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sldIdLst>
    <p:sldId id="264" r:id="rId2"/>
    <p:sldId id="310" r:id="rId3"/>
    <p:sldId id="332" r:id="rId4"/>
    <p:sldId id="336" r:id="rId5"/>
    <p:sldId id="337" r:id="rId6"/>
    <p:sldId id="338" r:id="rId7"/>
    <p:sldId id="339" r:id="rId8"/>
    <p:sldId id="340" r:id="rId9"/>
    <p:sldId id="341" r:id="rId10"/>
    <p:sldId id="342" r:id="rId11"/>
    <p:sldId id="343" r:id="rId12"/>
    <p:sldId id="344" r:id="rId13"/>
    <p:sldId id="371" r:id="rId14"/>
    <p:sldId id="354" r:id="rId15"/>
    <p:sldId id="366" r:id="rId16"/>
    <p:sldId id="358" r:id="rId17"/>
    <p:sldId id="367" r:id="rId18"/>
    <p:sldId id="356" r:id="rId19"/>
    <p:sldId id="365" r:id="rId20"/>
    <p:sldId id="357" r:id="rId21"/>
    <p:sldId id="372" r:id="rId22"/>
    <p:sldId id="359" r:id="rId23"/>
    <p:sldId id="361" r:id="rId24"/>
    <p:sldId id="370" r:id="rId25"/>
    <p:sldId id="368" r:id="rId26"/>
    <p:sldId id="369" r:id="rId27"/>
    <p:sldId id="362" r:id="rId28"/>
    <p:sldId id="363" r:id="rId29"/>
    <p:sldId id="364" r:id="rId30"/>
    <p:sldId id="353" r:id="rId31"/>
    <p:sldId id="352"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750" autoAdjust="0"/>
  </p:normalViewPr>
  <p:slideViewPr>
    <p:cSldViewPr>
      <p:cViewPr varScale="1">
        <p:scale>
          <a:sx n="87" d="100"/>
          <a:sy n="87" d="100"/>
        </p:scale>
        <p:origin x="180" y="60"/>
      </p:cViewPr>
      <p:guideLst>
        <p:guide orient="horz" pos="2160"/>
        <p:guide pos="2880"/>
        <p:guide orient="horz" pos="1620"/>
      </p:guideLst>
    </p:cSldViewPr>
  </p:slideViewPr>
  <p:outlineViewPr>
    <p:cViewPr>
      <p:scale>
        <a:sx n="33" d="100"/>
        <a:sy n="33" d="100"/>
      </p:scale>
      <p:origin x="0" y="-6420"/>
    </p:cViewPr>
  </p:outlineViewPr>
  <p:notesTextViewPr>
    <p:cViewPr>
      <p:scale>
        <a:sx n="1" d="1"/>
        <a:sy n="1" d="1"/>
      </p:scale>
      <p:origin x="0" y="0"/>
    </p:cViewPr>
  </p:notesTextViewPr>
  <p:sorterViewPr>
    <p:cViewPr>
      <p:scale>
        <a:sx n="100" d="100"/>
        <a:sy n="100" d="100"/>
      </p:scale>
      <p:origin x="0" y="-25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EB52A-C4F8-4460-A87C-C2EEAFB732B4}" type="datetimeFigureOut">
              <a:rPr lang="en-US" smtClean="0"/>
              <a:t>7/20/2015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F097C-FA50-4B4A-BBAD-68856EF8BBF2}" type="slidenum">
              <a:rPr lang="en-US" smtClean="0"/>
              <a:t>‹#›</a:t>
            </a:fld>
            <a:endParaRPr lang="en-US"/>
          </a:p>
        </p:txBody>
      </p:sp>
    </p:spTree>
    <p:extLst>
      <p:ext uri="{BB962C8B-B14F-4D97-AF65-F5344CB8AC3E}">
        <p14:creationId xmlns:p14="http://schemas.microsoft.com/office/powerpoint/2010/main" val="40322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0F097C-FA50-4B4A-BBAD-68856EF8BBF2}" type="slidenum">
              <a:rPr lang="en-US" smtClean="0"/>
              <a:t>1</a:t>
            </a:fld>
            <a:endParaRPr lang="en-US"/>
          </a:p>
        </p:txBody>
      </p:sp>
    </p:spTree>
    <p:extLst>
      <p:ext uri="{BB962C8B-B14F-4D97-AF65-F5344CB8AC3E}">
        <p14:creationId xmlns:p14="http://schemas.microsoft.com/office/powerpoint/2010/main" val="407327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𝜎</m:t>
                        </m:r>
                      </m:e>
                      <m:sub>
                        <m:r>
                          <a:rPr lang="en-US" b="0" i="1" dirty="0" smtClean="0">
                            <a:latin typeface="Cambria Math"/>
                          </a:rPr>
                          <m:t>𝑓</m:t>
                        </m:r>
                      </m:sub>
                    </m:sSub>
                    <m:r>
                      <a:rPr lang="en-US" b="0" i="1" dirty="0" smtClean="0">
                        <a:latin typeface="Cambria Math"/>
                      </a:rPr>
                      <m:t>𝑛</m:t>
                    </m:r>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𝜎</m:t>
                        </m:r>
                      </m:e>
                      <m:sub>
                        <m:r>
                          <a:rPr lang="en-US" b="0" i="1" dirty="0" smtClean="0">
                            <a:latin typeface="Cambria Math"/>
                          </a:rPr>
                          <m:t>𝑠</m:t>
                        </m:r>
                      </m:sub>
                    </m:sSub>
                    <m:r>
                      <a:rPr lang="en-US" b="0" i="1" dirty="0" smtClean="0">
                        <a:latin typeface="Cambria Math"/>
                      </a:rPr>
                      <m:t>𝑛</m:t>
                    </m:r>
                  </m:oMath>
                </a14:m>
                <a:r>
                  <a:rPr lang="en-US" dirty="0" smtClean="0"/>
                  <a:t>         1.  forces on</a:t>
                </a:r>
                <a:r>
                  <a:rPr lang="en-US" baseline="0" dirty="0" smtClean="0"/>
                  <a:t> the fluid is the same with the force on the structure </a:t>
                </a:r>
              </a:p>
              <a:p>
                <a:r>
                  <a:rPr lang="en-US" baseline="0" dirty="0" smtClean="0"/>
                  <a:t>	2. displacement, velocity, acceleration on the interface are the same for fluid and structure</a:t>
                </a:r>
                <a:endParaRPr lang="en-US" dirty="0"/>
              </a:p>
            </p:txBody>
          </p:sp>
        </mc:Choice>
        <mc:Fallback xmlns="">
          <p:sp>
            <p:nvSpPr>
              <p:cNvPr id="3" name="Notes Placeholder 2"/>
              <p:cNvSpPr>
                <a:spLocks noGrp="1"/>
              </p:cNvSpPr>
              <p:nvPr>
                <p:ph type="body" idx="1"/>
              </p:nvPr>
            </p:nvSpPr>
            <p:spPr/>
            <p:txBody>
              <a:bodyPr/>
              <a:lstStyle/>
              <a:p>
                <a:r>
                  <a:rPr lang="en-US" b="0" i="0" dirty="0" smtClean="0">
                    <a:latin typeface="Cambria Math"/>
                  </a:rPr>
                  <a:t>𝜎</a:t>
                </a:r>
                <a:r>
                  <a:rPr lang="en-US" b="0" i="0" dirty="0" smtClean="0">
                    <a:latin typeface="Cambria Math" panose="02040503050406030204" pitchFamily="18" charset="0"/>
                  </a:rPr>
                  <a:t>_</a:t>
                </a:r>
                <a:r>
                  <a:rPr lang="en-US" b="0" i="0" dirty="0" smtClean="0">
                    <a:latin typeface="Cambria Math"/>
                  </a:rPr>
                  <a:t>𝑓 𝑛=𝜎</a:t>
                </a:r>
                <a:r>
                  <a:rPr lang="en-US" b="0" i="0" dirty="0" smtClean="0">
                    <a:latin typeface="Cambria Math" panose="02040503050406030204" pitchFamily="18" charset="0"/>
                  </a:rPr>
                  <a:t>_</a:t>
                </a:r>
                <a:r>
                  <a:rPr lang="en-US" b="0" i="0" dirty="0" smtClean="0">
                    <a:latin typeface="Cambria Math"/>
                  </a:rPr>
                  <a:t>𝑠 𝑛</a:t>
                </a:r>
                <a:r>
                  <a:rPr lang="en-US" dirty="0" smtClean="0"/>
                  <a:t> </a:t>
                </a:r>
                <a:r>
                  <a:rPr lang="en-US" dirty="0" smtClean="0"/>
                  <a:t>        1.  forces on</a:t>
                </a:r>
                <a:r>
                  <a:rPr lang="en-US" baseline="0" dirty="0" smtClean="0"/>
                  <a:t> the fluid is the same with the force on the structure </a:t>
                </a:r>
              </a:p>
              <a:p>
                <a:r>
                  <a:rPr lang="en-US" baseline="0" dirty="0" smtClean="0"/>
                  <a:t>	2. displacement, velocity, acceleration on the interface are the same for fluid and structure</a:t>
                </a:r>
                <a:endParaRPr lang="en-US" dirty="0"/>
              </a:p>
            </p:txBody>
          </p:sp>
        </mc:Fallback>
      </mc:AlternateContent>
      <p:sp>
        <p:nvSpPr>
          <p:cNvPr id="4" name="Slide Number Placeholder 3"/>
          <p:cNvSpPr>
            <a:spLocks noGrp="1"/>
          </p:cNvSpPr>
          <p:nvPr>
            <p:ph type="sldNum" sz="quarter" idx="10"/>
          </p:nvPr>
        </p:nvSpPr>
        <p:spPr/>
        <p:txBody>
          <a:bodyPr/>
          <a:lstStyle/>
          <a:p>
            <a:fld id="{C44AD0E6-A542-4506-91F8-2E0BF8CAF740}" type="slidenum">
              <a:rPr lang="en-US"/>
              <a:t>12</a:t>
            </a:fld>
            <a:endParaRPr lang="en-US"/>
          </a:p>
        </p:txBody>
      </p:sp>
    </p:spTree>
    <p:extLst>
      <p:ext uri="{BB962C8B-B14F-4D97-AF65-F5344CB8AC3E}">
        <p14:creationId xmlns:p14="http://schemas.microsoft.com/office/powerpoint/2010/main" val="811755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Read the </a:t>
            </a:r>
            <a:r>
              <a:rPr lang="en-US" dirty="0" err="1" smtClean="0"/>
              <a:t>bgmesh</a:t>
            </a:r>
            <a:r>
              <a:rPr lang="en-US" baseline="0" dirty="0" smtClean="0"/>
              <a:t> and the </a:t>
            </a:r>
            <a:r>
              <a:rPr lang="en-US" baseline="0" dirty="0" err="1" smtClean="0"/>
              <a:t>ib</a:t>
            </a:r>
            <a:r>
              <a:rPr lang="en-US" baseline="0" dirty="0" smtClean="0"/>
              <a:t> surface first, and then put them into IBM, IBM define the </a:t>
            </a:r>
            <a:r>
              <a:rPr lang="en-US" baseline="0" dirty="0" err="1" smtClean="0"/>
              <a:t>nodetype</a:t>
            </a:r>
            <a:r>
              <a:rPr lang="en-US" baseline="0" dirty="0" smtClean="0"/>
              <a:t> on the background mesh. And then fluid solver will solve the governing equations for the fluid domain. After this, IBM will calculate the forces act on the IB surface. Then structure solver will solve the structure equations under these forces. After this, for strong coupling, we will check the convergence: the displacement change between each inner iteration; for loose coupling, we will match to the next time step. Then the coordinates and velocity and accelerations on the immersed surface will be updated base on the deformation calculated by the structure solver.</a:t>
            </a:r>
            <a:endParaRPr lang="en-US" dirty="0"/>
          </a:p>
        </p:txBody>
      </p:sp>
      <p:sp>
        <p:nvSpPr>
          <p:cNvPr id="4" name="Slide Number Placeholder 3"/>
          <p:cNvSpPr>
            <a:spLocks noGrp="1"/>
          </p:cNvSpPr>
          <p:nvPr>
            <p:ph type="sldNum" sz="quarter" idx="10"/>
          </p:nvPr>
        </p:nvSpPr>
        <p:spPr/>
        <p:txBody>
          <a:bodyPr/>
          <a:lstStyle/>
          <a:p>
            <a:fld id="{C44AD0E6-A542-4506-91F8-2E0BF8CAF740}" type="slidenum">
              <a:rPr lang="en-US"/>
              <a:t>13</a:t>
            </a:fld>
            <a:endParaRPr lang="en-US"/>
          </a:p>
        </p:txBody>
      </p:sp>
    </p:spTree>
    <p:extLst>
      <p:ext uri="{BB962C8B-B14F-4D97-AF65-F5344CB8AC3E}">
        <p14:creationId xmlns:p14="http://schemas.microsoft.com/office/powerpoint/2010/main" val="200309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smtClean="0">
                <a:solidFill>
                  <a:schemeClr val="tx2"/>
                </a:solidFill>
              </a:rPr>
              <a:t>Enhanced capability such as  contact detection, collision simulation are very demanding computationally. </a:t>
            </a:r>
          </a:p>
          <a:p>
            <a:endParaRPr lang="en-US" sz="1200" dirty="0" smtClean="0">
              <a:solidFill>
                <a:schemeClr val="tx2"/>
              </a:solidFill>
            </a:endParaRPr>
          </a:p>
          <a:p>
            <a:r>
              <a:rPr lang="en-US" sz="1200" dirty="0" smtClean="0">
                <a:solidFill>
                  <a:schemeClr val="tx2"/>
                </a:solidFill>
              </a:rPr>
              <a:t>Due to several demands on multifunctional, lightweight materials, materials used in MAV constructions are increasingly complex to model (orthotropic properties, layered materials, carbon nanotubes, </a:t>
            </a:r>
            <a:r>
              <a:rPr lang="en-US" sz="1200" dirty="0" err="1" smtClean="0">
                <a:solidFill>
                  <a:schemeClr val="tx2"/>
                </a:solidFill>
              </a:rPr>
              <a:t>piezomotors</a:t>
            </a:r>
            <a:r>
              <a:rPr lang="en-US" sz="1200" dirty="0" smtClean="0">
                <a:solidFill>
                  <a:schemeClr val="tx2"/>
                </a:solidFill>
              </a:rPr>
              <a:t>)</a:t>
            </a:r>
          </a:p>
          <a:p>
            <a:endParaRPr lang="en-US" sz="1200" dirty="0" smtClean="0">
              <a:solidFill>
                <a:schemeClr val="tx2"/>
              </a:solidFill>
            </a:endParaRPr>
          </a:p>
          <a:p>
            <a:r>
              <a:rPr lang="en-US" sz="1200" dirty="0" smtClean="0">
                <a:solidFill>
                  <a:schemeClr val="tx2"/>
                </a:solidFill>
              </a:rPr>
              <a:t>Also, properties of these materials may be dependent on load, temperature and other environmental factors. Some parts may go through plastic deformation too. Such simulations pose computational challenge in structural solution.</a:t>
            </a:r>
          </a:p>
          <a:p>
            <a:endParaRPr lang="en-US" dirty="0"/>
          </a:p>
        </p:txBody>
      </p:sp>
      <p:sp>
        <p:nvSpPr>
          <p:cNvPr id="4" name="Slide Number Placeholder 3"/>
          <p:cNvSpPr>
            <a:spLocks noGrp="1"/>
          </p:cNvSpPr>
          <p:nvPr>
            <p:ph type="sldNum" sz="quarter" idx="10"/>
          </p:nvPr>
        </p:nvSpPr>
        <p:spPr/>
        <p:txBody>
          <a:bodyPr/>
          <a:lstStyle/>
          <a:p>
            <a:fld id="{C44AD0E6-A542-4506-91F8-2E0BF8CAF740}" type="slidenum">
              <a:rPr lang="en-US" smtClean="0"/>
              <a:pPr/>
              <a:t>16</a:t>
            </a:fld>
            <a:endParaRPr lang="en-US"/>
          </a:p>
        </p:txBody>
      </p:sp>
    </p:spTree>
    <p:extLst>
      <p:ext uri="{BB962C8B-B14F-4D97-AF65-F5344CB8AC3E}">
        <p14:creationId xmlns:p14="http://schemas.microsoft.com/office/powerpoint/2010/main" val="1306462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smtClean="0">
                <a:solidFill>
                  <a:schemeClr val="tx2"/>
                </a:solidFill>
              </a:rPr>
              <a:t>Enhanced capability such as  contact detection, collision simulation are very demanding computationally. </a:t>
            </a:r>
          </a:p>
          <a:p>
            <a:endParaRPr lang="en-US" sz="1200" dirty="0" smtClean="0">
              <a:solidFill>
                <a:schemeClr val="tx2"/>
              </a:solidFill>
            </a:endParaRPr>
          </a:p>
          <a:p>
            <a:r>
              <a:rPr lang="en-US" sz="1200" dirty="0" smtClean="0">
                <a:solidFill>
                  <a:schemeClr val="tx2"/>
                </a:solidFill>
              </a:rPr>
              <a:t>Due to several demands on multifunctional, lightweight materials, materials used in MAV constructions are increasingly complex to model (orthotropic properties, layered materials, carbon nanotubes, </a:t>
            </a:r>
            <a:r>
              <a:rPr lang="en-US" sz="1200" dirty="0" err="1" smtClean="0">
                <a:solidFill>
                  <a:schemeClr val="tx2"/>
                </a:solidFill>
              </a:rPr>
              <a:t>piezomotors</a:t>
            </a:r>
            <a:r>
              <a:rPr lang="en-US" sz="1200" dirty="0" smtClean="0">
                <a:solidFill>
                  <a:schemeClr val="tx2"/>
                </a:solidFill>
              </a:rPr>
              <a:t>)</a:t>
            </a:r>
          </a:p>
          <a:p>
            <a:endParaRPr lang="en-US" sz="1200" dirty="0" smtClean="0">
              <a:solidFill>
                <a:schemeClr val="tx2"/>
              </a:solidFill>
            </a:endParaRPr>
          </a:p>
          <a:p>
            <a:r>
              <a:rPr lang="en-US" sz="1200" dirty="0" smtClean="0">
                <a:solidFill>
                  <a:schemeClr val="tx2"/>
                </a:solidFill>
              </a:rPr>
              <a:t>Also, properties of these materials may be dependent on load, temperature and other environmental factors. Some parts may go through plastic deformation too. Such simulations pose computational challenge in structural solution.</a:t>
            </a:r>
          </a:p>
          <a:p>
            <a:endParaRPr lang="en-US" dirty="0"/>
          </a:p>
        </p:txBody>
      </p:sp>
      <p:sp>
        <p:nvSpPr>
          <p:cNvPr id="4" name="Slide Number Placeholder 3"/>
          <p:cNvSpPr>
            <a:spLocks noGrp="1"/>
          </p:cNvSpPr>
          <p:nvPr>
            <p:ph type="sldNum" sz="quarter" idx="10"/>
          </p:nvPr>
        </p:nvSpPr>
        <p:spPr/>
        <p:txBody>
          <a:bodyPr/>
          <a:lstStyle/>
          <a:p>
            <a:fld id="{C44AD0E6-A542-4506-91F8-2E0BF8CAF740}" type="slidenum">
              <a:rPr lang="en-US" smtClean="0"/>
              <a:pPr/>
              <a:t>17</a:t>
            </a:fld>
            <a:endParaRPr lang="en-US"/>
          </a:p>
        </p:txBody>
      </p:sp>
    </p:spTree>
    <p:extLst>
      <p:ext uri="{BB962C8B-B14F-4D97-AF65-F5344CB8AC3E}">
        <p14:creationId xmlns:p14="http://schemas.microsoft.com/office/powerpoint/2010/main" val="181077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9EAEA7-205A-4ED7-A1AB-62324F28CD55}" type="slidenum">
              <a:rPr lang="en-US" smtClean="0"/>
              <a:pPr>
                <a:defRPr/>
              </a:pPr>
              <a:t>27</a:t>
            </a:fld>
            <a:endParaRPr lang="en-US"/>
          </a:p>
        </p:txBody>
      </p:sp>
    </p:spTree>
    <p:extLst>
      <p:ext uri="{BB962C8B-B14F-4D97-AF65-F5344CB8AC3E}">
        <p14:creationId xmlns:p14="http://schemas.microsoft.com/office/powerpoint/2010/main" val="586570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9EAEA7-205A-4ED7-A1AB-62324F28CD55}" type="slidenum">
              <a:rPr lang="en-US" smtClean="0"/>
              <a:pPr>
                <a:defRPr/>
              </a:pPr>
              <a:t>28</a:t>
            </a:fld>
            <a:endParaRPr lang="en-US"/>
          </a:p>
        </p:txBody>
      </p:sp>
    </p:spTree>
    <p:extLst>
      <p:ext uri="{BB962C8B-B14F-4D97-AF65-F5344CB8AC3E}">
        <p14:creationId xmlns:p14="http://schemas.microsoft.com/office/powerpoint/2010/main" val="3550765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AD0E6-A542-4506-91F8-2E0BF8CAF740}" type="slidenum">
              <a:rPr lang="en-US" smtClean="0"/>
              <a:t>31</a:t>
            </a:fld>
            <a:endParaRPr lang="en-US"/>
          </a:p>
        </p:txBody>
      </p:sp>
    </p:spTree>
    <p:extLst>
      <p:ext uri="{BB962C8B-B14F-4D97-AF65-F5344CB8AC3E}">
        <p14:creationId xmlns:p14="http://schemas.microsoft.com/office/powerpoint/2010/main" val="236259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0F097C-FA50-4B4A-BBAD-68856EF8BBF2}" type="slidenum">
              <a:rPr lang="en-US" smtClean="0"/>
              <a:t>2</a:t>
            </a:fld>
            <a:endParaRPr lang="en-US"/>
          </a:p>
        </p:txBody>
      </p:sp>
    </p:spTree>
    <p:extLst>
      <p:ext uri="{BB962C8B-B14F-4D97-AF65-F5344CB8AC3E}">
        <p14:creationId xmlns:p14="http://schemas.microsoft.com/office/powerpoint/2010/main" val="212856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0F097C-FA50-4B4A-BBAD-68856EF8BBF2}" type="slidenum">
              <a:rPr lang="en-US" smtClean="0"/>
              <a:t>3</a:t>
            </a:fld>
            <a:endParaRPr lang="en-US"/>
          </a:p>
        </p:txBody>
      </p:sp>
    </p:spTree>
    <p:extLst>
      <p:ext uri="{BB962C8B-B14F-4D97-AF65-F5344CB8AC3E}">
        <p14:creationId xmlns:p14="http://schemas.microsoft.com/office/powerpoint/2010/main" val="249634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AD0E6-A542-4506-91F8-2E0BF8CAF740}" type="slidenum">
              <a:rPr lang="en-US"/>
              <a:t>4</a:t>
            </a:fld>
            <a:endParaRPr lang="en-US"/>
          </a:p>
        </p:txBody>
      </p:sp>
    </p:spTree>
    <p:extLst>
      <p:ext uri="{BB962C8B-B14F-4D97-AF65-F5344CB8AC3E}">
        <p14:creationId xmlns:p14="http://schemas.microsoft.com/office/powerpoint/2010/main" val="162911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we want</a:t>
            </a:r>
            <a:r>
              <a:rPr lang="en-US" baseline="0" dirty="0" smtClean="0"/>
              <a:t> to simulate the geometry on the left, for BCG :    at least divide it into 6 blocks. </a:t>
            </a:r>
          </a:p>
          <a:p>
            <a:r>
              <a:rPr lang="en-US" baseline="0" dirty="0" smtClean="0"/>
              <a:t>                                                                                 IBM: </a:t>
            </a:r>
            <a:r>
              <a:rPr lang="en-US" baseline="0" dirty="0" err="1" smtClean="0"/>
              <a:t>bgmesh</a:t>
            </a:r>
            <a:r>
              <a:rPr lang="en-US" baseline="0" dirty="0" smtClean="0"/>
              <a:t> and surface mesh.</a:t>
            </a:r>
            <a:endParaRPr lang="en-US" dirty="0"/>
          </a:p>
        </p:txBody>
      </p:sp>
      <p:sp>
        <p:nvSpPr>
          <p:cNvPr id="4" name="Slide Number Placeholder 3"/>
          <p:cNvSpPr>
            <a:spLocks noGrp="1"/>
          </p:cNvSpPr>
          <p:nvPr>
            <p:ph type="sldNum" sz="quarter" idx="10"/>
          </p:nvPr>
        </p:nvSpPr>
        <p:spPr/>
        <p:txBody>
          <a:bodyPr/>
          <a:lstStyle/>
          <a:p>
            <a:fld id="{C44AD0E6-A542-4506-91F8-2E0BF8CAF740}" type="slidenum">
              <a:rPr lang="en-US" smtClean="0"/>
              <a:t>5</a:t>
            </a:fld>
            <a:endParaRPr lang="en-US"/>
          </a:p>
        </p:txBody>
      </p:sp>
    </p:spTree>
    <p:extLst>
      <p:ext uri="{BB962C8B-B14F-4D97-AF65-F5344CB8AC3E}">
        <p14:creationId xmlns:p14="http://schemas.microsoft.com/office/powerpoint/2010/main" val="164768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Have a close look at the circle</a:t>
            </a:r>
            <a:endParaRPr lang="en-US" dirty="0"/>
          </a:p>
        </p:txBody>
      </p:sp>
      <p:sp>
        <p:nvSpPr>
          <p:cNvPr id="4" name="Slide Number Placeholder 3"/>
          <p:cNvSpPr>
            <a:spLocks noGrp="1"/>
          </p:cNvSpPr>
          <p:nvPr>
            <p:ph type="sldNum" sz="quarter" idx="10"/>
          </p:nvPr>
        </p:nvSpPr>
        <p:spPr/>
        <p:txBody>
          <a:bodyPr/>
          <a:lstStyle/>
          <a:p>
            <a:fld id="{C44AD0E6-A542-4506-91F8-2E0BF8CAF740}" type="slidenum">
              <a:rPr lang="en-US" smtClean="0"/>
              <a:t>6</a:t>
            </a:fld>
            <a:endParaRPr lang="en-US"/>
          </a:p>
        </p:txBody>
      </p:sp>
    </p:spTree>
    <p:extLst>
      <p:ext uri="{BB962C8B-B14F-4D97-AF65-F5344CB8AC3E}">
        <p14:creationId xmlns:p14="http://schemas.microsoft.com/office/powerpoint/2010/main" val="148969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AD0E6-A542-4506-91F8-2E0BF8CAF740}" type="slidenum">
              <a:rPr lang="en-US"/>
              <a:t>7</a:t>
            </a:fld>
            <a:endParaRPr lang="en-US"/>
          </a:p>
        </p:txBody>
      </p:sp>
    </p:spTree>
    <p:extLst>
      <p:ext uri="{BB962C8B-B14F-4D97-AF65-F5344CB8AC3E}">
        <p14:creationId xmlns:p14="http://schemas.microsoft.com/office/powerpoint/2010/main" val="221059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a:t>
            </a:r>
            <a:r>
              <a:rPr lang="en-US" baseline="0" dirty="0" smtClean="0"/>
              <a:t> one close fluid node has a velocity 1, the next </a:t>
            </a:r>
            <a:r>
              <a:rPr lang="en-US" baseline="0" dirty="0" err="1" smtClean="0"/>
              <a:t>ib</a:t>
            </a:r>
            <a:r>
              <a:rPr lang="en-US" baseline="0" dirty="0" smtClean="0"/>
              <a:t> node maybe have a interpolation velocity value of 0.5. and in the next time step, this 0.5 will act as a velocity boundary condition</a:t>
            </a:r>
            <a:endParaRPr lang="en-US" dirty="0"/>
          </a:p>
        </p:txBody>
      </p:sp>
      <p:sp>
        <p:nvSpPr>
          <p:cNvPr id="4" name="Slide Number Placeholder 3"/>
          <p:cNvSpPr>
            <a:spLocks noGrp="1"/>
          </p:cNvSpPr>
          <p:nvPr>
            <p:ph type="sldNum" sz="quarter" idx="10"/>
          </p:nvPr>
        </p:nvSpPr>
        <p:spPr/>
        <p:txBody>
          <a:bodyPr/>
          <a:lstStyle/>
          <a:p>
            <a:fld id="{C44AD0E6-A542-4506-91F8-2E0BF8CAF740}" type="slidenum">
              <a:rPr lang="en-US" smtClean="0"/>
              <a:t>8</a:t>
            </a:fld>
            <a:endParaRPr lang="en-US"/>
          </a:p>
        </p:txBody>
      </p:sp>
    </p:spTree>
    <p:extLst>
      <p:ext uri="{BB962C8B-B14F-4D97-AF65-F5344CB8AC3E}">
        <p14:creationId xmlns:p14="http://schemas.microsoft.com/office/powerpoint/2010/main" val="311257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Read the </a:t>
            </a:r>
            <a:r>
              <a:rPr lang="en-US" dirty="0" err="1" smtClean="0"/>
              <a:t>bgmesh</a:t>
            </a:r>
            <a:r>
              <a:rPr lang="en-US" baseline="0" dirty="0" smtClean="0"/>
              <a:t> and the </a:t>
            </a:r>
            <a:r>
              <a:rPr lang="en-US" baseline="0" dirty="0" err="1" smtClean="0"/>
              <a:t>ib</a:t>
            </a:r>
            <a:r>
              <a:rPr lang="en-US" baseline="0" dirty="0" smtClean="0"/>
              <a:t> surface first, and then put them into IBM, IBM define the </a:t>
            </a:r>
            <a:r>
              <a:rPr lang="en-US" baseline="0" dirty="0" err="1" smtClean="0"/>
              <a:t>nodetype</a:t>
            </a:r>
            <a:r>
              <a:rPr lang="en-US" baseline="0" dirty="0" smtClean="0"/>
              <a:t> on the background mesh. And then fluid solver will solve the governing equations for the fluid domain. After this, IBM will calculate the forces act on the IB surface. Then structure solver will solve the structure equations under these forces. After this, for strong coupling, we will check the convergence: the displacement change between each inner iteration; for loose coupling, we will match to the next time step. Then the coordinates and velocity and accelerations on the immersed surface will be updated base on the deformation calculated by the structure solver.</a:t>
            </a:r>
            <a:endParaRPr lang="en-US" dirty="0"/>
          </a:p>
        </p:txBody>
      </p:sp>
      <p:sp>
        <p:nvSpPr>
          <p:cNvPr id="4" name="Slide Number Placeholder 3"/>
          <p:cNvSpPr>
            <a:spLocks noGrp="1"/>
          </p:cNvSpPr>
          <p:nvPr>
            <p:ph type="sldNum" sz="quarter" idx="10"/>
          </p:nvPr>
        </p:nvSpPr>
        <p:spPr/>
        <p:txBody>
          <a:bodyPr/>
          <a:lstStyle/>
          <a:p>
            <a:fld id="{C44AD0E6-A542-4506-91F8-2E0BF8CAF740}" type="slidenum">
              <a:rPr lang="en-US"/>
              <a:t>11</a:t>
            </a:fld>
            <a:endParaRPr lang="en-US"/>
          </a:p>
        </p:txBody>
      </p:sp>
    </p:spTree>
    <p:extLst>
      <p:ext uri="{BB962C8B-B14F-4D97-AF65-F5344CB8AC3E}">
        <p14:creationId xmlns:p14="http://schemas.microsoft.com/office/powerpoint/2010/main" val="359761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solidFill>
                  <a:srgbClr val="99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3"/>
          <p:cNvSpPr>
            <a:spLocks noGrp="1"/>
          </p:cNvSpPr>
          <p:nvPr>
            <p:ph type="ftr" sz="quarter" idx="10"/>
          </p:nvPr>
        </p:nvSpPr>
        <p:spPr/>
        <p:txBody>
          <a:bodyPr rIns="0"/>
          <a:lstStyle>
            <a:lvl1pPr>
              <a:defRPr/>
            </a:lvl1pPr>
          </a:lstStyle>
          <a:p>
            <a:fld id="{F582488B-6A82-4AD6-8944-2B10B4E43CD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749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5251"/>
            <a:ext cx="8763000" cy="546249"/>
          </a:xfrm>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990000"/>
                </a:solidFill>
              </a:defRPr>
            </a:lvl1pPr>
            <a:lvl2pPr>
              <a:defRPr>
                <a:solidFill>
                  <a:schemeClr val="tx1"/>
                </a:solidFill>
              </a:defRPr>
            </a:lvl2pPr>
            <a:lvl3pPr>
              <a:defRPr b="1">
                <a:solidFill>
                  <a:srgbClr val="0000CC"/>
                </a:solidFill>
              </a:defRPr>
            </a:lvl3pPr>
            <a:lvl4pPr>
              <a:defRPr b="1">
                <a:solidFill>
                  <a:srgbClr val="FF0000"/>
                </a:solidFill>
              </a:defRPr>
            </a:lvl4pPr>
            <a:lvl5pPr>
              <a:defRPr b="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3"/>
          <p:cNvSpPr>
            <a:spLocks noGrp="1" noChangeArrowheads="1"/>
          </p:cNvSpPr>
          <p:nvPr>
            <p:ph type="ftr" sz="quarter" idx="3"/>
          </p:nvPr>
        </p:nvSpPr>
        <p:spPr bwMode="auto">
          <a:xfrm>
            <a:off x="8610600" y="4672012"/>
            <a:ext cx="304800" cy="2428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200">
                <a:latin typeface="Calibri" pitchFamily="34" charset="0"/>
              </a:defRPr>
            </a:lvl1pPr>
          </a:lstStyle>
          <a:p>
            <a:fld id="{4E3E3CF4-AC07-4754-985D-82E19C2167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117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914400"/>
            <a:ext cx="4381500" cy="3429000"/>
          </a:xfrm>
        </p:spPr>
        <p:txBody>
          <a:bodyPr/>
          <a:lstStyle>
            <a:lvl1pPr>
              <a:defRPr sz="2800"/>
            </a:lvl1pPr>
            <a:lvl2pPr>
              <a:defRPr sz="2400"/>
            </a:lvl2pPr>
            <a:lvl3pPr marL="1143000" indent="-228600">
              <a:defRPr lang="en-US" sz="2000" b="1" dirty="0" smtClean="0">
                <a:solidFill>
                  <a:srgbClr val="0000CC"/>
                </a:solidFill>
                <a:latin typeface="Calibri" pitchFamily="34" charset="0"/>
              </a:defRPr>
            </a:lvl3pPr>
            <a:lvl4pPr marL="1600200" indent="-228600">
              <a:defRPr lang="en-US" sz="2000" b="1" dirty="0" smtClean="0">
                <a:solidFill>
                  <a:srgbClr val="FF0000"/>
                </a:solidFill>
                <a:latin typeface="Calibri"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marL="1143000" lvl="2" indent="-228600" algn="l" rtl="0" fontAlgn="base">
              <a:spcBef>
                <a:spcPct val="20000"/>
              </a:spcBef>
              <a:spcAft>
                <a:spcPct val="0"/>
              </a:spcAft>
              <a:buChar char="•"/>
            </a:pPr>
            <a:r>
              <a:rPr lang="en-US" dirty="0" smtClean="0"/>
              <a:t>Third level</a:t>
            </a:r>
          </a:p>
          <a:p>
            <a:pPr marL="1600200" lvl="3" indent="-228600" algn="l" rtl="0" fontAlgn="base">
              <a:spcBef>
                <a:spcPct val="20000"/>
              </a:spcBef>
              <a:spcAft>
                <a:spcPct val="0"/>
              </a:spcAft>
              <a:buChar char="•"/>
            </a:pPr>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914400"/>
            <a:ext cx="4381500" cy="3429000"/>
          </a:xfrm>
        </p:spPr>
        <p:txBody>
          <a:bodyPr/>
          <a:lstStyle>
            <a:lvl1pPr>
              <a:defRPr sz="2800"/>
            </a:lvl1pPr>
            <a:lvl2pPr>
              <a:defRPr sz="2400"/>
            </a:lvl2pPr>
            <a:lvl3pPr marL="1143000" indent="-228600">
              <a:defRPr lang="en-US" sz="2000" b="1" dirty="0" smtClean="0">
                <a:solidFill>
                  <a:srgbClr val="0000CC"/>
                </a:solidFill>
                <a:latin typeface="Calibri" pitchFamily="34" charset="0"/>
              </a:defRPr>
            </a:lvl3pPr>
            <a:lvl4pPr marL="1600200" indent="-228600">
              <a:defRPr lang="en-US" sz="2000" b="1" dirty="0" smtClean="0">
                <a:solidFill>
                  <a:srgbClr val="FF0000"/>
                </a:solidFill>
                <a:latin typeface="Calibri"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marL="1143000" lvl="2" indent="-228600" algn="l" rtl="0" fontAlgn="base">
              <a:spcBef>
                <a:spcPct val="20000"/>
              </a:spcBef>
              <a:spcAft>
                <a:spcPct val="0"/>
              </a:spcAft>
              <a:buChar char="•"/>
            </a:pPr>
            <a:r>
              <a:rPr lang="en-US" dirty="0" smtClean="0"/>
              <a:t>Third level</a:t>
            </a:r>
          </a:p>
          <a:p>
            <a:pPr marL="1600200" lvl="3" indent="-228600" algn="l" rtl="0" fontAlgn="base">
              <a:spcBef>
                <a:spcPct val="20000"/>
              </a:spcBef>
              <a:spcAft>
                <a:spcPct val="0"/>
              </a:spcAft>
              <a:buChar char="•"/>
            </a:pPr>
            <a:r>
              <a:rPr lang="en-US" dirty="0" smtClean="0"/>
              <a:t>Fourth level</a:t>
            </a:r>
          </a:p>
          <a:p>
            <a:pPr lvl="4"/>
            <a:r>
              <a:rPr lang="en-US" dirty="0" smtClean="0"/>
              <a:t>Fifth level</a:t>
            </a:r>
            <a:endParaRPr lang="en-US" dirty="0"/>
          </a:p>
        </p:txBody>
      </p:sp>
      <p:sp>
        <p:nvSpPr>
          <p:cNvPr id="6" name="Rectangle 13"/>
          <p:cNvSpPr>
            <a:spLocks noGrp="1" noChangeArrowheads="1"/>
          </p:cNvSpPr>
          <p:nvPr>
            <p:ph type="ftr" sz="quarter" idx="3"/>
          </p:nvPr>
        </p:nvSpPr>
        <p:spPr bwMode="auto">
          <a:xfrm>
            <a:off x="8610600" y="4672012"/>
            <a:ext cx="304800" cy="2428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200">
                <a:latin typeface="Calibri" pitchFamily="34" charset="0"/>
              </a:defRPr>
            </a:lvl1pPr>
          </a:lstStyle>
          <a:p>
            <a:fld id="{4E3E3CF4-AC07-4754-985D-82E19C2167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0784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6200" y="914400"/>
            <a:ext cx="4381500" cy="3429000"/>
          </a:xfrm>
        </p:spPr>
        <p:txBody>
          <a:bodyPr/>
          <a:lstStyle>
            <a:lvl3pPr marL="1143000" indent="-228600">
              <a:defRPr lang="en-US" sz="2000" b="1" dirty="0" smtClean="0">
                <a:solidFill>
                  <a:srgbClr val="0000CC"/>
                </a:solidFill>
                <a:latin typeface="Calibri" pitchFamily="34" charset="0"/>
              </a:defRPr>
            </a:lvl3pPr>
            <a:lvl4pPr marL="1600200" indent="-228600">
              <a:defRPr lang="en-US" sz="2000" b="1" dirty="0" smtClean="0">
                <a:solidFill>
                  <a:srgbClr val="FF0000"/>
                </a:solidFill>
                <a:latin typeface="Calibri" pitchFamily="34" charset="0"/>
              </a:defRPr>
            </a:lvl4pPr>
          </a:lstStyle>
          <a:p>
            <a:pPr lvl="0"/>
            <a:r>
              <a:rPr lang="en-US" dirty="0" smtClean="0"/>
              <a:t>Click to edit Master text styles</a:t>
            </a:r>
          </a:p>
          <a:p>
            <a:pPr lvl="1"/>
            <a:r>
              <a:rPr lang="en-US" dirty="0" smtClean="0"/>
              <a:t>Second level</a:t>
            </a:r>
          </a:p>
          <a:p>
            <a:pPr marL="1143000" lvl="2" indent="-228600" algn="l" rtl="0" fontAlgn="base">
              <a:spcBef>
                <a:spcPct val="20000"/>
              </a:spcBef>
              <a:spcAft>
                <a:spcPct val="0"/>
              </a:spcAft>
              <a:buChar char="•"/>
            </a:pPr>
            <a:r>
              <a:rPr lang="en-US" dirty="0" smtClean="0"/>
              <a:t>Third level</a:t>
            </a:r>
          </a:p>
          <a:p>
            <a:pPr marL="1600200" lvl="3" indent="-228600" algn="l" rtl="0" fontAlgn="base">
              <a:spcBef>
                <a:spcPct val="20000"/>
              </a:spcBef>
              <a:spcAft>
                <a:spcPct val="0"/>
              </a:spcAft>
              <a:buChar char="•"/>
            </a:pPr>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914400"/>
            <a:ext cx="4381500" cy="3429000"/>
          </a:xfrm>
        </p:spPr>
        <p:txBody>
          <a:bodyPr/>
          <a:lstStyle>
            <a:lvl3pPr marL="1143000" indent="-228600">
              <a:defRPr lang="en-US" sz="2000" b="1" dirty="0" smtClean="0">
                <a:solidFill>
                  <a:srgbClr val="0000CC"/>
                </a:solidFill>
                <a:latin typeface="Calibri" pitchFamily="34" charset="0"/>
              </a:defRPr>
            </a:lvl3pPr>
            <a:lvl4pPr marL="1600200" indent="-228600">
              <a:defRPr lang="en-US" sz="2000" b="1" dirty="0" smtClean="0">
                <a:solidFill>
                  <a:srgbClr val="FF0000"/>
                </a:solidFill>
                <a:latin typeface="Calibri" pitchFamily="34" charset="0"/>
              </a:defRPr>
            </a:lvl4pPr>
          </a:lstStyle>
          <a:p>
            <a:pPr lvl="0"/>
            <a:r>
              <a:rPr lang="en-US" dirty="0" smtClean="0"/>
              <a:t>Click to edit Master text styles</a:t>
            </a:r>
          </a:p>
          <a:p>
            <a:pPr lvl="1"/>
            <a:r>
              <a:rPr lang="en-US" dirty="0" smtClean="0"/>
              <a:t>Second level</a:t>
            </a:r>
          </a:p>
          <a:p>
            <a:pPr marL="1143000" lvl="2" indent="-228600" algn="l" rtl="0" fontAlgn="base">
              <a:spcBef>
                <a:spcPct val="20000"/>
              </a:spcBef>
              <a:spcAft>
                <a:spcPct val="0"/>
              </a:spcAft>
              <a:buChar char="•"/>
            </a:pPr>
            <a:r>
              <a:rPr lang="en-US" dirty="0" smtClean="0"/>
              <a:t>Third level</a:t>
            </a:r>
          </a:p>
          <a:p>
            <a:pPr marL="1600200" lvl="3" indent="-228600" algn="l" rtl="0" fontAlgn="base">
              <a:spcBef>
                <a:spcPct val="20000"/>
              </a:spcBef>
              <a:spcAft>
                <a:spcPct val="0"/>
              </a:spcAft>
              <a:buChar char="•"/>
            </a:pPr>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8686800" y="4629150"/>
            <a:ext cx="381000" cy="242888"/>
          </a:xfrm>
        </p:spPr>
        <p:txBody>
          <a:bodyPr/>
          <a:lstStyle>
            <a:lvl1pPr>
              <a:defRPr/>
            </a:lvl1pPr>
          </a:lstStyle>
          <a:p>
            <a:fld id="{012904A8-60E4-464B-B77F-177315C52342}" type="slidenum">
              <a:rPr lang="en-US">
                <a:solidFill>
                  <a:srgbClr val="000000"/>
                </a:solidFill>
              </a:rPr>
              <a:pPr/>
              <a:t>‹#›</a:t>
            </a:fld>
            <a:endParaRPr lang="en-US" dirty="0">
              <a:solidFill>
                <a:srgbClr val="000000"/>
              </a:solidFill>
            </a:endParaRPr>
          </a:p>
        </p:txBody>
      </p:sp>
      <p:sp>
        <p:nvSpPr>
          <p:cNvPr id="6" name="Title 1"/>
          <p:cNvSpPr>
            <a:spLocks noGrp="1"/>
          </p:cNvSpPr>
          <p:nvPr>
            <p:ph type="title"/>
          </p:nvPr>
        </p:nvSpPr>
        <p:spPr>
          <a:xfrm>
            <a:off x="152400" y="25251"/>
            <a:ext cx="8763000" cy="546249"/>
          </a:xfrm>
        </p:spPr>
        <p:txBody>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44600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6200" y="914400"/>
            <a:ext cx="4381500" cy="3429000"/>
          </a:xfrm>
        </p:spPr>
        <p:txBody>
          <a:bodyPr/>
          <a:lstStyle>
            <a:lvl3pPr marL="1143000" indent="-228600">
              <a:defRPr lang="en-US" sz="2000" b="1" dirty="0" smtClean="0">
                <a:solidFill>
                  <a:srgbClr val="0000CC"/>
                </a:solidFill>
                <a:latin typeface="Calibri" pitchFamily="34" charset="0"/>
              </a:defRPr>
            </a:lvl3pPr>
            <a:lvl4pPr marL="1600200" indent="-228600">
              <a:defRPr lang="en-US" sz="2000" b="1" dirty="0" smtClean="0">
                <a:solidFill>
                  <a:srgbClr val="FF0000"/>
                </a:solidFill>
                <a:latin typeface="Calibri" pitchFamily="34" charset="0"/>
              </a:defRPr>
            </a:lvl4pPr>
          </a:lstStyle>
          <a:p>
            <a:pPr lvl="0"/>
            <a:r>
              <a:rPr lang="en-US" dirty="0" smtClean="0"/>
              <a:t>Click to edit Master text styles</a:t>
            </a:r>
          </a:p>
          <a:p>
            <a:pPr lvl="1"/>
            <a:r>
              <a:rPr lang="en-US" dirty="0" smtClean="0"/>
              <a:t>Second level</a:t>
            </a:r>
          </a:p>
          <a:p>
            <a:pPr marL="1143000" lvl="2" indent="-228600" algn="l" rtl="0" fontAlgn="base">
              <a:spcBef>
                <a:spcPct val="20000"/>
              </a:spcBef>
              <a:spcAft>
                <a:spcPct val="0"/>
              </a:spcAft>
              <a:buChar char="•"/>
            </a:pPr>
            <a:r>
              <a:rPr lang="en-US" dirty="0" smtClean="0"/>
              <a:t>Third level</a:t>
            </a:r>
          </a:p>
          <a:p>
            <a:pPr marL="1600200" lvl="3" indent="-228600" algn="l" rtl="0" fontAlgn="base">
              <a:spcBef>
                <a:spcPct val="20000"/>
              </a:spcBef>
              <a:spcAft>
                <a:spcPct val="0"/>
              </a:spcAft>
              <a:buChar char="•"/>
            </a:pPr>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10100" y="914400"/>
            <a:ext cx="4381500" cy="1657350"/>
          </a:xfrm>
        </p:spPr>
        <p:txBody>
          <a:bodyPr/>
          <a:lstStyle>
            <a:lvl3pPr marL="1143000" indent="-228600">
              <a:defRPr lang="en-US" sz="2000" b="1" dirty="0" smtClean="0">
                <a:solidFill>
                  <a:srgbClr val="0000CC"/>
                </a:solidFill>
                <a:latin typeface="Calibri" pitchFamily="34" charset="0"/>
              </a:defRPr>
            </a:lvl3pPr>
            <a:lvl4pPr marL="1600200" indent="-228600">
              <a:defRPr lang="en-US" sz="2000" b="1" dirty="0" smtClean="0">
                <a:solidFill>
                  <a:srgbClr val="FF0000"/>
                </a:solidFill>
                <a:latin typeface="Calibri" pitchFamily="34" charset="0"/>
              </a:defRPr>
            </a:lvl4pPr>
          </a:lstStyle>
          <a:p>
            <a:pPr lvl="0"/>
            <a:r>
              <a:rPr lang="en-US" dirty="0" smtClean="0"/>
              <a:t>Click to edit Master text styles</a:t>
            </a:r>
          </a:p>
          <a:p>
            <a:pPr lvl="1"/>
            <a:r>
              <a:rPr lang="en-US" dirty="0" smtClean="0"/>
              <a:t>Second level</a:t>
            </a:r>
          </a:p>
          <a:p>
            <a:pPr marL="1143000" lvl="2" indent="-228600" algn="l" rtl="0" fontAlgn="base">
              <a:spcBef>
                <a:spcPct val="20000"/>
              </a:spcBef>
              <a:spcAft>
                <a:spcPct val="0"/>
              </a:spcAft>
              <a:buChar char="•"/>
            </a:pPr>
            <a:r>
              <a:rPr lang="en-US" dirty="0" smtClean="0"/>
              <a:t>Third level</a:t>
            </a:r>
          </a:p>
          <a:p>
            <a:pPr marL="1600200" lvl="3" indent="-228600" algn="l" rtl="0" fontAlgn="base">
              <a:spcBef>
                <a:spcPct val="20000"/>
              </a:spcBef>
              <a:spcAft>
                <a:spcPct val="0"/>
              </a:spcAft>
              <a:buChar char="•"/>
            </a:pPr>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10100" y="2686050"/>
            <a:ext cx="4381500" cy="1657350"/>
          </a:xfrm>
        </p:spPr>
        <p:txBody>
          <a:bodyPr/>
          <a:lstStyle>
            <a:lvl3pPr marL="1143000" indent="-228600">
              <a:defRPr lang="en-US" sz="2000" b="1" dirty="0" smtClean="0">
                <a:solidFill>
                  <a:srgbClr val="0000CC"/>
                </a:solidFill>
                <a:latin typeface="Calibri" pitchFamily="34" charset="0"/>
              </a:defRPr>
            </a:lvl3pPr>
            <a:lvl4pPr marL="1600200" indent="-228600">
              <a:defRPr lang="en-US" sz="2000" b="1" dirty="0" smtClean="0">
                <a:solidFill>
                  <a:srgbClr val="FF0000"/>
                </a:solidFill>
                <a:latin typeface="Calibri" pitchFamily="34" charset="0"/>
              </a:defRPr>
            </a:lvl4pPr>
          </a:lstStyle>
          <a:p>
            <a:pPr lvl="0"/>
            <a:r>
              <a:rPr lang="en-US" dirty="0" smtClean="0"/>
              <a:t>Click to edit Master text styles</a:t>
            </a:r>
          </a:p>
          <a:p>
            <a:pPr lvl="1"/>
            <a:r>
              <a:rPr lang="en-US" dirty="0" smtClean="0"/>
              <a:t>Second level</a:t>
            </a:r>
          </a:p>
          <a:p>
            <a:pPr marL="1143000" lvl="2" indent="-228600" algn="l" rtl="0" fontAlgn="base">
              <a:spcBef>
                <a:spcPct val="20000"/>
              </a:spcBef>
              <a:spcAft>
                <a:spcPct val="0"/>
              </a:spcAft>
              <a:buChar char="•"/>
            </a:pPr>
            <a:r>
              <a:rPr lang="en-US" dirty="0" smtClean="0"/>
              <a:t>Third level</a:t>
            </a:r>
          </a:p>
          <a:p>
            <a:pPr marL="1600200" lvl="3" indent="-228600" algn="l" rtl="0" fontAlgn="base">
              <a:spcBef>
                <a:spcPct val="20000"/>
              </a:spcBef>
              <a:spcAft>
                <a:spcPct val="0"/>
              </a:spcAft>
              <a:buChar char="•"/>
            </a:pPr>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0"/>
          </p:nvPr>
        </p:nvSpPr>
        <p:spPr>
          <a:xfrm>
            <a:off x="8686800" y="4629150"/>
            <a:ext cx="381000" cy="242888"/>
          </a:xfrm>
        </p:spPr>
        <p:txBody>
          <a:bodyPr/>
          <a:lstStyle>
            <a:lvl1pPr>
              <a:defRPr/>
            </a:lvl1pPr>
          </a:lstStyle>
          <a:p>
            <a:fld id="{A6681BAA-0C72-42A1-AC7D-455EA66F2C69}" type="slidenum">
              <a:rPr lang="en-US">
                <a:solidFill>
                  <a:srgbClr val="000000"/>
                </a:solidFill>
              </a:rPr>
              <a:pPr/>
              <a:t>‹#›</a:t>
            </a:fld>
            <a:endParaRPr lang="en-US" dirty="0">
              <a:solidFill>
                <a:srgbClr val="000000"/>
              </a:solidFill>
            </a:endParaRPr>
          </a:p>
        </p:txBody>
      </p:sp>
      <p:sp>
        <p:nvSpPr>
          <p:cNvPr id="7" name="Title 1"/>
          <p:cNvSpPr>
            <a:spLocks noGrp="1"/>
          </p:cNvSpPr>
          <p:nvPr>
            <p:ph type="title"/>
          </p:nvPr>
        </p:nvSpPr>
        <p:spPr>
          <a:xfrm>
            <a:off x="152400" y="25251"/>
            <a:ext cx="8763000" cy="546249"/>
          </a:xfrm>
        </p:spPr>
        <p:txBody>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8138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109538" y="4716066"/>
            <a:ext cx="914400" cy="342900"/>
          </a:xfrm>
          <a:prstGeom prst="rect">
            <a:avLst/>
          </a:prstGeom>
        </p:spPr>
        <p:txBody>
          <a:bodyPr/>
          <a:lstStyle>
            <a:lvl1pPr>
              <a:defRPr/>
            </a:lvl1pPr>
          </a:lstStyle>
          <a:p>
            <a:pPr>
              <a:defRPr/>
            </a:pPr>
            <a:fld id="{ED776549-82A4-4A12-AE66-EC9D8882F68C}"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11851605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3246120" y="4950642"/>
            <a:ext cx="640080" cy="192024"/>
          </a:xfrm>
          <a:prstGeom prst="rect">
            <a:avLst/>
          </a:prstGeom>
          <a:noFill/>
          <a:ln>
            <a:noFill/>
          </a:ln>
        </p:spPr>
      </p:pic>
      <p:sp>
        <p:nvSpPr>
          <p:cNvPr id="1027" name="Rectangle 3"/>
          <p:cNvSpPr>
            <a:spLocks noGrp="1" noChangeArrowheads="1"/>
          </p:cNvSpPr>
          <p:nvPr>
            <p:ph type="title"/>
          </p:nvPr>
        </p:nvSpPr>
        <p:spPr bwMode="auto">
          <a:xfrm>
            <a:off x="152400" y="33226"/>
            <a:ext cx="8763000" cy="546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152400" y="857250"/>
            <a:ext cx="8763000" cy="3771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4006701" y="4972050"/>
            <a:ext cx="4906632" cy="184666"/>
          </a:xfrm>
          <a:prstGeom prst="rect">
            <a:avLst/>
          </a:prstGeom>
          <a:noFill/>
          <a:ln w="9525">
            <a:noFill/>
            <a:miter lim="800000"/>
            <a:headEnd/>
            <a:tailEnd/>
          </a:ln>
        </p:spPr>
        <p:txBody>
          <a:bodyPr wrap="square" lIns="0" tIns="0" rIns="0" bIns="0">
            <a:spAutoFit/>
          </a:bodyPr>
          <a:lstStyle/>
          <a:p>
            <a:pPr algn="r" fontAlgn="base">
              <a:spcBef>
                <a:spcPct val="0"/>
              </a:spcBef>
              <a:spcAft>
                <a:spcPct val="0"/>
              </a:spcAft>
            </a:pPr>
            <a:r>
              <a:rPr lang="en-US" sz="1200" b="1" dirty="0">
                <a:solidFill>
                  <a:srgbClr val="000000"/>
                </a:solidFill>
                <a:latin typeface="Calibri" pitchFamily="34" charset="0"/>
              </a:rPr>
              <a:t>High Performance Computational Fluid-Thermal Sciences &amp; Engineering Lab</a:t>
            </a:r>
            <a:endParaRPr lang="en-US" sz="1200" dirty="0">
              <a:solidFill>
                <a:srgbClr val="000000"/>
              </a:solidFill>
              <a:latin typeface="Calibri" pitchFamily="34" charset="0"/>
            </a:endParaRPr>
          </a:p>
        </p:txBody>
      </p:sp>
      <p:sp>
        <p:nvSpPr>
          <p:cNvPr id="1035" name="Line 11"/>
          <p:cNvSpPr>
            <a:spLocks noChangeShapeType="1"/>
          </p:cNvSpPr>
          <p:nvPr/>
        </p:nvSpPr>
        <p:spPr bwMode="auto">
          <a:xfrm flipH="1">
            <a:off x="1066800" y="4937498"/>
            <a:ext cx="8077200" cy="0"/>
          </a:xfrm>
          <a:prstGeom prst="line">
            <a:avLst/>
          </a:prstGeom>
          <a:noFill/>
          <a:ln w="63500" cmpd="thickThin">
            <a:solidFill>
              <a:srgbClr val="0070C0"/>
            </a:solidFill>
            <a:round/>
            <a:headEnd/>
            <a:tailEnd/>
          </a:ln>
          <a:effectLst/>
        </p:spPr>
        <p:txBody>
          <a:bodyPr/>
          <a:lstStyle/>
          <a:p>
            <a:pPr fontAlgn="base">
              <a:spcBef>
                <a:spcPct val="0"/>
              </a:spcBef>
              <a:spcAft>
                <a:spcPct val="0"/>
              </a:spcAft>
            </a:pPr>
            <a:endParaRPr lang="en-US" b="1" dirty="0">
              <a:solidFill>
                <a:srgbClr val="000000"/>
              </a:solidFill>
            </a:endParaRPr>
          </a:p>
        </p:txBody>
      </p:sp>
      <p:sp>
        <p:nvSpPr>
          <p:cNvPr id="1037" name="Rectangle 13"/>
          <p:cNvSpPr>
            <a:spLocks noGrp="1" noChangeArrowheads="1"/>
          </p:cNvSpPr>
          <p:nvPr>
            <p:ph type="ftr" sz="quarter" idx="3"/>
          </p:nvPr>
        </p:nvSpPr>
        <p:spPr bwMode="auto">
          <a:xfrm>
            <a:off x="8610600" y="4672012"/>
            <a:ext cx="304800" cy="2428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200">
                <a:latin typeface="Calibri" pitchFamily="34" charset="0"/>
              </a:defRPr>
            </a:lvl1pPr>
          </a:lstStyle>
          <a:p>
            <a:pPr fontAlgn="base">
              <a:spcBef>
                <a:spcPct val="0"/>
              </a:spcBef>
              <a:spcAft>
                <a:spcPct val="0"/>
              </a:spcAft>
            </a:pPr>
            <a:fld id="{4E3E3CF4-AC07-4754-985D-82E19C21672B}" type="slidenum">
              <a:rPr lang="en-US" b="1" smtClean="0">
                <a:solidFill>
                  <a:srgbClr val="000000"/>
                </a:solidFill>
              </a:rPr>
              <a:pPr fontAlgn="base">
                <a:spcBef>
                  <a:spcPct val="0"/>
                </a:spcBef>
                <a:spcAft>
                  <a:spcPct val="0"/>
                </a:spcAft>
              </a:pPr>
              <a:t>‹#›</a:t>
            </a:fld>
            <a:endParaRPr lang="en-US" b="1" dirty="0">
              <a:solidFill>
                <a:srgbClr val="000000"/>
              </a:solidFill>
            </a:endParaRPr>
          </a:p>
        </p:txBody>
      </p:sp>
      <p:pic>
        <p:nvPicPr>
          <p:cNvPr id="1033" name="Picture 9" descr="VT"/>
          <p:cNvPicPr>
            <a:picLocks noChangeAspect="1" noChangeArrowheads="1"/>
          </p:cNvPicPr>
          <p:nvPr/>
        </p:nvPicPr>
        <p:blipFill>
          <a:blip r:embed="rId9"/>
          <a:srcRect/>
          <a:stretch>
            <a:fillRect/>
          </a:stretch>
        </p:blipFill>
        <p:spPr bwMode="auto">
          <a:xfrm>
            <a:off x="13809" y="4708810"/>
            <a:ext cx="1216025" cy="410766"/>
          </a:xfrm>
          <a:prstGeom prst="rect">
            <a:avLst/>
          </a:prstGeom>
          <a:noFill/>
        </p:spPr>
      </p:pic>
      <p:sp>
        <p:nvSpPr>
          <p:cNvPr id="13" name="Line 12"/>
          <p:cNvSpPr>
            <a:spLocks noChangeShapeType="1"/>
          </p:cNvSpPr>
          <p:nvPr userDrawn="1"/>
        </p:nvSpPr>
        <p:spPr bwMode="auto">
          <a:xfrm>
            <a:off x="0" y="619349"/>
            <a:ext cx="9144000" cy="0"/>
          </a:xfrm>
          <a:prstGeom prst="line">
            <a:avLst/>
          </a:prstGeom>
          <a:noFill/>
          <a:ln w="63500" cmpd="thinThick">
            <a:solidFill>
              <a:srgbClr val="0070C0"/>
            </a:solidFill>
            <a:round/>
            <a:headEnd/>
            <a:tailEnd/>
          </a:ln>
          <a:effectLst/>
        </p:spPr>
        <p:txBody>
          <a:bodyPr/>
          <a:lstStyle/>
          <a:p>
            <a:pPr fontAlgn="base">
              <a:spcBef>
                <a:spcPct val="0"/>
              </a:spcBef>
              <a:spcAft>
                <a:spcPct val="0"/>
              </a:spcAft>
            </a:pPr>
            <a:endParaRPr lang="en-US" b="1" dirty="0">
              <a:solidFill>
                <a:srgbClr val="000000"/>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3537" y="14559"/>
            <a:ext cx="742379" cy="561928"/>
          </a:xfrm>
          <a:prstGeom prst="rect">
            <a:avLst/>
          </a:prstGeom>
        </p:spPr>
      </p:pic>
    </p:spTree>
    <p:extLst>
      <p:ext uri="{BB962C8B-B14F-4D97-AF65-F5344CB8AC3E}">
        <p14:creationId xmlns:p14="http://schemas.microsoft.com/office/powerpoint/2010/main" val="1090875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r" rtl="0" fontAlgn="base">
        <a:spcBef>
          <a:spcPct val="0"/>
        </a:spcBef>
        <a:spcAft>
          <a:spcPct val="0"/>
        </a:spcAft>
        <a:defRPr sz="3000" b="1">
          <a:solidFill>
            <a:schemeClr val="tx1"/>
          </a:solidFill>
          <a:latin typeface="Calibri" pitchFamily="34" charset="0"/>
          <a:ea typeface="+mj-ea"/>
          <a:cs typeface="+mj-cs"/>
        </a:defRPr>
      </a:lvl1pPr>
      <a:lvl2pPr algn="ctr" rtl="0" fontAlgn="base">
        <a:spcBef>
          <a:spcPct val="0"/>
        </a:spcBef>
        <a:spcAft>
          <a:spcPct val="0"/>
        </a:spcAft>
        <a:defRPr sz="3200" b="1">
          <a:solidFill>
            <a:schemeClr val="bg1"/>
          </a:solidFill>
          <a:latin typeface="Arial" charset="0"/>
        </a:defRPr>
      </a:lvl2pPr>
      <a:lvl3pPr algn="ctr" rtl="0" fontAlgn="base">
        <a:spcBef>
          <a:spcPct val="0"/>
        </a:spcBef>
        <a:spcAft>
          <a:spcPct val="0"/>
        </a:spcAft>
        <a:defRPr sz="3200" b="1">
          <a:solidFill>
            <a:schemeClr val="bg1"/>
          </a:solidFill>
          <a:latin typeface="Arial" charset="0"/>
        </a:defRPr>
      </a:lvl3pPr>
      <a:lvl4pPr algn="ctr" rtl="0" fontAlgn="base">
        <a:spcBef>
          <a:spcPct val="0"/>
        </a:spcBef>
        <a:spcAft>
          <a:spcPct val="0"/>
        </a:spcAft>
        <a:defRPr sz="3200" b="1">
          <a:solidFill>
            <a:schemeClr val="bg1"/>
          </a:solidFill>
          <a:latin typeface="Arial" charset="0"/>
        </a:defRPr>
      </a:lvl4pPr>
      <a:lvl5pPr algn="ctr" rtl="0" fontAlgn="base">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fontAlgn="base">
        <a:spcBef>
          <a:spcPct val="20000"/>
        </a:spcBef>
        <a:spcAft>
          <a:spcPct val="0"/>
        </a:spcAft>
        <a:buChar char="•"/>
        <a:defRPr sz="2800" b="1">
          <a:solidFill>
            <a:srgbClr val="990000"/>
          </a:solidFill>
          <a:latin typeface="Calibri" pitchFamily="34" charset="0"/>
          <a:ea typeface="+mn-ea"/>
          <a:cs typeface="+mn-cs"/>
        </a:defRPr>
      </a:lvl1pPr>
      <a:lvl2pPr marL="742950" indent="-285750" algn="l" rtl="0" fontAlgn="base">
        <a:spcBef>
          <a:spcPct val="20000"/>
        </a:spcBef>
        <a:spcAft>
          <a:spcPct val="0"/>
        </a:spcAft>
        <a:buFont typeface="Arial" charset="0"/>
        <a:buChar char="•"/>
        <a:defRPr sz="2400" b="1">
          <a:solidFill>
            <a:schemeClr val="tx1"/>
          </a:solidFill>
          <a:latin typeface="Calibri" pitchFamily="34" charset="0"/>
        </a:defRPr>
      </a:lvl2pPr>
      <a:lvl3pPr marL="1143000" indent="-228600" algn="l" rtl="0" fontAlgn="base">
        <a:spcBef>
          <a:spcPct val="20000"/>
        </a:spcBef>
        <a:spcAft>
          <a:spcPct val="0"/>
        </a:spcAft>
        <a:buChar char="•"/>
        <a:defRPr sz="2000" b="1">
          <a:solidFill>
            <a:srgbClr val="FF3300"/>
          </a:solidFill>
          <a:latin typeface="Calibri" pitchFamily="34" charset="0"/>
        </a:defRPr>
      </a:lvl3pPr>
      <a:lvl4pPr marL="1600200" indent="-228600" algn="l" rtl="0" fontAlgn="base">
        <a:spcBef>
          <a:spcPct val="20000"/>
        </a:spcBef>
        <a:spcAft>
          <a:spcPct val="0"/>
        </a:spcAft>
        <a:buChar char="•"/>
        <a:defRPr sz="2000">
          <a:solidFill>
            <a:schemeClr val="tx2"/>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0.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jpg"/><Relationship Id="rId5" Type="http://schemas.microsoft.com/office/2007/relationships/hdphoto" Target="../media/hdphoto2.wdp"/><Relationship Id="rId10" Type="http://schemas.openxmlformats.org/officeDocument/2006/relationships/image" Target="../media/image15.jpg"/><Relationship Id="rId4" Type="http://schemas.openxmlformats.org/officeDocument/2006/relationships/image" Target="../media/image12.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GenIDLEST</a:t>
            </a:r>
            <a:r>
              <a:rPr lang="en-US" dirty="0" smtClean="0"/>
              <a:t> Co-Design</a:t>
            </a:r>
            <a:endParaRPr lang="en-US" dirty="0"/>
          </a:p>
        </p:txBody>
      </p:sp>
      <p:sp>
        <p:nvSpPr>
          <p:cNvPr id="3" name="Content Placeholder 2"/>
          <p:cNvSpPr>
            <a:spLocks noGrp="1"/>
          </p:cNvSpPr>
          <p:nvPr>
            <p:ph idx="1"/>
          </p:nvPr>
        </p:nvSpPr>
        <p:spPr>
          <a:xfrm>
            <a:off x="152400" y="4254136"/>
            <a:ext cx="8763000" cy="527414"/>
          </a:xfrm>
        </p:spPr>
        <p:txBody>
          <a:bodyPr/>
          <a:lstStyle/>
          <a:p>
            <a:pPr marL="0" indent="0" algn="ctr">
              <a:buNone/>
            </a:pPr>
            <a:r>
              <a:rPr lang="en-US" dirty="0" smtClean="0">
                <a:solidFill>
                  <a:schemeClr val="tx1"/>
                </a:solidFill>
              </a:rPr>
              <a:t>Virginia Tech</a:t>
            </a:r>
            <a:endParaRPr lang="en-US" dirty="0">
              <a:solidFill>
                <a:schemeClr val="tx1"/>
              </a:solidFill>
            </a:endParaRPr>
          </a:p>
        </p:txBody>
      </p:sp>
      <p:sp>
        <p:nvSpPr>
          <p:cNvPr id="5" name="TextBox 4"/>
          <p:cNvSpPr txBox="1"/>
          <p:nvPr/>
        </p:nvSpPr>
        <p:spPr>
          <a:xfrm>
            <a:off x="6590391" y="4262542"/>
            <a:ext cx="2477409" cy="707886"/>
          </a:xfrm>
          <a:prstGeom prst="rect">
            <a:avLst/>
          </a:prstGeom>
          <a:noFill/>
        </p:spPr>
        <p:txBody>
          <a:bodyPr wrap="none" rtlCol="0">
            <a:spAutoFit/>
          </a:bodyPr>
          <a:lstStyle/>
          <a:p>
            <a:r>
              <a:rPr lang="en-US" sz="2000" b="1" dirty="0">
                <a:solidFill>
                  <a:srgbClr val="0000CC"/>
                </a:solidFill>
                <a:latin typeface="Calibri" pitchFamily="34" charset="0"/>
              </a:rPr>
              <a:t>AFOSR-BRI Workshop</a:t>
            </a:r>
          </a:p>
          <a:p>
            <a:r>
              <a:rPr lang="en-US" sz="2000" b="1" dirty="0" smtClean="0">
                <a:solidFill>
                  <a:srgbClr val="0000CC"/>
                </a:solidFill>
                <a:latin typeface="Calibri" pitchFamily="34" charset="0"/>
              </a:rPr>
              <a:t>July </a:t>
            </a:r>
            <a:r>
              <a:rPr lang="en-US" sz="2000" b="1" dirty="0" smtClean="0">
                <a:solidFill>
                  <a:srgbClr val="0000CC"/>
                </a:solidFill>
                <a:latin typeface="Calibri" pitchFamily="34" charset="0"/>
              </a:rPr>
              <a:t>20-21, </a:t>
            </a:r>
            <a:r>
              <a:rPr lang="en-US" sz="2000" b="1" dirty="0" smtClean="0">
                <a:solidFill>
                  <a:srgbClr val="0000CC"/>
                </a:solidFill>
                <a:latin typeface="Calibri" pitchFamily="34" charset="0"/>
              </a:rPr>
              <a:t>2014</a:t>
            </a:r>
            <a:endParaRPr lang="en-US" sz="2000" b="1" dirty="0">
              <a:solidFill>
                <a:srgbClr val="0000CC"/>
              </a:solidFill>
              <a:latin typeface="Calibri" pitchFamily="34" charset="0"/>
            </a:endParaRPr>
          </a:p>
        </p:txBody>
      </p:sp>
      <p:sp>
        <p:nvSpPr>
          <p:cNvPr id="7" name="Rectangle 6"/>
          <p:cNvSpPr/>
          <p:nvPr/>
        </p:nvSpPr>
        <p:spPr>
          <a:xfrm>
            <a:off x="228600" y="819150"/>
            <a:ext cx="8686800" cy="3022366"/>
          </a:xfrm>
          <a:prstGeom prst="rect">
            <a:avLst/>
          </a:prstGeom>
        </p:spPr>
        <p:txBody>
          <a:bodyPr wrap="square">
            <a:spAutoFit/>
          </a:bodyPr>
          <a:lstStyle/>
          <a:p>
            <a:pPr lvl="0" algn="ctr" fontAlgn="base">
              <a:spcBef>
                <a:spcPct val="20000"/>
              </a:spcBef>
              <a:spcAft>
                <a:spcPct val="0"/>
              </a:spcAft>
            </a:pPr>
            <a:r>
              <a:rPr lang="en-US" sz="3200" b="1" dirty="0" smtClean="0">
                <a:solidFill>
                  <a:srgbClr val="990000"/>
                </a:solidFill>
                <a:latin typeface="Calibri" pitchFamily="34" charset="0"/>
              </a:rPr>
              <a:t>Keyur Joshi</a:t>
            </a:r>
            <a:r>
              <a:rPr lang="en-US" sz="3200" b="1" dirty="0">
                <a:solidFill>
                  <a:srgbClr val="990000"/>
                </a:solidFill>
                <a:latin typeface="Calibri" pitchFamily="34" charset="0"/>
              </a:rPr>
              <a:t>, Long He </a:t>
            </a:r>
            <a:endParaRPr lang="en-US" sz="3200" b="1" dirty="0" smtClean="0">
              <a:solidFill>
                <a:srgbClr val="990000"/>
              </a:solidFill>
              <a:latin typeface="Calibri" pitchFamily="34" charset="0"/>
            </a:endParaRPr>
          </a:p>
          <a:p>
            <a:pPr lvl="0" algn="ctr" fontAlgn="base">
              <a:spcBef>
                <a:spcPct val="20000"/>
              </a:spcBef>
              <a:spcAft>
                <a:spcPct val="0"/>
              </a:spcAft>
            </a:pPr>
            <a:r>
              <a:rPr lang="en-US" sz="3200" b="1" dirty="0" smtClean="0">
                <a:solidFill>
                  <a:srgbClr val="990000"/>
                </a:solidFill>
                <a:latin typeface="Calibri" pitchFamily="34" charset="0"/>
              </a:rPr>
              <a:t>&amp; Danesh Tafti</a:t>
            </a:r>
          </a:p>
          <a:p>
            <a:pPr lvl="0" algn="ctr" fontAlgn="base">
              <a:spcBef>
                <a:spcPct val="20000"/>
              </a:spcBef>
              <a:spcAft>
                <a:spcPct val="0"/>
              </a:spcAft>
            </a:pPr>
            <a:endParaRPr lang="en-US" sz="1600" b="1" dirty="0" smtClean="0">
              <a:solidFill>
                <a:srgbClr val="990000"/>
              </a:solidFill>
              <a:latin typeface="Calibri" pitchFamily="34" charset="0"/>
            </a:endParaRPr>
          </a:p>
          <a:p>
            <a:pPr lvl="0" algn="ctr" fontAlgn="base">
              <a:spcBef>
                <a:spcPct val="20000"/>
              </a:spcBef>
              <a:spcAft>
                <a:spcPct val="0"/>
              </a:spcAft>
            </a:pPr>
            <a:r>
              <a:rPr lang="en-US" sz="2800" b="1" u="sng" dirty="0" smtClean="0">
                <a:latin typeface="Calibri" pitchFamily="34" charset="0"/>
              </a:rPr>
              <a:t>Collaborators</a:t>
            </a:r>
          </a:p>
          <a:p>
            <a:pPr lvl="0" algn="ctr" fontAlgn="base">
              <a:spcBef>
                <a:spcPct val="20000"/>
              </a:spcBef>
              <a:spcAft>
                <a:spcPct val="0"/>
              </a:spcAft>
            </a:pPr>
            <a:r>
              <a:rPr lang="en-US" sz="2800" b="1" dirty="0" err="1" smtClean="0">
                <a:latin typeface="Calibri" pitchFamily="34" charset="0"/>
              </a:rPr>
              <a:t>Xuewen</a:t>
            </a:r>
            <a:r>
              <a:rPr lang="en-US" sz="2800" b="1" dirty="0" smtClean="0">
                <a:latin typeface="Calibri" pitchFamily="34" charset="0"/>
              </a:rPr>
              <a:t> Cui, </a:t>
            </a:r>
            <a:r>
              <a:rPr lang="en-US" sz="2800" b="1" dirty="0" err="1" smtClean="0">
                <a:latin typeface="Calibri" pitchFamily="34" charset="0"/>
              </a:rPr>
              <a:t>Hao</a:t>
            </a:r>
            <a:r>
              <a:rPr lang="en-US" sz="2800" b="1" dirty="0">
                <a:latin typeface="Calibri" pitchFamily="34" charset="0"/>
              </a:rPr>
              <a:t> Wang, Wu-</a:t>
            </a:r>
            <a:r>
              <a:rPr lang="en-US" sz="2800" b="1" dirty="0" err="1">
                <a:latin typeface="Calibri" pitchFamily="34" charset="0"/>
              </a:rPr>
              <a:t>chun</a:t>
            </a:r>
            <a:r>
              <a:rPr lang="en-US" sz="2800" b="1" dirty="0">
                <a:latin typeface="Calibri" pitchFamily="34" charset="0"/>
              </a:rPr>
              <a:t> </a:t>
            </a:r>
            <a:r>
              <a:rPr lang="en-US" sz="2800" b="1" dirty="0" smtClean="0">
                <a:latin typeface="Calibri" pitchFamily="34" charset="0"/>
              </a:rPr>
              <a:t>Feng &amp;</a:t>
            </a:r>
            <a:endParaRPr lang="en-US" sz="2800" b="1" dirty="0">
              <a:latin typeface="Calibri" pitchFamily="34" charset="0"/>
            </a:endParaRPr>
          </a:p>
          <a:p>
            <a:pPr lvl="0" algn="ctr" fontAlgn="base">
              <a:spcBef>
                <a:spcPct val="20000"/>
              </a:spcBef>
              <a:spcAft>
                <a:spcPct val="0"/>
              </a:spcAft>
            </a:pPr>
            <a:r>
              <a:rPr lang="en-US" sz="2800" b="1" dirty="0">
                <a:latin typeface="Calibri" pitchFamily="34" charset="0"/>
              </a:rPr>
              <a:t>Eric de </a:t>
            </a:r>
            <a:r>
              <a:rPr lang="en-US" sz="2800" b="1" dirty="0" err="1" smtClean="0">
                <a:latin typeface="Calibri" pitchFamily="34" charset="0"/>
              </a:rPr>
              <a:t>Sturler</a:t>
            </a:r>
            <a:endParaRPr lang="en-US" sz="2800" b="1" dirty="0" smtClean="0">
              <a:latin typeface="Calibri" pitchFamily="34" charset="0"/>
            </a:endParaRPr>
          </a:p>
        </p:txBody>
      </p:sp>
    </p:spTree>
    <p:extLst>
      <p:ext uri="{BB962C8B-B14F-4D97-AF65-F5344CB8AC3E}">
        <p14:creationId xmlns:p14="http://schemas.microsoft.com/office/powerpoint/2010/main" val="44940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794402"/>
            <a:ext cx="8229600" cy="3762568"/>
          </a:xfrm>
          <a:prstGeom prst="rect">
            <a:avLst/>
          </a:prstGeom>
          <a:noFill/>
        </p:spPr>
        <p:txBody>
          <a:bodyPr wrap="square" lIns="68580" tIns="34290" rIns="68580" bIns="34290" rtlCol="0">
            <a:spAutoFit/>
          </a:bodyPr>
          <a:lstStyle/>
          <a:p>
            <a:pPr marL="257175" indent="-257175">
              <a:lnSpc>
                <a:spcPct val="150000"/>
              </a:lnSpc>
              <a:buFont typeface="Arial" panose="020B0604020202020204" pitchFamily="34" charset="0"/>
              <a:buChar char="•"/>
            </a:pPr>
            <a:r>
              <a:rPr lang="en-US" sz="2000" b="1" dirty="0"/>
              <a:t>Special sparse matrix storage stores only nonzero elements</a:t>
            </a:r>
          </a:p>
          <a:p>
            <a:pPr marL="257175" indent="-257175">
              <a:lnSpc>
                <a:spcPct val="150000"/>
              </a:lnSpc>
              <a:buFont typeface="Arial" panose="020B0604020202020204" pitchFamily="34" charset="0"/>
              <a:buChar char="•"/>
            </a:pPr>
            <a:r>
              <a:rPr lang="en-US" sz="2000" b="1" dirty="0"/>
              <a:t>Preconditioned Conjugate Gradient method</a:t>
            </a:r>
          </a:p>
          <a:p>
            <a:pPr marL="257175" indent="-257175">
              <a:lnSpc>
                <a:spcPct val="150000"/>
              </a:lnSpc>
              <a:buFont typeface="Arial" panose="020B0604020202020204" pitchFamily="34" charset="0"/>
              <a:buChar char="•"/>
            </a:pPr>
            <a:r>
              <a:rPr lang="en-US" sz="2000" b="1" dirty="0"/>
              <a:t>Nonlinear iterations through </a:t>
            </a:r>
            <a:r>
              <a:rPr lang="en-US" sz="2000" b="1" dirty="0" smtClean="0"/>
              <a:t>Newton-Raphson (NR) </a:t>
            </a:r>
            <a:r>
              <a:rPr lang="en-US" sz="2000" b="1" dirty="0"/>
              <a:t>iterations, also modified NR and </a:t>
            </a:r>
            <a:r>
              <a:rPr lang="en-US" sz="2000" b="1" dirty="0" smtClean="0"/>
              <a:t>initial </a:t>
            </a:r>
            <a:r>
              <a:rPr lang="en-US" sz="2000" b="1" dirty="0"/>
              <a:t>s</a:t>
            </a:r>
            <a:r>
              <a:rPr lang="en-US" sz="2000" b="1" dirty="0" smtClean="0"/>
              <a:t>tress </a:t>
            </a:r>
            <a:r>
              <a:rPr lang="en-US" sz="2000" b="1" dirty="0"/>
              <a:t>updates are supported</a:t>
            </a:r>
          </a:p>
          <a:p>
            <a:pPr marL="257175" indent="-257175">
              <a:lnSpc>
                <a:spcPct val="150000"/>
              </a:lnSpc>
              <a:buFont typeface="Arial" panose="020B0604020202020204" pitchFamily="34" charset="0"/>
              <a:buChar char="•"/>
            </a:pPr>
            <a:r>
              <a:rPr lang="en-US" sz="2000" b="1" dirty="0" err="1"/>
              <a:t>Newmark</a:t>
            </a:r>
            <a:r>
              <a:rPr lang="en-US" sz="2000" b="1" dirty="0"/>
              <a:t> method for time integration gives unconditional stability and  introduces no numerical damping</a:t>
            </a:r>
          </a:p>
          <a:p>
            <a:pPr marL="257175" indent="-257175">
              <a:lnSpc>
                <a:spcPct val="150000"/>
              </a:lnSpc>
              <a:buFont typeface="Arial" panose="020B0604020202020204" pitchFamily="34" charset="0"/>
              <a:buChar char="•"/>
            </a:pPr>
            <a:r>
              <a:rPr lang="en-US" sz="2000" b="1" dirty="0"/>
              <a:t>Parallelized through </a:t>
            </a:r>
            <a:r>
              <a:rPr lang="en-US" sz="2000" b="1" dirty="0" err="1"/>
              <a:t>OpenMP</a:t>
            </a:r>
            <a:r>
              <a:rPr lang="en-US" sz="2000" b="1" dirty="0"/>
              <a:t> and extensible to MPI</a:t>
            </a:r>
          </a:p>
          <a:p>
            <a:pPr marL="257175" indent="-257175">
              <a:lnSpc>
                <a:spcPct val="150000"/>
              </a:lnSpc>
              <a:buFont typeface="Arial" panose="020B0604020202020204" pitchFamily="34" charset="0"/>
              <a:buChar char="•"/>
            </a:pPr>
            <a:r>
              <a:rPr lang="en-US" sz="2000" b="1" dirty="0"/>
              <a:t>Exploring METIS for mesh partition and mesh adaptation</a:t>
            </a:r>
          </a:p>
        </p:txBody>
      </p:sp>
      <p:sp>
        <p:nvSpPr>
          <p:cNvPr id="10" name="Title 1"/>
          <p:cNvSpPr>
            <a:spLocks noGrp="1"/>
          </p:cNvSpPr>
          <p:nvPr>
            <p:ph type="title"/>
          </p:nvPr>
        </p:nvSpPr>
        <p:spPr>
          <a:xfrm>
            <a:off x="4343400" y="109022"/>
            <a:ext cx="4800601" cy="515117"/>
          </a:xfrm>
        </p:spPr>
        <p:txBody>
          <a:bodyPr/>
          <a:lstStyle/>
          <a:p>
            <a:pPr algn="ctr"/>
            <a:r>
              <a:rPr lang="en-US" dirty="0" smtClean="0"/>
              <a:t>Nonlinear Structural FE Code</a:t>
            </a:r>
            <a:endParaRPr lang="en-US" dirty="0"/>
          </a:p>
        </p:txBody>
      </p:sp>
    </p:spTree>
    <p:extLst>
      <p:ext uri="{BB962C8B-B14F-4D97-AF65-F5344CB8AC3E}">
        <p14:creationId xmlns:p14="http://schemas.microsoft.com/office/powerpoint/2010/main" val="10919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4672" y="171682"/>
            <a:ext cx="4500206" cy="423193"/>
          </a:xfrm>
          <a:prstGeom prst="rect">
            <a:avLst/>
          </a:prstGeom>
        </p:spPr>
        <p:txBody>
          <a:bodyPr wrap="none" lIns="68580" tIns="34290" rIns="68580" bIns="34290">
            <a:spAutoFit/>
          </a:bodyPr>
          <a:lstStyle/>
          <a:p>
            <a:r>
              <a:rPr lang="en-US" sz="2300" b="1" dirty="0">
                <a:latin typeface="Calibri" pitchFamily="34" charset="0"/>
                <a:ea typeface="+mj-ea"/>
                <a:cs typeface="+mj-cs"/>
              </a:rPr>
              <a:t>Fluid structure Interaction coupling </a:t>
            </a:r>
          </a:p>
        </p:txBody>
      </p:sp>
      <p:pic>
        <p:nvPicPr>
          <p:cNvPr id="5" name="Picture 4"/>
          <p:cNvPicPr>
            <a:picLocks noChangeAspect="1"/>
          </p:cNvPicPr>
          <p:nvPr/>
        </p:nvPicPr>
        <p:blipFill>
          <a:blip r:embed="rId3"/>
          <a:stretch>
            <a:fillRect/>
          </a:stretch>
        </p:blipFill>
        <p:spPr>
          <a:xfrm>
            <a:off x="2979991" y="662453"/>
            <a:ext cx="3529361" cy="4275290"/>
          </a:xfrm>
          <a:prstGeom prst="rect">
            <a:avLst/>
          </a:prstGeom>
        </p:spPr>
      </p:pic>
      <p:sp>
        <p:nvSpPr>
          <p:cNvPr id="2" name="Rectangle 1"/>
          <p:cNvSpPr/>
          <p:nvPr/>
        </p:nvSpPr>
        <p:spPr bwMode="auto">
          <a:xfrm>
            <a:off x="3314701" y="3178971"/>
            <a:ext cx="1271588" cy="435769"/>
          </a:xfrm>
          <a:prstGeom prst="rect">
            <a:avLst/>
          </a:prstGeom>
          <a:noFill/>
          <a:ln w="38100">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400" b="1">
              <a:solidFill>
                <a:schemeClr val="tx1"/>
              </a:solidFill>
              <a:latin typeface="Arial" charset="0"/>
            </a:endParaRPr>
          </a:p>
        </p:txBody>
      </p:sp>
      <p:sp>
        <p:nvSpPr>
          <p:cNvPr id="4" name="TextBox 3"/>
          <p:cNvSpPr txBox="1"/>
          <p:nvPr/>
        </p:nvSpPr>
        <p:spPr>
          <a:xfrm>
            <a:off x="1066800" y="3258353"/>
            <a:ext cx="2164695" cy="346249"/>
          </a:xfrm>
          <a:prstGeom prst="rect">
            <a:avLst/>
          </a:prstGeom>
          <a:noFill/>
        </p:spPr>
        <p:txBody>
          <a:bodyPr wrap="none" lIns="68580" tIns="34290" rIns="68580" bIns="34290" rtlCol="0">
            <a:spAutoFit/>
          </a:bodyPr>
          <a:lstStyle/>
          <a:p>
            <a:r>
              <a:rPr lang="en-US" dirty="0" err="1" smtClean="0"/>
              <a:t>OpenMP</a:t>
            </a:r>
            <a:r>
              <a:rPr lang="en-US" dirty="0" smtClean="0"/>
              <a:t>/</a:t>
            </a:r>
            <a:r>
              <a:rPr lang="en-US" dirty="0" err="1" smtClean="0"/>
              <a:t>OpenACC</a:t>
            </a:r>
            <a:endParaRPr lang="en-US" dirty="0"/>
          </a:p>
        </p:txBody>
      </p:sp>
      <p:grpSp>
        <p:nvGrpSpPr>
          <p:cNvPr id="29" name="Group 28"/>
          <p:cNvGrpSpPr/>
          <p:nvPr/>
        </p:nvGrpSpPr>
        <p:grpSpPr>
          <a:xfrm>
            <a:off x="3314701" y="1924744"/>
            <a:ext cx="3293269" cy="1489472"/>
            <a:chOff x="4419600" y="2543175"/>
            <a:chExt cx="4391025" cy="1985962"/>
          </a:xfrm>
        </p:grpSpPr>
        <p:cxnSp>
          <p:nvCxnSpPr>
            <p:cNvPr id="9" name="Straight Connector 8"/>
            <p:cNvCxnSpPr/>
            <p:nvPr/>
          </p:nvCxnSpPr>
          <p:spPr bwMode="auto">
            <a:xfrm>
              <a:off x="4419600" y="2543175"/>
              <a:ext cx="0" cy="1590675"/>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4419600" y="2543175"/>
              <a:ext cx="4391025"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4419600" y="4133850"/>
              <a:ext cx="20193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6438900" y="4133850"/>
              <a:ext cx="0" cy="39528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a:off x="8810625" y="2543175"/>
              <a:ext cx="0" cy="198596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H="1">
              <a:off x="6438900" y="4529137"/>
              <a:ext cx="2371725"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30" name="TextBox 29"/>
          <p:cNvSpPr txBox="1"/>
          <p:nvPr/>
        </p:nvSpPr>
        <p:spPr>
          <a:xfrm>
            <a:off x="6721198" y="2530980"/>
            <a:ext cx="548868" cy="346249"/>
          </a:xfrm>
          <a:prstGeom prst="rect">
            <a:avLst/>
          </a:prstGeom>
          <a:noFill/>
        </p:spPr>
        <p:txBody>
          <a:bodyPr wrap="none" lIns="68580" tIns="34290" rIns="68580" bIns="34290" rtlCol="0">
            <a:spAutoFit/>
          </a:bodyPr>
          <a:lstStyle/>
          <a:p>
            <a:r>
              <a:rPr lang="en-US" dirty="0" smtClean="0"/>
              <a:t>MPI</a:t>
            </a:r>
            <a:endParaRPr lang="en-US" dirty="0"/>
          </a:p>
        </p:txBody>
      </p:sp>
    </p:spTree>
    <p:extLst>
      <p:ext uri="{BB962C8B-B14F-4D97-AF65-F5344CB8AC3E}">
        <p14:creationId xmlns:p14="http://schemas.microsoft.com/office/powerpoint/2010/main" val="93465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857250"/>
          </a:xfrm>
        </p:spPr>
        <p:txBody>
          <a:bodyPr/>
          <a:lstStyle/>
          <a:p>
            <a:pPr algn="ctr"/>
            <a:r>
              <a:rPr lang="en-US" dirty="0" err="1" smtClean="0"/>
              <a:t>Turek-Hron</a:t>
            </a:r>
            <a:r>
              <a:rPr lang="en-US" dirty="0" smtClean="0"/>
              <a:t> FSI Benchmark</a:t>
            </a:r>
            <a:endParaRPr lang="en-US" dirty="0"/>
          </a:p>
        </p:txBody>
      </p:sp>
      <mc:AlternateContent xmlns:mc="http://schemas.openxmlformats.org/markup-compatibility/2006" xmlns:a14="http://schemas.microsoft.com/office/drawing/2010/main">
        <mc:Choice Requires="a14">
          <p:sp>
            <p:nvSpPr>
              <p:cNvPr id="59" name="TextBox 58"/>
              <p:cNvSpPr txBox="1"/>
              <p:nvPr/>
            </p:nvSpPr>
            <p:spPr>
              <a:xfrm>
                <a:off x="1105003" y="2571750"/>
                <a:ext cx="7886600" cy="2420919"/>
              </a:xfrm>
              <a:prstGeom prst="rect">
                <a:avLst/>
              </a:prstGeom>
              <a:noFill/>
            </p:spPr>
            <p:txBody>
              <a:bodyPr wrap="square" lIns="68580" tIns="34290" rIns="68580" bIns="34290" rtlCol="0">
                <a:spAutoFit/>
              </a:bodyPr>
              <a:lstStyle/>
              <a:p>
                <a:pPr marL="257175" indent="-257175">
                  <a:buFont typeface="Arial" pitchFamily="34" charset="0"/>
                  <a:buChar char="•"/>
                </a:pPr>
                <a:r>
                  <a:rPr lang="en-US" dirty="0" smtClean="0"/>
                  <a:t>Solve Fluid at time </a:t>
                </a:r>
                <a14:m>
                  <m:oMath xmlns:m="http://schemas.openxmlformats.org/officeDocument/2006/math">
                    <m:sSub>
                      <m:sSubPr>
                        <m:ctrlPr>
                          <a:rPr lang="en-US" i="1">
                            <a:latin typeface="Cambria Math" panose="02040503050406030204" pitchFamily="18" charset="0"/>
                          </a:rPr>
                        </m:ctrlPr>
                      </m:sSubPr>
                      <m:e>
                        <m:r>
                          <a:rPr lang="en-US" i="1">
                            <a:latin typeface="Cambria Math"/>
                          </a:rPr>
                          <m:t>𝑡</m:t>
                        </m:r>
                      </m:e>
                      <m:sub>
                        <m:r>
                          <a:rPr lang="en-US" i="1">
                            <a:latin typeface="Cambria Math"/>
                          </a:rPr>
                          <m:t>𝑛</m:t>
                        </m:r>
                      </m:sub>
                    </m:sSub>
                    <m:r>
                      <a:rPr lang="en-US" b="0" i="1" smtClean="0">
                        <a:latin typeface="Cambria Math"/>
                      </a:rPr>
                      <m:t>, </m:t>
                    </m:r>
                    <m:r>
                      <a:rPr lang="en-US" b="0" i="1" smtClean="0">
                        <a:latin typeface="Cambria Math"/>
                      </a:rPr>
                      <m:t>𝑖</m:t>
                    </m:r>
                    <m:r>
                      <a:rPr lang="en-US" b="0" i="1" smtClean="0">
                        <a:latin typeface="Cambria Math"/>
                      </a:rPr>
                      <m:t>=0,</m:t>
                    </m:r>
                    <m:sSubSup>
                      <m:sSubSupPr>
                        <m:ctrlPr>
                          <a:rPr lang="en-US" b="0" i="1" smtClean="0">
                            <a:latin typeface="Cambria Math" panose="02040503050406030204" pitchFamily="18" charset="0"/>
                          </a:rPr>
                        </m:ctrlPr>
                      </m:sSubSupPr>
                      <m:e>
                        <m:r>
                          <a:rPr lang="en-US" b="0" i="1" smtClean="0">
                            <a:latin typeface="Cambria Math"/>
                          </a:rPr>
                          <m:t>𝑡</m:t>
                        </m:r>
                      </m:e>
                      <m:sub>
                        <m:r>
                          <a:rPr lang="en-US" b="0" i="1" smtClean="0">
                            <a:latin typeface="Cambria Math"/>
                          </a:rPr>
                          <m:t>𝑛</m:t>
                        </m:r>
                        <m:r>
                          <a:rPr lang="en-US" b="0" i="1" smtClean="0">
                            <a:latin typeface="Cambria Math"/>
                          </a:rPr>
                          <m:t>+1</m:t>
                        </m:r>
                      </m:sub>
                      <m:sup>
                        <m:r>
                          <a:rPr lang="en-US" b="0" i="1" smtClean="0">
                            <a:latin typeface="Cambria Math"/>
                          </a:rPr>
                          <m:t>𝑖</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𝑛</m:t>
                        </m:r>
                      </m:sub>
                    </m:sSub>
                  </m:oMath>
                </a14:m>
                <a:endParaRPr lang="en-US" dirty="0" smtClean="0"/>
              </a:p>
              <a:p>
                <a:pPr marL="257175" indent="-257175">
                  <a:buFont typeface="Arial" pitchFamily="34" charset="0"/>
                  <a:buChar char="•"/>
                </a:pPr>
                <a:r>
                  <a:rPr lang="en-US" dirty="0" smtClean="0"/>
                  <a:t>Set </a:t>
                </a:r>
                <a14:m>
                  <m:oMath xmlns:m="http://schemas.openxmlformats.org/officeDocument/2006/math">
                    <m:r>
                      <a:rPr lang="en-US" b="0" i="1" smtClean="0">
                        <a:latin typeface="Cambria Math"/>
                      </a:rPr>
                      <m:t>𝐶𝑜𝑛𝑣𝑒𝑟𝑔𝑒𝑑</m:t>
                    </m:r>
                    <m:r>
                      <a:rPr lang="en-US" b="0" i="1" smtClean="0">
                        <a:latin typeface="Cambria Math"/>
                      </a:rPr>
                      <m:t>=.</m:t>
                    </m:r>
                    <m:r>
                      <a:rPr lang="en-US" b="0" i="1" smtClean="0">
                        <a:latin typeface="Cambria Math"/>
                      </a:rPr>
                      <m:t>𝑓𝑎𝑙𝑠𝑒</m:t>
                    </m:r>
                    <m:r>
                      <a:rPr lang="en-US" b="0" i="1" smtClean="0">
                        <a:latin typeface="Cambria Math"/>
                      </a:rPr>
                      <m:t>.</m:t>
                    </m:r>
                  </m:oMath>
                </a14:m>
                <a:endParaRPr lang="en-US" b="0" dirty="0" smtClean="0"/>
              </a:p>
              <a:p>
                <a:pPr marL="257175" indent="-257175">
                  <a:buFont typeface="Arial" pitchFamily="34" charset="0"/>
                  <a:buChar char="•"/>
                </a:pPr>
                <a14:m>
                  <m:oMath xmlns:m="http://schemas.openxmlformats.org/officeDocument/2006/math">
                    <m:r>
                      <a:rPr lang="en-US" b="0" i="1" smtClean="0">
                        <a:solidFill>
                          <a:srgbClr val="C00000"/>
                        </a:solidFill>
                        <a:latin typeface="Cambria Math"/>
                      </a:rPr>
                      <m:t>𝑊h𝑖𝑙𝑒</m:t>
                    </m:r>
                    <m:r>
                      <a:rPr lang="en-US" b="0" i="1" smtClean="0">
                        <a:solidFill>
                          <a:srgbClr val="C00000"/>
                        </a:solidFill>
                        <a:latin typeface="Cambria Math"/>
                      </a:rPr>
                      <m:t> </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a:rPr>
                          <m:t>𝐶𝑜𝑛𝑣𝑒𝑟𝑔𝑒𝑑</m:t>
                        </m:r>
                        <m:r>
                          <a:rPr lang="en-US" b="0" i="1" smtClean="0">
                            <a:solidFill>
                              <a:srgbClr val="C00000"/>
                            </a:solidFill>
                            <a:latin typeface="Cambria Math"/>
                          </a:rPr>
                          <m:t>==.</m:t>
                        </m:r>
                        <m:r>
                          <a:rPr lang="en-US" b="0" i="1" smtClean="0">
                            <a:solidFill>
                              <a:srgbClr val="C00000"/>
                            </a:solidFill>
                            <a:latin typeface="Cambria Math"/>
                          </a:rPr>
                          <m:t>𝑓𝑎𝑙𝑠𝑒</m:t>
                        </m:r>
                        <m:r>
                          <a:rPr lang="en-US" b="0" i="1" smtClean="0">
                            <a:solidFill>
                              <a:srgbClr val="C00000"/>
                            </a:solidFill>
                            <a:latin typeface="Cambria Math"/>
                          </a:rPr>
                          <m:t>.</m:t>
                        </m:r>
                      </m:e>
                    </m:d>
                  </m:oMath>
                </a14:m>
                <a:endParaRPr lang="en-US" b="0" dirty="0" smtClean="0">
                  <a:solidFill>
                    <a:srgbClr val="C00000"/>
                  </a:solidFill>
                </a:endParaRPr>
              </a:p>
              <a:p>
                <a:pPr marL="257175" indent="-257175">
                  <a:buFont typeface="Arial" pitchFamily="34" charset="0"/>
                  <a:buChar char="•"/>
                </a:pPr>
                <a:r>
                  <a:rPr lang="en-US" dirty="0" smtClean="0">
                    <a:solidFill>
                      <a:srgbClr val="C00000"/>
                    </a:solidFill>
                  </a:rPr>
                  <a:t>Solve </a:t>
                </a:r>
                <a:r>
                  <a:rPr lang="en-US" dirty="0">
                    <a:solidFill>
                      <a:srgbClr val="C00000"/>
                    </a:solidFill>
                  </a:rPr>
                  <a:t>Structure at time </a:t>
                </a:r>
                <a14:m>
                  <m:oMath xmlns:m="http://schemas.openxmlformats.org/officeDocument/2006/math">
                    <m:sSubSup>
                      <m:sSubSupPr>
                        <m:ctrlPr>
                          <a:rPr lang="en-US" b="0" i="1" smtClean="0">
                            <a:solidFill>
                              <a:srgbClr val="C00000"/>
                            </a:solidFill>
                            <a:latin typeface="Cambria Math" panose="02040503050406030204" pitchFamily="18" charset="0"/>
                          </a:rPr>
                        </m:ctrlPr>
                      </m:sSubSupPr>
                      <m:e>
                        <m:r>
                          <a:rPr lang="en-US" i="1">
                            <a:solidFill>
                              <a:srgbClr val="C00000"/>
                            </a:solidFill>
                            <a:latin typeface="Cambria Math"/>
                          </a:rPr>
                          <m:t>𝑡</m:t>
                        </m:r>
                      </m:e>
                      <m:sub>
                        <m:r>
                          <a:rPr lang="en-US" i="1">
                            <a:solidFill>
                              <a:srgbClr val="C00000"/>
                            </a:solidFill>
                            <a:latin typeface="Cambria Math"/>
                          </a:rPr>
                          <m:t>𝑛</m:t>
                        </m:r>
                        <m:r>
                          <a:rPr lang="en-US" b="0" i="1" smtClean="0">
                            <a:solidFill>
                              <a:srgbClr val="C00000"/>
                            </a:solidFill>
                            <a:latin typeface="Cambria Math"/>
                          </a:rPr>
                          <m:t>+1</m:t>
                        </m:r>
                      </m:sub>
                      <m:sup>
                        <m:r>
                          <a:rPr lang="en-US" b="0" i="1" smtClean="0">
                            <a:solidFill>
                              <a:srgbClr val="C00000"/>
                            </a:solidFill>
                            <a:latin typeface="Cambria Math"/>
                          </a:rPr>
                          <m:t>𝑖</m:t>
                        </m:r>
                      </m:sup>
                    </m:sSubSup>
                  </m:oMath>
                </a14:m>
                <a:endParaRPr lang="en-US" b="0" dirty="0" smtClean="0">
                  <a:solidFill>
                    <a:srgbClr val="C00000"/>
                  </a:solidFill>
                </a:endParaRPr>
              </a:p>
              <a:p>
                <a:pPr marL="257175" indent="-257175">
                  <a:buFont typeface="Arial" pitchFamily="34" charset="0"/>
                  <a:buChar char="•"/>
                </a:pPr>
                <a:r>
                  <a:rPr lang="en-US" dirty="0">
                    <a:solidFill>
                      <a:srgbClr val="C00000"/>
                    </a:solidFill>
                  </a:rPr>
                  <a:t>If </a:t>
                </a:r>
                <a14:m>
                  <m:oMath xmlns:m="http://schemas.openxmlformats.org/officeDocument/2006/math">
                    <m:sSub>
                      <m:sSubPr>
                        <m:ctrlPr>
                          <a:rPr lang="en-US" i="1">
                            <a:solidFill>
                              <a:srgbClr val="C00000"/>
                            </a:solidFill>
                            <a:latin typeface="Cambria Math" panose="02040503050406030204" pitchFamily="18" charset="0"/>
                          </a:rPr>
                        </m:ctrlPr>
                      </m:sSubPr>
                      <m:e>
                        <m:d>
                          <m:dPr>
                            <m:begChr m:val="|"/>
                            <m:endChr m:val="|"/>
                            <m:ctrlPr>
                              <a:rPr lang="en-US" i="1">
                                <a:solidFill>
                                  <a:srgbClr val="C00000"/>
                                </a:solidFill>
                                <a:latin typeface="Cambria Math" panose="02040503050406030204" pitchFamily="18" charset="0"/>
                              </a:rPr>
                            </m:ctrlPr>
                          </m:dPr>
                          <m:e>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a:rPr>
                                  <m:t>𝑥</m:t>
                                </m:r>
                              </m:e>
                              <m:sub>
                                <m:r>
                                  <a:rPr lang="en-US" i="1">
                                    <a:solidFill>
                                      <a:srgbClr val="C00000"/>
                                    </a:solidFill>
                                    <a:latin typeface="Cambria Math"/>
                                  </a:rPr>
                                  <m:t>𝑛</m:t>
                                </m:r>
                                <m:r>
                                  <a:rPr lang="en-US" i="1">
                                    <a:solidFill>
                                      <a:srgbClr val="C00000"/>
                                    </a:solidFill>
                                    <a:latin typeface="Cambria Math"/>
                                  </a:rPr>
                                  <m:t>+1</m:t>
                                </m:r>
                              </m:sub>
                              <m:sup>
                                <m:r>
                                  <a:rPr lang="en-US" i="1">
                                    <a:solidFill>
                                      <a:srgbClr val="C00000"/>
                                    </a:solidFill>
                                    <a:latin typeface="Cambria Math"/>
                                  </a:rPr>
                                  <m:t>𝑖</m:t>
                                </m:r>
                                <m:r>
                                  <a:rPr lang="en-US" i="1">
                                    <a:solidFill>
                                      <a:srgbClr val="C00000"/>
                                    </a:solidFill>
                                    <a:latin typeface="Cambria Math"/>
                                  </a:rPr>
                                  <m:t>+1</m:t>
                                </m:r>
                              </m:sup>
                            </m:sSubSup>
                            <m:r>
                              <a:rPr lang="en-US" i="1">
                                <a:solidFill>
                                  <a:srgbClr val="C00000"/>
                                </a:solidFill>
                                <a:latin typeface="Cambria Math"/>
                              </a:rPr>
                              <m:t>−</m:t>
                            </m:r>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a:rPr>
                                  <m:t>𝑥</m:t>
                                </m:r>
                              </m:e>
                              <m:sub>
                                <m:r>
                                  <a:rPr lang="en-US" i="1">
                                    <a:solidFill>
                                      <a:srgbClr val="C00000"/>
                                    </a:solidFill>
                                    <a:latin typeface="Cambria Math"/>
                                  </a:rPr>
                                  <m:t>𝑛</m:t>
                                </m:r>
                                <m:r>
                                  <a:rPr lang="en-US" i="1">
                                    <a:solidFill>
                                      <a:srgbClr val="C00000"/>
                                    </a:solidFill>
                                    <a:latin typeface="Cambria Math"/>
                                  </a:rPr>
                                  <m:t>+1</m:t>
                                </m:r>
                              </m:sub>
                              <m:sup>
                                <m:r>
                                  <a:rPr lang="en-US" i="1">
                                    <a:solidFill>
                                      <a:srgbClr val="C00000"/>
                                    </a:solidFill>
                                    <a:latin typeface="Cambria Math"/>
                                  </a:rPr>
                                  <m:t>𝑖</m:t>
                                </m:r>
                              </m:sup>
                            </m:sSubSup>
                          </m:e>
                        </m:d>
                      </m:e>
                      <m:sub>
                        <m:r>
                          <a:rPr lang="en-US" i="1">
                            <a:solidFill>
                              <a:srgbClr val="C00000"/>
                            </a:solidFill>
                            <a:latin typeface="Cambria Math"/>
                          </a:rPr>
                          <m:t>2</m:t>
                        </m:r>
                      </m:sub>
                    </m:sSub>
                    <m:r>
                      <a:rPr lang="en-US" i="1">
                        <a:solidFill>
                          <a:srgbClr val="C00000"/>
                        </a:solidFill>
                        <a:latin typeface="Cambria Math"/>
                      </a:rPr>
                      <m:t>&lt;</m:t>
                    </m:r>
                    <m:r>
                      <a:rPr lang="en-US" i="1">
                        <a:solidFill>
                          <a:srgbClr val="C00000"/>
                        </a:solidFill>
                        <a:latin typeface="Cambria Math"/>
                      </a:rPr>
                      <m:t>𝑡𝑜𝑙</m:t>
                    </m:r>
                    <m:r>
                      <a:rPr lang="en-US" i="1">
                        <a:solidFill>
                          <a:srgbClr val="C00000"/>
                        </a:solidFill>
                        <a:latin typeface="Cambria Math"/>
                      </a:rPr>
                      <m:t>,</m:t>
                    </m:r>
                    <m:r>
                      <a:rPr lang="en-US" i="1">
                        <a:solidFill>
                          <a:srgbClr val="C00000"/>
                        </a:solidFill>
                        <a:latin typeface="Cambria Math"/>
                      </a:rPr>
                      <m:t>𝐶𝑜𝑛𝑣𝑒𝑟𝑔𝑒𝑑</m:t>
                    </m:r>
                    <m:r>
                      <a:rPr lang="en-US" i="1" dirty="0">
                        <a:solidFill>
                          <a:srgbClr val="C00000"/>
                        </a:solidFill>
                        <a:latin typeface="Cambria Math"/>
                      </a:rPr>
                      <m:t>=.</m:t>
                    </m:r>
                    <m:r>
                      <a:rPr lang="en-US" i="1" dirty="0">
                        <a:solidFill>
                          <a:srgbClr val="C00000"/>
                        </a:solidFill>
                        <a:latin typeface="Cambria Math"/>
                      </a:rPr>
                      <m:t>𝑇𝑟𝑢𝑒</m:t>
                    </m:r>
                    <m:r>
                      <a:rPr lang="en-US" i="1" dirty="0">
                        <a:solidFill>
                          <a:srgbClr val="C00000"/>
                        </a:solidFill>
                        <a:latin typeface="Cambria Math"/>
                      </a:rPr>
                      <m:t>.</m:t>
                    </m:r>
                  </m:oMath>
                </a14:m>
                <a:endParaRPr lang="en-US" dirty="0" smtClean="0">
                  <a:solidFill>
                    <a:srgbClr val="C00000"/>
                  </a:solidFill>
                </a:endParaRPr>
              </a:p>
              <a:p>
                <a:pPr marL="257175" indent="-257175">
                  <a:buFont typeface="Arial" pitchFamily="34" charset="0"/>
                  <a:buChar char="•"/>
                </a:pPr>
                <a:r>
                  <a:rPr lang="en-US" dirty="0" smtClean="0">
                    <a:solidFill>
                      <a:srgbClr val="C00000"/>
                    </a:solidFill>
                  </a:rPr>
                  <a:t>Supply fluid new </a:t>
                </a:r>
                <a:r>
                  <a:rPr lang="en-US" dirty="0" err="1" smtClean="0">
                    <a:solidFill>
                      <a:srgbClr val="C00000"/>
                    </a:solidFill>
                  </a:rPr>
                  <a:t>approx</a:t>
                </a:r>
                <a:r>
                  <a:rPr lang="en-US" dirty="0" smtClean="0">
                    <a:solidFill>
                      <a:srgbClr val="C00000"/>
                    </a:solidFill>
                  </a:rPr>
                  <a:t> to </a:t>
                </a:r>
                <a14:m>
                  <m:oMath xmlns:m="http://schemas.openxmlformats.org/officeDocument/2006/math">
                    <m:sSubSup>
                      <m:sSubSupPr>
                        <m:ctrlPr>
                          <a:rPr lang="en-US" b="0" i="1" smtClean="0">
                            <a:solidFill>
                              <a:srgbClr val="C00000"/>
                            </a:solidFill>
                            <a:latin typeface="Cambria Math" panose="02040503050406030204" pitchFamily="18" charset="0"/>
                          </a:rPr>
                        </m:ctrlPr>
                      </m:sSubSupPr>
                      <m:e>
                        <m:r>
                          <a:rPr lang="en-US" b="0" i="1" smtClean="0">
                            <a:solidFill>
                              <a:srgbClr val="C00000"/>
                            </a:solidFill>
                            <a:latin typeface="Cambria Math"/>
                          </a:rPr>
                          <m:t>𝑥</m:t>
                        </m:r>
                      </m:e>
                      <m:sub>
                        <m:r>
                          <a:rPr lang="en-US" b="0" i="1" smtClean="0">
                            <a:solidFill>
                              <a:srgbClr val="C00000"/>
                            </a:solidFill>
                            <a:latin typeface="Cambria Math"/>
                          </a:rPr>
                          <m:t>𝑛</m:t>
                        </m:r>
                        <m:r>
                          <a:rPr lang="en-US" b="0" i="1" smtClean="0">
                            <a:solidFill>
                              <a:srgbClr val="C00000"/>
                            </a:solidFill>
                            <a:latin typeface="Cambria Math"/>
                          </a:rPr>
                          <m:t>+1</m:t>
                        </m:r>
                      </m:sub>
                      <m:sup>
                        <m:r>
                          <a:rPr lang="en-US" b="0" i="1" smtClean="0">
                            <a:solidFill>
                              <a:srgbClr val="C00000"/>
                            </a:solidFill>
                            <a:latin typeface="Cambria Math"/>
                          </a:rPr>
                          <m:t>𝑖</m:t>
                        </m:r>
                        <m:r>
                          <a:rPr lang="en-US" b="0" i="1" smtClean="0">
                            <a:solidFill>
                              <a:srgbClr val="C00000"/>
                            </a:solidFill>
                            <a:latin typeface="Cambria Math"/>
                          </a:rPr>
                          <m:t>+1</m:t>
                        </m:r>
                      </m:sup>
                    </m:sSubSup>
                    <m:r>
                      <a:rPr lang="en-US" b="0" i="1" smtClean="0">
                        <a:solidFill>
                          <a:srgbClr val="C00000"/>
                        </a:solidFill>
                        <a:latin typeface="Cambria Math"/>
                      </a:rPr>
                      <m:t>,</m:t>
                    </m:r>
                    <m:sSubSup>
                      <m:sSubSupPr>
                        <m:ctrlPr>
                          <a:rPr lang="en-US" i="1">
                            <a:solidFill>
                              <a:srgbClr val="C00000"/>
                            </a:solidFill>
                            <a:latin typeface="Cambria Math" panose="02040503050406030204" pitchFamily="18" charset="0"/>
                          </a:rPr>
                        </m:ctrlPr>
                      </m:sSubSupPr>
                      <m:e>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𝑥</m:t>
                            </m:r>
                          </m:e>
                        </m:acc>
                      </m:e>
                      <m:sub>
                        <m:r>
                          <a:rPr lang="en-US" i="1">
                            <a:solidFill>
                              <a:srgbClr val="C00000"/>
                            </a:solidFill>
                            <a:latin typeface="Cambria Math"/>
                          </a:rPr>
                          <m:t>𝑛</m:t>
                        </m:r>
                        <m:r>
                          <a:rPr lang="en-US" i="1">
                            <a:solidFill>
                              <a:srgbClr val="C00000"/>
                            </a:solidFill>
                            <a:latin typeface="Cambria Math"/>
                          </a:rPr>
                          <m:t>+1</m:t>
                        </m:r>
                      </m:sub>
                      <m:sup>
                        <m:r>
                          <a:rPr lang="en-US" i="1">
                            <a:solidFill>
                              <a:srgbClr val="C00000"/>
                            </a:solidFill>
                            <a:latin typeface="Cambria Math"/>
                          </a:rPr>
                          <m:t>𝑖</m:t>
                        </m:r>
                        <m:r>
                          <a:rPr lang="en-US" i="1">
                            <a:solidFill>
                              <a:srgbClr val="C00000"/>
                            </a:solidFill>
                            <a:latin typeface="Cambria Math"/>
                          </a:rPr>
                          <m:t>+1</m:t>
                        </m:r>
                      </m:sup>
                    </m:sSubSup>
                    <m:r>
                      <a:rPr lang="en-US" i="1">
                        <a:solidFill>
                          <a:srgbClr val="C00000"/>
                        </a:solidFill>
                        <a:latin typeface="Cambria Math"/>
                      </a:rPr>
                      <m:t>,</m:t>
                    </m:r>
                  </m:oMath>
                </a14:m>
                <a:r>
                  <a:rPr lang="en-US" dirty="0">
                    <a:solidFill>
                      <a:srgbClr val="C00000"/>
                    </a:solidFill>
                  </a:rPr>
                  <a:t> </a:t>
                </a:r>
                <a14:m>
                  <m:oMath xmlns:m="http://schemas.openxmlformats.org/officeDocument/2006/math">
                    <m:sSubSup>
                      <m:sSubSupPr>
                        <m:ctrlPr>
                          <a:rPr lang="en-US" i="1">
                            <a:solidFill>
                              <a:srgbClr val="C00000"/>
                            </a:solidFill>
                            <a:latin typeface="Cambria Math" panose="02040503050406030204" pitchFamily="18" charset="0"/>
                          </a:rPr>
                        </m:ctrlPr>
                      </m:sSubSupPr>
                      <m:e>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𝑥</m:t>
                            </m:r>
                          </m:e>
                        </m:acc>
                      </m:e>
                      <m:sub>
                        <m:r>
                          <a:rPr lang="en-US" i="1">
                            <a:solidFill>
                              <a:srgbClr val="C00000"/>
                            </a:solidFill>
                            <a:latin typeface="Cambria Math"/>
                          </a:rPr>
                          <m:t>𝑛</m:t>
                        </m:r>
                        <m:r>
                          <a:rPr lang="en-US" i="1">
                            <a:solidFill>
                              <a:srgbClr val="C00000"/>
                            </a:solidFill>
                            <a:latin typeface="Cambria Math"/>
                          </a:rPr>
                          <m:t>+1</m:t>
                        </m:r>
                      </m:sub>
                      <m:sup>
                        <m:r>
                          <a:rPr lang="en-US" i="1">
                            <a:solidFill>
                              <a:srgbClr val="C00000"/>
                            </a:solidFill>
                            <a:latin typeface="Cambria Math"/>
                          </a:rPr>
                          <m:t>𝑖</m:t>
                        </m:r>
                        <m:r>
                          <a:rPr lang="en-US" i="1">
                            <a:solidFill>
                              <a:srgbClr val="C00000"/>
                            </a:solidFill>
                            <a:latin typeface="Cambria Math"/>
                          </a:rPr>
                          <m:t>+1</m:t>
                        </m:r>
                      </m:sup>
                    </m:sSubSup>
                  </m:oMath>
                </a14:m>
                <a:r>
                  <a:rPr lang="en-US" dirty="0" smtClean="0">
                    <a:solidFill>
                      <a:srgbClr val="C00000"/>
                    </a:solidFill>
                  </a:rPr>
                  <a:t>, </a:t>
                </a:r>
              </a:p>
              <a:p>
                <a:pPr marL="257175" indent="-257175">
                  <a:buFont typeface="Arial" pitchFamily="34" charset="0"/>
                  <a:buChar char="•"/>
                </a:pPr>
                <a:r>
                  <a:rPr lang="en-US" dirty="0" smtClean="0">
                    <a:solidFill>
                      <a:srgbClr val="C00000"/>
                    </a:solidFill>
                  </a:rPr>
                  <a:t>Calculate new Force approx.</a:t>
                </a:r>
                <a14:m>
                  <m:oMath xmlns:m="http://schemas.openxmlformats.org/officeDocument/2006/math">
                    <m:sSubSup>
                      <m:sSubSupPr>
                        <m:ctrlPr>
                          <a:rPr lang="en-US" b="0" i="1" smtClean="0">
                            <a:solidFill>
                              <a:srgbClr val="C00000"/>
                            </a:solidFill>
                            <a:latin typeface="Cambria Math" panose="02040503050406030204" pitchFamily="18" charset="0"/>
                          </a:rPr>
                        </m:ctrlPr>
                      </m:sSubSupPr>
                      <m:e>
                        <m:r>
                          <a:rPr lang="en-US" b="0" i="1" smtClean="0">
                            <a:solidFill>
                              <a:srgbClr val="C00000"/>
                            </a:solidFill>
                            <a:latin typeface="Cambria Math"/>
                          </a:rPr>
                          <m:t>𝐹</m:t>
                        </m:r>
                      </m:e>
                      <m:sub>
                        <m:r>
                          <a:rPr lang="en-US" b="0" i="1" smtClean="0">
                            <a:solidFill>
                              <a:srgbClr val="C00000"/>
                            </a:solidFill>
                            <a:latin typeface="Cambria Math"/>
                          </a:rPr>
                          <m:t>𝑛</m:t>
                        </m:r>
                        <m:r>
                          <a:rPr lang="en-US" b="0" i="1" smtClean="0">
                            <a:solidFill>
                              <a:srgbClr val="C00000"/>
                            </a:solidFill>
                            <a:latin typeface="Cambria Math"/>
                          </a:rPr>
                          <m:t>+1</m:t>
                        </m:r>
                      </m:sub>
                      <m:sup>
                        <m:r>
                          <a:rPr lang="en-US" b="0" i="1" smtClean="0">
                            <a:solidFill>
                              <a:srgbClr val="C00000"/>
                            </a:solidFill>
                            <a:latin typeface="Cambria Math"/>
                          </a:rPr>
                          <m:t>𝑖</m:t>
                        </m:r>
                        <m:r>
                          <a:rPr lang="en-US" b="0" i="1" smtClean="0">
                            <a:solidFill>
                              <a:srgbClr val="C00000"/>
                            </a:solidFill>
                            <a:latin typeface="Cambria Math"/>
                          </a:rPr>
                          <m:t>+1</m:t>
                        </m:r>
                      </m:sup>
                    </m:sSubSup>
                  </m:oMath>
                </a14:m>
                <a:r>
                  <a:rPr lang="en-US" dirty="0" smtClean="0">
                    <a:solidFill>
                      <a:srgbClr val="C00000"/>
                    </a:solidFill>
                  </a:rPr>
                  <a:t> </a:t>
                </a:r>
                <a:endParaRPr lang="en-US" dirty="0">
                  <a:solidFill>
                    <a:srgbClr val="C00000"/>
                  </a:solidFill>
                </a:endParaRPr>
              </a:p>
              <a:p>
                <a:pPr marL="257175" indent="-257175">
                  <a:buFont typeface="Arial" pitchFamily="34" charset="0"/>
                  <a:buChar char="•"/>
                </a:pPr>
                <a:r>
                  <a:rPr lang="en-US" dirty="0"/>
                  <a:t>Increment time </a:t>
                </a:r>
                <a14:m>
                  <m:oMath xmlns:m="http://schemas.openxmlformats.org/officeDocument/2006/math">
                    <m:sSub>
                      <m:sSubPr>
                        <m:ctrlPr>
                          <a:rPr lang="en-US" i="1">
                            <a:latin typeface="Cambria Math" panose="02040503050406030204" pitchFamily="18" charset="0"/>
                          </a:rPr>
                        </m:ctrlPr>
                      </m:sSubPr>
                      <m:e>
                        <m:r>
                          <a:rPr lang="en-US" i="1">
                            <a:latin typeface="Cambria Math"/>
                          </a:rPr>
                          <m:t>𝑡</m:t>
                        </m:r>
                      </m:e>
                      <m:sub>
                        <m:r>
                          <a:rPr lang="en-US" i="1">
                            <a:latin typeface="Cambria Math"/>
                          </a:rPr>
                          <m:t>𝑛</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𝑡</m:t>
                        </m:r>
                      </m:e>
                      <m:sub>
                        <m:r>
                          <a:rPr lang="en-US" i="1">
                            <a:latin typeface="Cambria Math"/>
                          </a:rPr>
                          <m:t>𝑛</m:t>
                        </m:r>
                      </m:sub>
                    </m:sSub>
                    <m:r>
                      <a:rPr lang="en-US" i="1">
                        <a:latin typeface="Cambria Math"/>
                      </a:rPr>
                      <m:t>+</m:t>
                    </m:r>
                    <m:r>
                      <a:rPr lang="en-US" i="1">
                        <a:latin typeface="Cambria Math"/>
                      </a:rPr>
                      <m:t>𝑑𝑡</m:t>
                    </m:r>
                  </m:oMath>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1105002" y="3429000"/>
                <a:ext cx="7886600" cy="3227935"/>
              </a:xfrm>
              <a:prstGeom prst="rect">
                <a:avLst/>
              </a:prstGeom>
              <a:blipFill rotWithShape="1">
                <a:blip r:embed="rId3"/>
                <a:stretch>
                  <a:fillRect l="-1005" t="-756" b="-3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993869" y="833053"/>
                <a:ext cx="2426530" cy="508216"/>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f>
                        <m:fPr>
                          <m:ctrlPr>
                            <a:rPr lang="en-US" sz="1500" i="1">
                              <a:latin typeface="Cambria Math" panose="02040503050406030204" pitchFamily="18" charset="0"/>
                            </a:rPr>
                          </m:ctrlPr>
                        </m:fPr>
                        <m:num>
                          <m:r>
                            <a:rPr lang="en-US" sz="1500" i="1">
                              <a:latin typeface="Cambria Math"/>
                            </a:rPr>
                            <m:t>𝜕</m:t>
                          </m:r>
                          <m:r>
                            <a:rPr lang="en-US" sz="1500" i="1">
                              <a:latin typeface="Cambria Math"/>
                            </a:rPr>
                            <m:t>𝑢</m:t>
                          </m:r>
                        </m:num>
                        <m:den>
                          <m:r>
                            <a:rPr lang="en-US" sz="1500" i="1">
                              <a:latin typeface="Cambria Math"/>
                            </a:rPr>
                            <m:t>𝜕</m:t>
                          </m:r>
                          <m:r>
                            <a:rPr lang="en-US" sz="1500" i="1">
                              <a:latin typeface="Cambria Math"/>
                            </a:rPr>
                            <m:t>𝑡</m:t>
                          </m:r>
                        </m:den>
                      </m:f>
                      <m:r>
                        <a:rPr lang="en-US" sz="1500" i="1">
                          <a:latin typeface="Cambria Math"/>
                        </a:rPr>
                        <m:t>+</m:t>
                      </m:r>
                      <m:r>
                        <a:rPr lang="en-US" sz="1500" i="1">
                          <a:latin typeface="Cambria Math"/>
                        </a:rPr>
                        <m:t>𝑢</m:t>
                      </m:r>
                      <m:r>
                        <a:rPr lang="en-US" sz="1500">
                          <a:latin typeface="Cambria Math"/>
                        </a:rPr>
                        <m:t>𝛻</m:t>
                      </m:r>
                      <m:r>
                        <a:rPr lang="en-US" sz="1500" i="1">
                          <a:latin typeface="Cambria Math"/>
                        </a:rPr>
                        <m:t>𝑢</m:t>
                      </m:r>
                      <m:r>
                        <a:rPr lang="en-US" sz="1500" i="1">
                          <a:latin typeface="Cambria Math"/>
                        </a:rPr>
                        <m:t>=−</m:t>
                      </m:r>
                      <m:r>
                        <a:rPr lang="en-US" sz="1500">
                          <a:latin typeface="Cambria Math"/>
                        </a:rPr>
                        <m:t>𝛻</m:t>
                      </m:r>
                      <m:r>
                        <a:rPr lang="en-US" sz="1500" i="1">
                          <a:latin typeface="Cambria Math"/>
                        </a:rPr>
                        <m:t>𝑝</m:t>
                      </m:r>
                      <m:r>
                        <a:rPr lang="en-US" sz="1500" i="1">
                          <a:latin typeface="Cambria Math"/>
                        </a:rPr>
                        <m:t>+</m:t>
                      </m:r>
                      <m:f>
                        <m:fPr>
                          <m:ctrlPr>
                            <a:rPr lang="en-US" sz="1500" i="1">
                              <a:latin typeface="Cambria Math" panose="02040503050406030204" pitchFamily="18" charset="0"/>
                            </a:rPr>
                          </m:ctrlPr>
                        </m:fPr>
                        <m:num>
                          <m:r>
                            <a:rPr lang="en-US" sz="1500" i="1">
                              <a:latin typeface="Cambria Math"/>
                            </a:rPr>
                            <m:t>1</m:t>
                          </m:r>
                        </m:num>
                        <m:den>
                          <m:r>
                            <a:rPr lang="en-US" sz="1500" i="1">
                              <a:latin typeface="Cambria Math"/>
                            </a:rPr>
                            <m:t>𝑅𝑒</m:t>
                          </m:r>
                        </m:den>
                      </m:f>
                      <m:sSup>
                        <m:sSupPr>
                          <m:ctrlPr>
                            <a:rPr lang="en-US" sz="1500" i="1">
                              <a:latin typeface="Cambria Math" panose="02040503050406030204" pitchFamily="18" charset="0"/>
                            </a:rPr>
                          </m:ctrlPr>
                        </m:sSupPr>
                        <m:e>
                          <m:r>
                            <a:rPr lang="en-US" sz="1500">
                              <a:latin typeface="Cambria Math"/>
                            </a:rPr>
                            <m:t>𝛻</m:t>
                          </m:r>
                        </m:e>
                        <m:sup>
                          <m:r>
                            <a:rPr lang="en-US" sz="1500" i="1">
                              <a:latin typeface="Cambria Math"/>
                            </a:rPr>
                            <m:t>2</m:t>
                          </m:r>
                        </m:sup>
                      </m:sSup>
                      <m:r>
                        <a:rPr lang="en-US" sz="1500" i="1">
                          <a:latin typeface="Cambria Math"/>
                        </a:rPr>
                        <m:t>𝑢</m:t>
                      </m:r>
                    </m:oMath>
                  </m:oMathPara>
                </a14:m>
                <a:endParaRPr lang="en-US" sz="1500" dirty="0"/>
              </a:p>
            </p:txBody>
          </p:sp>
        </mc:Choice>
        <mc:Fallback xmlns="">
          <p:sp>
            <p:nvSpPr>
              <p:cNvPr id="3" name="TextBox 2"/>
              <p:cNvSpPr txBox="1">
                <a:spLocks noRot="1" noChangeAspect="1" noMove="1" noResize="1" noEditPoints="1" noAdjustHandles="1" noChangeArrowheads="1" noChangeShapeType="1" noTextEdit="1"/>
              </p:cNvSpPr>
              <p:nvPr/>
            </p:nvSpPr>
            <p:spPr>
              <a:xfrm>
                <a:off x="1993867" y="1110734"/>
                <a:ext cx="3235373" cy="677621"/>
              </a:xfrm>
              <a:prstGeom prst="rect">
                <a:avLst/>
              </a:prstGeom>
              <a:blipFill rotWithShape="1">
                <a:blip r:embed="rId4"/>
                <a:stretch>
                  <a:fillRect/>
                </a:stretch>
              </a:blipFill>
            </p:spPr>
            <p:txBody>
              <a:bodyPr/>
              <a:lstStyle/>
              <a:p>
                <a:r>
                  <a:rPr lang="en-US">
                    <a:noFill/>
                  </a:rPr>
                  <a:t> </a:t>
                </a:r>
              </a:p>
            </p:txBody>
          </p:sp>
        </mc:Fallback>
      </mc:AlternateContent>
      <p:sp>
        <p:nvSpPr>
          <p:cNvPr id="5" name="Rectangle 4"/>
          <p:cNvSpPr/>
          <p:nvPr/>
        </p:nvSpPr>
        <p:spPr>
          <a:xfrm>
            <a:off x="6047189" y="857250"/>
            <a:ext cx="2590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6" name="Oval 5"/>
          <p:cNvSpPr/>
          <p:nvPr/>
        </p:nvSpPr>
        <p:spPr>
          <a:xfrm>
            <a:off x="6504389" y="1371600"/>
            <a:ext cx="3048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 name="Rectangle 6"/>
          <p:cNvSpPr/>
          <p:nvPr/>
        </p:nvSpPr>
        <p:spPr>
          <a:xfrm>
            <a:off x="6809189" y="1447800"/>
            <a:ext cx="762000" cy="571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TextBox 7"/>
          <p:cNvSpPr txBox="1"/>
          <p:nvPr/>
        </p:nvSpPr>
        <p:spPr>
          <a:xfrm>
            <a:off x="7709896" y="1215869"/>
            <a:ext cx="536044" cy="346249"/>
          </a:xfrm>
          <a:prstGeom prst="rect">
            <a:avLst/>
          </a:prstGeom>
          <a:noFill/>
        </p:spPr>
        <p:txBody>
          <a:bodyPr wrap="none" lIns="68580" tIns="34290" rIns="68580" bIns="34290" rtlCol="0">
            <a:spAutoFit/>
          </a:bodyPr>
          <a:lstStyle/>
          <a:p>
            <a:r>
              <a:rPr lang="en-US" dirty="0" smtClean="0"/>
              <a:t>wall</a:t>
            </a:r>
            <a:endParaRPr lang="en-US" dirty="0"/>
          </a:p>
        </p:txBody>
      </p:sp>
      <p:cxnSp>
        <p:nvCxnSpPr>
          <p:cNvPr id="10" name="Straight Arrow Connector 9"/>
          <p:cNvCxnSpPr/>
          <p:nvPr/>
        </p:nvCxnSpPr>
        <p:spPr>
          <a:xfrm flipH="1" flipV="1">
            <a:off x="6809191" y="857250"/>
            <a:ext cx="1191811" cy="465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190191" y="1504950"/>
            <a:ext cx="810811"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57802" y="1309301"/>
            <a:ext cx="561692" cy="346249"/>
          </a:xfrm>
          <a:prstGeom prst="rect">
            <a:avLst/>
          </a:prstGeom>
          <a:noFill/>
        </p:spPr>
        <p:txBody>
          <a:bodyPr wrap="none" lIns="68580" tIns="34290" rIns="68580" bIns="34290" rtlCol="0">
            <a:spAutoFit/>
          </a:bodyPr>
          <a:lstStyle/>
          <a:p>
            <a:r>
              <a:rPr lang="en-US" dirty="0" smtClean="0"/>
              <a:t>inlet</a:t>
            </a:r>
            <a:endParaRPr lang="en-US" dirty="0"/>
          </a:p>
        </p:txBody>
      </p:sp>
      <p:cxnSp>
        <p:nvCxnSpPr>
          <p:cNvPr id="15" name="Straight Arrow Connector 14"/>
          <p:cNvCxnSpPr>
            <a:stCxn id="14" idx="3"/>
            <a:endCxn id="5" idx="1"/>
          </p:cNvCxnSpPr>
          <p:nvPr/>
        </p:nvCxnSpPr>
        <p:spPr>
          <a:xfrm flipV="1">
            <a:off x="5819494" y="1428750"/>
            <a:ext cx="227695" cy="536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63529" y="1323201"/>
            <a:ext cx="702756" cy="346249"/>
          </a:xfrm>
          <a:prstGeom prst="rect">
            <a:avLst/>
          </a:prstGeom>
          <a:noFill/>
        </p:spPr>
        <p:txBody>
          <a:bodyPr wrap="none" lIns="68580" tIns="34290" rIns="68580" bIns="34290" rtlCol="0">
            <a:spAutoFit/>
          </a:bodyPr>
          <a:lstStyle/>
          <a:p>
            <a:r>
              <a:rPr lang="en-US" dirty="0" smtClean="0"/>
              <a:t>outlet</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7018814" y="1140902"/>
                <a:ext cx="395558" cy="346249"/>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a:rPr>
                            <m:t>Γ</m:t>
                          </m:r>
                        </m:e>
                        <m:sub>
                          <m:r>
                            <a:rPr lang="en-US" b="0" i="1" smtClean="0">
                              <a:latin typeface="Cambria Math"/>
                            </a:rPr>
                            <m:t>𝑠</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018813" y="1521202"/>
                <a:ext cx="441723" cy="369332"/>
              </a:xfrm>
              <a:prstGeom prst="rect">
                <a:avLst/>
              </a:prstGeom>
              <a:blipFill rotWithShape="1">
                <a:blip r:embed="rId5"/>
                <a:stretch>
                  <a:fillRect l="-274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066130" y="1483987"/>
                <a:ext cx="2318135" cy="300083"/>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a:rPr>
                        <m:t>𝑀</m:t>
                      </m:r>
                      <m:acc>
                        <m:accPr>
                          <m:chr m:val="̈"/>
                          <m:ctrlPr>
                            <a:rPr lang="en-US" sz="1500" i="1">
                              <a:latin typeface="Cambria Math" panose="02040503050406030204" pitchFamily="18" charset="0"/>
                            </a:rPr>
                          </m:ctrlPr>
                        </m:accPr>
                        <m:e>
                          <m:r>
                            <a:rPr lang="en-US" sz="1500" i="1">
                              <a:latin typeface="Cambria Math"/>
                            </a:rPr>
                            <m:t>𝑥</m:t>
                          </m:r>
                        </m:e>
                      </m:acc>
                      <m:r>
                        <a:rPr lang="en-US" sz="1500" i="1">
                          <a:latin typeface="Cambria Math"/>
                        </a:rPr>
                        <m:t>+</m:t>
                      </m:r>
                      <m:r>
                        <a:rPr lang="en-US" sz="1500" i="1">
                          <a:latin typeface="Cambria Math"/>
                        </a:rPr>
                        <m:t>𝐶</m:t>
                      </m:r>
                      <m:d>
                        <m:dPr>
                          <m:ctrlPr>
                            <a:rPr lang="en-US" sz="1500" i="1">
                              <a:latin typeface="Cambria Math" panose="02040503050406030204" pitchFamily="18" charset="0"/>
                            </a:rPr>
                          </m:ctrlPr>
                        </m:dPr>
                        <m:e>
                          <m:acc>
                            <m:accPr>
                              <m:chr m:val="̇"/>
                              <m:ctrlPr>
                                <a:rPr lang="en-US" sz="1500" i="1">
                                  <a:latin typeface="Cambria Math" panose="02040503050406030204" pitchFamily="18" charset="0"/>
                                </a:rPr>
                              </m:ctrlPr>
                            </m:accPr>
                            <m:e>
                              <m:r>
                                <a:rPr lang="en-US" sz="1500" i="1">
                                  <a:latin typeface="Cambria Math"/>
                                </a:rPr>
                                <m:t>𝑥</m:t>
                              </m:r>
                            </m:e>
                          </m:acc>
                        </m:e>
                      </m:d>
                      <m:acc>
                        <m:accPr>
                          <m:chr m:val="̇"/>
                          <m:ctrlPr>
                            <a:rPr lang="en-US" sz="1500" i="1">
                              <a:latin typeface="Cambria Math" panose="02040503050406030204" pitchFamily="18" charset="0"/>
                            </a:rPr>
                          </m:ctrlPr>
                        </m:accPr>
                        <m:e>
                          <m:r>
                            <a:rPr lang="en-US" sz="1500" i="1">
                              <a:latin typeface="Cambria Math"/>
                            </a:rPr>
                            <m:t>𝑥</m:t>
                          </m:r>
                        </m:e>
                      </m:acc>
                      <m:r>
                        <a:rPr lang="en-US" sz="1500" i="1">
                          <a:latin typeface="Cambria Math"/>
                        </a:rPr>
                        <m:t>+</m:t>
                      </m:r>
                      <m:r>
                        <a:rPr lang="en-US" sz="1500" i="1">
                          <a:latin typeface="Cambria Math"/>
                        </a:rPr>
                        <m:t>𝐾</m:t>
                      </m:r>
                      <m:d>
                        <m:dPr>
                          <m:ctrlPr>
                            <a:rPr lang="en-US" sz="1500" i="1">
                              <a:latin typeface="Cambria Math" panose="02040503050406030204" pitchFamily="18" charset="0"/>
                            </a:rPr>
                          </m:ctrlPr>
                        </m:dPr>
                        <m:e>
                          <m:r>
                            <a:rPr lang="en-US" sz="1500" i="1">
                              <a:latin typeface="Cambria Math"/>
                            </a:rPr>
                            <m:t>𝑥</m:t>
                          </m:r>
                        </m:e>
                      </m:d>
                      <m:r>
                        <a:rPr lang="en-US" sz="1500" i="1">
                          <a:latin typeface="Cambria Math"/>
                        </a:rPr>
                        <m:t>𝑥</m:t>
                      </m:r>
                      <m:r>
                        <a:rPr lang="en-US" sz="1500" i="1">
                          <a:latin typeface="Cambria Math"/>
                        </a:rPr>
                        <m:t>=</m:t>
                      </m:r>
                      <m:r>
                        <a:rPr lang="en-US" sz="1500" i="1">
                          <a:latin typeface="Cambria Math"/>
                        </a:rPr>
                        <m:t>𝐹</m:t>
                      </m:r>
                    </m:oMath>
                  </m:oMathPara>
                </a14:m>
                <a:endParaRPr lang="en-US" sz="15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066130" y="1978650"/>
                <a:ext cx="3090846" cy="400110"/>
              </a:xfrm>
              <a:prstGeom prst="rect">
                <a:avLst/>
              </a:prstGeom>
              <a:blipFill rotWithShape="1">
                <a:blip r:embed="rId6"/>
                <a:stretch>
                  <a:fillRect/>
                </a:stretch>
              </a:blipFill>
            </p:spPr>
            <p:txBody>
              <a:bodyPr/>
              <a:lstStyle/>
              <a:p>
                <a:r>
                  <a:rPr lang="en-US">
                    <a:noFill/>
                  </a:rPr>
                  <a:t> </a:t>
                </a:r>
              </a:p>
            </p:txBody>
          </p:sp>
        </mc:Fallback>
      </mc:AlternateContent>
      <p:sp>
        <p:nvSpPr>
          <p:cNvPr id="20" name="TextBox 19"/>
          <p:cNvSpPr txBox="1"/>
          <p:nvPr/>
        </p:nvSpPr>
        <p:spPr>
          <a:xfrm>
            <a:off x="733748" y="926500"/>
            <a:ext cx="556883" cy="300083"/>
          </a:xfrm>
          <a:prstGeom prst="rect">
            <a:avLst/>
          </a:prstGeom>
          <a:noFill/>
        </p:spPr>
        <p:txBody>
          <a:bodyPr wrap="none" lIns="68580" tIns="34290" rIns="68580" bIns="34290" rtlCol="0">
            <a:spAutoFit/>
          </a:bodyPr>
          <a:lstStyle/>
          <a:p>
            <a:r>
              <a:rPr lang="en-US" sz="1500" dirty="0"/>
              <a:t>Fluid</a:t>
            </a:r>
          </a:p>
        </p:txBody>
      </p:sp>
      <p:sp>
        <p:nvSpPr>
          <p:cNvPr id="22" name="TextBox 21"/>
          <p:cNvSpPr txBox="1"/>
          <p:nvPr/>
        </p:nvSpPr>
        <p:spPr>
          <a:xfrm>
            <a:off x="733746" y="1483987"/>
            <a:ext cx="917559" cy="300083"/>
          </a:xfrm>
          <a:prstGeom prst="rect">
            <a:avLst/>
          </a:prstGeom>
          <a:noFill/>
        </p:spPr>
        <p:txBody>
          <a:bodyPr wrap="none" lIns="68580" tIns="34290" rIns="68580" bIns="34290" rtlCol="0">
            <a:spAutoFit/>
          </a:bodyPr>
          <a:lstStyle/>
          <a:p>
            <a:r>
              <a:rPr lang="en-US" sz="1500" dirty="0"/>
              <a:t>Structure</a:t>
            </a:r>
          </a:p>
        </p:txBody>
      </p:sp>
      <p:sp>
        <p:nvSpPr>
          <p:cNvPr id="21" name="TextBox 20"/>
          <p:cNvSpPr txBox="1"/>
          <p:nvPr/>
        </p:nvSpPr>
        <p:spPr>
          <a:xfrm>
            <a:off x="733748" y="1974138"/>
            <a:ext cx="885098" cy="300083"/>
          </a:xfrm>
          <a:prstGeom prst="rect">
            <a:avLst/>
          </a:prstGeom>
          <a:noFill/>
        </p:spPr>
        <p:txBody>
          <a:bodyPr wrap="none" lIns="68580" tIns="34290" rIns="68580" bIns="34290" rtlCol="0">
            <a:spAutoFit/>
          </a:bodyPr>
          <a:lstStyle/>
          <a:p>
            <a:r>
              <a:rPr lang="en-US" sz="1500" dirty="0"/>
              <a:t>Interface</a:t>
            </a:r>
          </a:p>
        </p:txBody>
      </p:sp>
      <mc:AlternateContent xmlns:mc="http://schemas.openxmlformats.org/markup-compatibility/2006" xmlns:a14="http://schemas.microsoft.com/office/drawing/2010/main">
        <mc:Choice Requires="a14">
          <p:sp>
            <p:nvSpPr>
              <p:cNvPr id="23" name="TextBox 22"/>
              <p:cNvSpPr txBox="1"/>
              <p:nvPr/>
            </p:nvSpPr>
            <p:spPr>
              <a:xfrm>
                <a:off x="2371964" y="1974138"/>
                <a:ext cx="4489114" cy="368499"/>
              </a:xfrm>
              <a:prstGeom prst="rect">
                <a:avLst/>
              </a:prstGeom>
              <a:noFill/>
            </p:spPr>
            <p:txBody>
              <a:bodyPr wrap="none" lIns="68580" tIns="34290" rIns="68580" bIns="34290" rtlCol="0">
                <a:spAutoFit/>
              </a:bodyPr>
              <a:lstStyle/>
              <a:p>
                <a:r>
                  <a:rPr lang="en-US" b="0" dirty="0" smtClean="0"/>
                  <a:t>At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a:rPr>
                          <m:t>Γ</m:t>
                        </m:r>
                      </m:e>
                      <m:sub>
                        <m:r>
                          <a:rPr lang="en-US" b="0" i="1" smtClean="0">
                            <a:latin typeface="Cambria Math"/>
                          </a:rPr>
                          <m:t>𝑠</m:t>
                        </m:r>
                      </m:sub>
                    </m:sSub>
                  </m:oMath>
                </a14:m>
                <a:r>
                  <a:rPr lang="en-US" dirty="0" smtClean="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𝜎</m:t>
                        </m:r>
                      </m:e>
                      <m:sub>
                        <m:r>
                          <a:rPr lang="en-US" b="0" i="1" dirty="0" smtClean="0">
                            <a:latin typeface="Cambria Math"/>
                          </a:rPr>
                          <m:t>𝑓</m:t>
                        </m:r>
                      </m:sub>
                    </m:sSub>
                    <m:r>
                      <a:rPr lang="en-US" b="0" i="1" dirty="0" smtClean="0">
                        <a:latin typeface="Cambria Math"/>
                      </a:rPr>
                      <m:t>𝑛</m:t>
                    </m:r>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𝜎</m:t>
                        </m:r>
                      </m:e>
                      <m:sub>
                        <m:r>
                          <a:rPr lang="en-US" b="0" i="1" dirty="0" smtClean="0">
                            <a:latin typeface="Cambria Math"/>
                          </a:rPr>
                          <m:t>𝑠</m:t>
                        </m:r>
                      </m:sub>
                    </m:sSub>
                    <m:r>
                      <a:rPr lang="en-US" b="0" i="1" dirty="0" smtClean="0">
                        <a:latin typeface="Cambria Math"/>
                      </a:rPr>
                      <m:t>𝑛</m:t>
                    </m:r>
                  </m:oMath>
                </a14:m>
                <a:r>
                  <a:rPr lang="en-US" dirty="0" smtClean="0"/>
                  <a:t>  &amp;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𝑠</m:t>
                        </m:r>
                      </m:sub>
                    </m:sSub>
                    <m:r>
                      <a:rPr lang="en-US" b="0" i="1" smtClean="0">
                        <a:latin typeface="Cambria Math"/>
                      </a:rPr>
                      <m:t>,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a:rPr>
                              <m:t>𝑥</m:t>
                            </m:r>
                          </m:e>
                        </m:acc>
                      </m:e>
                      <m:sub>
                        <m:r>
                          <a:rPr lang="en-US" b="0" i="1" smtClean="0">
                            <a:latin typeface="Cambria Math"/>
                          </a:rPr>
                          <m:t>𝑓</m:t>
                        </m:r>
                      </m:sub>
                    </m:sSub>
                    <m:r>
                      <a:rPr lang="en-US" b="0" i="1" smtClean="0">
                        <a:latin typeface="Cambria Math"/>
                      </a:rPr>
                      <m:t>=</m:t>
                    </m:r>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a:rPr>
                              <m:t>𝑥</m:t>
                            </m:r>
                          </m:e>
                        </m:acc>
                      </m:e>
                      <m:sub>
                        <m:r>
                          <a:rPr lang="en-US" b="0" i="1" dirty="0" smtClean="0">
                            <a:latin typeface="Cambria Math"/>
                          </a:rPr>
                          <m:t>𝑠</m:t>
                        </m:r>
                      </m:sub>
                    </m:sSub>
                    <m:r>
                      <a:rPr lang="en-US" b="0" i="1" dirty="0" smtClean="0">
                        <a:latin typeface="Cambria Math"/>
                      </a:rPr>
                      <m:t>,</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a:rPr>
                              <m:t>𝑥</m:t>
                            </m:r>
                          </m:e>
                        </m:acc>
                      </m:e>
                      <m:sub>
                        <m:r>
                          <a:rPr lang="en-US" b="0" i="1" dirty="0" smtClean="0">
                            <a:latin typeface="Cambria Math"/>
                          </a:rPr>
                          <m:t>𝑓</m:t>
                        </m:r>
                      </m:sub>
                    </m:sSub>
                    <m:r>
                      <a:rPr lang="en-US" b="0" i="1" dirty="0" smtClean="0">
                        <a:latin typeface="Cambria Math"/>
                      </a:rPr>
                      <m:t>=</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a:rPr>
                              <m:t>𝑥</m:t>
                            </m:r>
                          </m:e>
                        </m:acc>
                      </m:e>
                      <m:sub>
                        <m:r>
                          <a:rPr lang="en-US" b="0" i="1" dirty="0" smtClean="0">
                            <a:latin typeface="Cambria Math"/>
                          </a:rPr>
                          <m:t>𝑠</m:t>
                        </m:r>
                      </m:sub>
                    </m:sSub>
                  </m:oMath>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371963" y="2632184"/>
                <a:ext cx="4646850" cy="391582"/>
              </a:xfrm>
              <a:prstGeom prst="rect">
                <a:avLst/>
              </a:prstGeom>
              <a:blipFill rotWithShape="1">
                <a:blip r:embed="rId7"/>
                <a:stretch>
                  <a:fillRect l="-1969" t="-12500" r="-31627" b="-53125"/>
                </a:stretch>
              </a:blipFill>
            </p:spPr>
            <p:txBody>
              <a:bodyPr/>
              <a:lstStyle/>
              <a:p>
                <a:r>
                  <a:rPr lang="en-US">
                    <a:noFill/>
                  </a:rPr>
                  <a:t> </a:t>
                </a:r>
              </a:p>
            </p:txBody>
          </p:sp>
        </mc:Fallback>
      </mc:AlternateContent>
    </p:spTree>
    <p:extLst>
      <p:ext uri="{BB962C8B-B14F-4D97-AF65-F5344CB8AC3E}">
        <p14:creationId xmlns:p14="http://schemas.microsoft.com/office/powerpoint/2010/main" val="365315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981200" y="109022"/>
            <a:ext cx="7162801" cy="515117"/>
          </a:xfrm>
        </p:spPr>
        <p:txBody>
          <a:bodyPr/>
          <a:lstStyle/>
          <a:p>
            <a:pPr algn="ctr"/>
            <a:r>
              <a:rPr lang="en-US" dirty="0" smtClean="0"/>
              <a:t>FSI Validation: </a:t>
            </a:r>
            <a:r>
              <a:rPr lang="en-US" dirty="0" err="1" smtClean="0"/>
              <a:t>Turek</a:t>
            </a:r>
            <a:r>
              <a:rPr lang="en-US" dirty="0" smtClean="0"/>
              <a:t> </a:t>
            </a:r>
            <a:r>
              <a:rPr lang="en-US" dirty="0" err="1" smtClean="0"/>
              <a:t>Hron</a:t>
            </a:r>
            <a:r>
              <a:rPr lang="en-US" dirty="0" smtClean="0"/>
              <a:t> Benchmark FSI2</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42950"/>
            <a:ext cx="4572000" cy="40633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870585"/>
            <a:ext cx="4572000" cy="4063365"/>
          </a:xfrm>
          <a:prstGeom prst="rect">
            <a:avLst/>
          </a:prstGeom>
        </p:spPr>
      </p:pic>
    </p:spTree>
    <p:extLst>
      <p:ext uri="{BB962C8B-B14F-4D97-AF65-F5344CB8AC3E}">
        <p14:creationId xmlns:p14="http://schemas.microsoft.com/office/powerpoint/2010/main" val="425511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bwMode="auto">
          <a:xfrm>
            <a:off x="1210236" y="1546422"/>
            <a:ext cx="6266330" cy="232634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400" b="1">
              <a:latin typeface="Arial" charset="0"/>
            </a:endParaRPr>
          </a:p>
        </p:txBody>
      </p:sp>
      <p:sp>
        <p:nvSpPr>
          <p:cNvPr id="2" name="Title 1"/>
          <p:cNvSpPr>
            <a:spLocks noGrp="1"/>
          </p:cNvSpPr>
          <p:nvPr>
            <p:ph type="title"/>
          </p:nvPr>
        </p:nvSpPr>
        <p:spPr/>
        <p:txBody>
          <a:bodyPr/>
          <a:lstStyle/>
          <a:p>
            <a:r>
              <a:rPr lang="en-US" dirty="0" smtClean="0"/>
              <a:t>Parallelization </a:t>
            </a:r>
            <a:r>
              <a:rPr lang="en-US" dirty="0" smtClean="0"/>
              <a:t> of FSI</a:t>
            </a:r>
            <a:endParaRPr lang="en-US" dirty="0"/>
          </a:p>
        </p:txBody>
      </p:sp>
      <p:sp>
        <p:nvSpPr>
          <p:cNvPr id="3" name="Content Placeholder 2"/>
          <p:cNvSpPr>
            <a:spLocks noGrp="1"/>
          </p:cNvSpPr>
          <p:nvPr>
            <p:ph idx="1"/>
          </p:nvPr>
        </p:nvSpPr>
        <p:spPr>
          <a:xfrm>
            <a:off x="152400" y="618564"/>
            <a:ext cx="8763000" cy="1038786"/>
          </a:xfrm>
        </p:spPr>
        <p:txBody>
          <a:bodyPr/>
          <a:lstStyle/>
          <a:p>
            <a:r>
              <a:rPr lang="en-US" sz="2400" dirty="0" smtClean="0"/>
              <a:t>Level </a:t>
            </a:r>
            <a:r>
              <a:rPr lang="en-US" sz="2400" dirty="0" smtClean="0"/>
              <a:t>1 – </a:t>
            </a:r>
            <a:r>
              <a:rPr lang="en-US" sz="2400" dirty="0" smtClean="0"/>
              <a:t>Allow Fluid domain to be solved in parallel on  several nodes while structure is restricted to one compute node</a:t>
            </a:r>
            <a:endParaRPr lang="en-US" sz="2400" dirty="0"/>
          </a:p>
        </p:txBody>
      </p:sp>
      <p:cxnSp>
        <p:nvCxnSpPr>
          <p:cNvPr id="8" name="Straight Connector 7"/>
          <p:cNvCxnSpPr/>
          <p:nvPr/>
        </p:nvCxnSpPr>
        <p:spPr bwMode="auto">
          <a:xfrm>
            <a:off x="3052482" y="1546422"/>
            <a:ext cx="0" cy="2326342"/>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0" name="Straight Connector 9"/>
          <p:cNvCxnSpPr/>
          <p:nvPr/>
        </p:nvCxnSpPr>
        <p:spPr bwMode="auto">
          <a:xfrm>
            <a:off x="4867835" y="1565434"/>
            <a:ext cx="0" cy="2326342"/>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2" name="Freeform 11"/>
          <p:cNvSpPr>
            <a:spLocks noChangeAspect="1"/>
          </p:cNvSpPr>
          <p:nvPr/>
        </p:nvSpPr>
        <p:spPr bwMode="auto">
          <a:xfrm>
            <a:off x="3455887" y="2647926"/>
            <a:ext cx="959381" cy="121495"/>
          </a:xfrm>
          <a:custGeom>
            <a:avLst/>
            <a:gdLst>
              <a:gd name="connsiteX0" fmla="*/ 4263916 w 4263916"/>
              <a:gd name="connsiteY0" fmla="*/ 55855 h 539976"/>
              <a:gd name="connsiteX1" fmla="*/ 427022 w 4263916"/>
              <a:gd name="connsiteY1" fmla="*/ 539949 h 539976"/>
              <a:gd name="connsiteX2" fmla="*/ 516669 w 4263916"/>
              <a:gd name="connsiteY2" fmla="*/ 37926 h 539976"/>
              <a:gd name="connsiteX3" fmla="*/ 4192199 w 4263916"/>
              <a:gd name="connsiteY3" fmla="*/ 73785 h 539976"/>
            </a:gdLst>
            <a:ahLst/>
            <a:cxnLst>
              <a:cxn ang="0">
                <a:pos x="connsiteX0" y="connsiteY0"/>
              </a:cxn>
              <a:cxn ang="0">
                <a:pos x="connsiteX1" y="connsiteY1"/>
              </a:cxn>
              <a:cxn ang="0">
                <a:pos x="connsiteX2" y="connsiteY2"/>
              </a:cxn>
              <a:cxn ang="0">
                <a:pos x="connsiteX3" y="connsiteY3"/>
              </a:cxn>
            </a:cxnLst>
            <a:rect l="l" t="t" r="r" b="b"/>
            <a:pathLst>
              <a:path w="4263916" h="539976">
                <a:moveTo>
                  <a:pt x="4263916" y="55855"/>
                </a:moveTo>
                <a:cubicBezTo>
                  <a:pt x="2657739" y="299396"/>
                  <a:pt x="1051563" y="542937"/>
                  <a:pt x="427022" y="539949"/>
                </a:cubicBezTo>
                <a:cubicBezTo>
                  <a:pt x="-197519" y="536961"/>
                  <a:pt x="-110860" y="115620"/>
                  <a:pt x="516669" y="37926"/>
                </a:cubicBezTo>
                <a:cubicBezTo>
                  <a:pt x="1144198" y="-39768"/>
                  <a:pt x="2668198" y="17008"/>
                  <a:pt x="4192199" y="73785"/>
                </a:cubicBezTo>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400" b="1">
              <a:latin typeface="Arial" charset="0"/>
            </a:endParaRPr>
          </a:p>
        </p:txBody>
      </p:sp>
      <p:cxnSp>
        <p:nvCxnSpPr>
          <p:cNvPr id="14" name="Straight Connector 13"/>
          <p:cNvCxnSpPr/>
          <p:nvPr/>
        </p:nvCxnSpPr>
        <p:spPr bwMode="auto">
          <a:xfrm>
            <a:off x="3052483" y="2407026"/>
            <a:ext cx="1815353"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5" name="Straight Connector 14"/>
          <p:cNvCxnSpPr/>
          <p:nvPr/>
        </p:nvCxnSpPr>
        <p:spPr bwMode="auto">
          <a:xfrm>
            <a:off x="3052483" y="3025594"/>
            <a:ext cx="1815353"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6" name="TextBox 15"/>
          <p:cNvSpPr txBox="1"/>
          <p:nvPr/>
        </p:nvSpPr>
        <p:spPr>
          <a:xfrm>
            <a:off x="313405" y="3894112"/>
            <a:ext cx="8888506" cy="900246"/>
          </a:xfrm>
          <a:prstGeom prst="rect">
            <a:avLst/>
          </a:prstGeom>
          <a:noFill/>
        </p:spPr>
        <p:txBody>
          <a:bodyPr wrap="square" lIns="68580" tIns="34290" rIns="68580" bIns="34290" rtlCol="0">
            <a:spAutoFit/>
          </a:bodyPr>
          <a:lstStyle/>
          <a:p>
            <a:pPr marL="285750" indent="-285750">
              <a:buFont typeface="Arial" panose="020B0604020202020204" pitchFamily="34" charset="0"/>
              <a:buChar char="•"/>
            </a:pPr>
            <a:r>
              <a:rPr lang="en-US" b="1" dirty="0" smtClean="0">
                <a:solidFill>
                  <a:schemeClr val="tx2"/>
                </a:solidFill>
              </a:rPr>
              <a:t>Allow to leverage already MPI parallel Fluid solver to be solved on several nodes</a:t>
            </a:r>
            <a:endParaRPr lang="en-US" b="1" dirty="0">
              <a:solidFill>
                <a:schemeClr val="tx2"/>
              </a:solidFill>
            </a:endParaRPr>
          </a:p>
          <a:p>
            <a:endParaRPr lang="en-US" b="1" dirty="0"/>
          </a:p>
        </p:txBody>
      </p:sp>
    </p:spTree>
    <p:extLst>
      <p:ext uri="{BB962C8B-B14F-4D97-AF65-F5344CB8AC3E}">
        <p14:creationId xmlns:p14="http://schemas.microsoft.com/office/powerpoint/2010/main" val="209209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bwMode="auto">
          <a:xfrm>
            <a:off x="1210236" y="1352550"/>
            <a:ext cx="6266330" cy="232634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400" b="1">
              <a:latin typeface="Arial" charset="0"/>
            </a:endParaRPr>
          </a:p>
        </p:txBody>
      </p:sp>
      <p:sp>
        <p:nvSpPr>
          <p:cNvPr id="2" name="Title 1"/>
          <p:cNvSpPr>
            <a:spLocks noGrp="1"/>
          </p:cNvSpPr>
          <p:nvPr>
            <p:ph type="title"/>
          </p:nvPr>
        </p:nvSpPr>
        <p:spPr/>
        <p:txBody>
          <a:bodyPr/>
          <a:lstStyle/>
          <a:p>
            <a:r>
              <a:rPr lang="en-US" dirty="0" smtClean="0"/>
              <a:t>Parallelization </a:t>
            </a:r>
            <a:r>
              <a:rPr lang="en-US" dirty="0" smtClean="0"/>
              <a:t> of FSI</a:t>
            </a:r>
            <a:endParaRPr lang="en-US" dirty="0"/>
          </a:p>
        </p:txBody>
      </p:sp>
      <p:sp>
        <p:nvSpPr>
          <p:cNvPr id="3" name="Content Placeholder 2"/>
          <p:cNvSpPr>
            <a:spLocks noGrp="1"/>
          </p:cNvSpPr>
          <p:nvPr>
            <p:ph idx="1"/>
          </p:nvPr>
        </p:nvSpPr>
        <p:spPr>
          <a:xfrm>
            <a:off x="152400" y="618564"/>
            <a:ext cx="8763000" cy="1038786"/>
          </a:xfrm>
        </p:spPr>
        <p:txBody>
          <a:bodyPr/>
          <a:lstStyle/>
          <a:p>
            <a:r>
              <a:rPr lang="en-US" sz="2400" dirty="0" smtClean="0"/>
              <a:t>Level 2 </a:t>
            </a:r>
            <a:r>
              <a:rPr lang="en-US" sz="2400" dirty="0" smtClean="0"/>
              <a:t>– </a:t>
            </a:r>
            <a:r>
              <a:rPr lang="en-US" sz="2400" dirty="0" smtClean="0"/>
              <a:t>Make structure object that can be solved on </a:t>
            </a:r>
            <a:r>
              <a:rPr lang="en-US" sz="2400" dirty="0" smtClean="0"/>
              <a:t>different compute nodes in addition to Level1 parallelism. </a:t>
            </a:r>
            <a:endParaRPr lang="en-US" sz="2400" dirty="0"/>
          </a:p>
        </p:txBody>
      </p:sp>
      <p:cxnSp>
        <p:nvCxnSpPr>
          <p:cNvPr id="8" name="Straight Connector 7"/>
          <p:cNvCxnSpPr/>
          <p:nvPr/>
        </p:nvCxnSpPr>
        <p:spPr bwMode="auto">
          <a:xfrm>
            <a:off x="2071982" y="1352550"/>
            <a:ext cx="0" cy="2326342"/>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0" name="Straight Connector 9"/>
          <p:cNvCxnSpPr/>
          <p:nvPr/>
        </p:nvCxnSpPr>
        <p:spPr bwMode="auto">
          <a:xfrm>
            <a:off x="3887335" y="1371562"/>
            <a:ext cx="0" cy="2326342"/>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2" name="Freeform 11"/>
          <p:cNvSpPr>
            <a:spLocks noChangeAspect="1"/>
          </p:cNvSpPr>
          <p:nvPr/>
        </p:nvSpPr>
        <p:spPr bwMode="auto">
          <a:xfrm>
            <a:off x="2475387" y="2454054"/>
            <a:ext cx="959381" cy="121495"/>
          </a:xfrm>
          <a:custGeom>
            <a:avLst/>
            <a:gdLst>
              <a:gd name="connsiteX0" fmla="*/ 4263916 w 4263916"/>
              <a:gd name="connsiteY0" fmla="*/ 55855 h 539976"/>
              <a:gd name="connsiteX1" fmla="*/ 427022 w 4263916"/>
              <a:gd name="connsiteY1" fmla="*/ 539949 h 539976"/>
              <a:gd name="connsiteX2" fmla="*/ 516669 w 4263916"/>
              <a:gd name="connsiteY2" fmla="*/ 37926 h 539976"/>
              <a:gd name="connsiteX3" fmla="*/ 4192199 w 4263916"/>
              <a:gd name="connsiteY3" fmla="*/ 73785 h 539976"/>
            </a:gdLst>
            <a:ahLst/>
            <a:cxnLst>
              <a:cxn ang="0">
                <a:pos x="connsiteX0" y="connsiteY0"/>
              </a:cxn>
              <a:cxn ang="0">
                <a:pos x="connsiteX1" y="connsiteY1"/>
              </a:cxn>
              <a:cxn ang="0">
                <a:pos x="connsiteX2" y="connsiteY2"/>
              </a:cxn>
              <a:cxn ang="0">
                <a:pos x="connsiteX3" y="connsiteY3"/>
              </a:cxn>
            </a:cxnLst>
            <a:rect l="l" t="t" r="r" b="b"/>
            <a:pathLst>
              <a:path w="4263916" h="539976">
                <a:moveTo>
                  <a:pt x="4263916" y="55855"/>
                </a:moveTo>
                <a:cubicBezTo>
                  <a:pt x="2657739" y="299396"/>
                  <a:pt x="1051563" y="542937"/>
                  <a:pt x="427022" y="539949"/>
                </a:cubicBezTo>
                <a:cubicBezTo>
                  <a:pt x="-197519" y="536961"/>
                  <a:pt x="-110860" y="115620"/>
                  <a:pt x="516669" y="37926"/>
                </a:cubicBezTo>
                <a:cubicBezTo>
                  <a:pt x="1144198" y="-39768"/>
                  <a:pt x="2668198" y="17008"/>
                  <a:pt x="4192199" y="73785"/>
                </a:cubicBezTo>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400" b="1">
              <a:latin typeface="Arial" charset="0"/>
            </a:endParaRPr>
          </a:p>
        </p:txBody>
      </p:sp>
      <p:cxnSp>
        <p:nvCxnSpPr>
          <p:cNvPr id="14" name="Straight Connector 13"/>
          <p:cNvCxnSpPr/>
          <p:nvPr/>
        </p:nvCxnSpPr>
        <p:spPr bwMode="auto">
          <a:xfrm>
            <a:off x="2071983" y="2213154"/>
            <a:ext cx="1815353"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5" name="Straight Connector 14"/>
          <p:cNvCxnSpPr/>
          <p:nvPr/>
        </p:nvCxnSpPr>
        <p:spPr bwMode="auto">
          <a:xfrm>
            <a:off x="2071983" y="2831722"/>
            <a:ext cx="1815353"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6" name="TextBox 15"/>
          <p:cNvSpPr txBox="1"/>
          <p:nvPr/>
        </p:nvSpPr>
        <p:spPr>
          <a:xfrm>
            <a:off x="0" y="3714750"/>
            <a:ext cx="9440195" cy="1454244"/>
          </a:xfrm>
          <a:prstGeom prst="rect">
            <a:avLst/>
          </a:prstGeom>
          <a:noFill/>
        </p:spPr>
        <p:txBody>
          <a:bodyPr wrap="square" lIns="68580" tIns="34290" rIns="68580" bIns="34290" rtlCol="0">
            <a:spAutoFit/>
          </a:bodyPr>
          <a:lstStyle/>
          <a:p>
            <a:pPr marL="285750" indent="-285750">
              <a:buFont typeface="Arial" panose="020B0604020202020204" pitchFamily="34" charset="0"/>
              <a:buChar char="•"/>
            </a:pPr>
            <a:r>
              <a:rPr lang="en-US" b="1" dirty="0" smtClean="0">
                <a:solidFill>
                  <a:schemeClr val="tx2"/>
                </a:solidFill>
              </a:rPr>
              <a:t>Since structure objects are independent, they can be solved separately provided they don’t directly interact (contact). Each object </a:t>
            </a:r>
            <a:r>
              <a:rPr lang="en-US" b="1" dirty="0" smtClean="0">
                <a:solidFill>
                  <a:schemeClr val="tx2"/>
                </a:solidFill>
              </a:rPr>
              <a:t>can use </a:t>
            </a:r>
            <a:r>
              <a:rPr lang="en-US" b="1" dirty="0" err="1" smtClean="0">
                <a:solidFill>
                  <a:schemeClr val="tx2"/>
                </a:solidFill>
              </a:rPr>
              <a:t>OpenMP</a:t>
            </a:r>
            <a:r>
              <a:rPr lang="en-US" b="1" dirty="0" smtClean="0">
                <a:solidFill>
                  <a:schemeClr val="tx2"/>
                </a:solidFill>
              </a:rPr>
              <a:t>/</a:t>
            </a:r>
            <a:r>
              <a:rPr lang="en-US" b="1" dirty="0" err="1" smtClean="0">
                <a:solidFill>
                  <a:schemeClr val="tx2"/>
                </a:solidFill>
              </a:rPr>
              <a:t>OpenACC</a:t>
            </a:r>
            <a:r>
              <a:rPr lang="en-US" b="1" dirty="0" smtClean="0">
                <a:solidFill>
                  <a:schemeClr val="tx2"/>
                </a:solidFill>
              </a:rPr>
              <a:t> parallelism</a:t>
            </a:r>
            <a:endParaRPr lang="en-US" b="1" dirty="0" smtClean="0">
              <a:solidFill>
                <a:schemeClr val="tx2"/>
              </a:solidFill>
            </a:endParaRPr>
          </a:p>
          <a:p>
            <a:pPr marL="285750" indent="-285750">
              <a:buFont typeface="Arial" panose="020B0604020202020204" pitchFamily="34" charset="0"/>
              <a:buChar char="•"/>
            </a:pPr>
            <a:r>
              <a:rPr lang="en-US" b="1" dirty="0" smtClean="0">
                <a:solidFill>
                  <a:schemeClr val="tx2"/>
                </a:solidFill>
              </a:rPr>
              <a:t>Allow to leverage already MPI parallel Fluid solver to be solved on several nodes</a:t>
            </a:r>
            <a:endParaRPr lang="en-US" b="1" dirty="0">
              <a:solidFill>
                <a:schemeClr val="tx2"/>
              </a:solidFill>
            </a:endParaRPr>
          </a:p>
          <a:p>
            <a:endParaRPr lang="en-US" b="1" dirty="0"/>
          </a:p>
        </p:txBody>
      </p:sp>
      <p:cxnSp>
        <p:nvCxnSpPr>
          <p:cNvPr id="11" name="Straight Connector 10"/>
          <p:cNvCxnSpPr/>
          <p:nvPr/>
        </p:nvCxnSpPr>
        <p:spPr bwMode="auto">
          <a:xfrm>
            <a:off x="3887335" y="1352550"/>
            <a:ext cx="0" cy="2326342"/>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 name="Straight Connector 12"/>
          <p:cNvCxnSpPr/>
          <p:nvPr/>
        </p:nvCxnSpPr>
        <p:spPr bwMode="auto">
          <a:xfrm>
            <a:off x="5702688" y="1371562"/>
            <a:ext cx="0" cy="2326342"/>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7" name="Freeform 16"/>
          <p:cNvSpPr>
            <a:spLocks noChangeAspect="1"/>
          </p:cNvSpPr>
          <p:nvPr/>
        </p:nvSpPr>
        <p:spPr bwMode="auto">
          <a:xfrm>
            <a:off x="4290740" y="2454054"/>
            <a:ext cx="959381" cy="121495"/>
          </a:xfrm>
          <a:custGeom>
            <a:avLst/>
            <a:gdLst>
              <a:gd name="connsiteX0" fmla="*/ 4263916 w 4263916"/>
              <a:gd name="connsiteY0" fmla="*/ 55855 h 539976"/>
              <a:gd name="connsiteX1" fmla="*/ 427022 w 4263916"/>
              <a:gd name="connsiteY1" fmla="*/ 539949 h 539976"/>
              <a:gd name="connsiteX2" fmla="*/ 516669 w 4263916"/>
              <a:gd name="connsiteY2" fmla="*/ 37926 h 539976"/>
              <a:gd name="connsiteX3" fmla="*/ 4192199 w 4263916"/>
              <a:gd name="connsiteY3" fmla="*/ 73785 h 539976"/>
            </a:gdLst>
            <a:ahLst/>
            <a:cxnLst>
              <a:cxn ang="0">
                <a:pos x="connsiteX0" y="connsiteY0"/>
              </a:cxn>
              <a:cxn ang="0">
                <a:pos x="connsiteX1" y="connsiteY1"/>
              </a:cxn>
              <a:cxn ang="0">
                <a:pos x="connsiteX2" y="connsiteY2"/>
              </a:cxn>
              <a:cxn ang="0">
                <a:pos x="connsiteX3" y="connsiteY3"/>
              </a:cxn>
            </a:cxnLst>
            <a:rect l="l" t="t" r="r" b="b"/>
            <a:pathLst>
              <a:path w="4263916" h="539976">
                <a:moveTo>
                  <a:pt x="4263916" y="55855"/>
                </a:moveTo>
                <a:cubicBezTo>
                  <a:pt x="2657739" y="299396"/>
                  <a:pt x="1051563" y="542937"/>
                  <a:pt x="427022" y="539949"/>
                </a:cubicBezTo>
                <a:cubicBezTo>
                  <a:pt x="-197519" y="536961"/>
                  <a:pt x="-110860" y="115620"/>
                  <a:pt x="516669" y="37926"/>
                </a:cubicBezTo>
                <a:cubicBezTo>
                  <a:pt x="1144198" y="-39768"/>
                  <a:pt x="2668198" y="17008"/>
                  <a:pt x="4192199" y="73785"/>
                </a:cubicBezTo>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400" b="1">
              <a:latin typeface="Arial" charset="0"/>
            </a:endParaRPr>
          </a:p>
        </p:txBody>
      </p:sp>
      <p:cxnSp>
        <p:nvCxnSpPr>
          <p:cNvPr id="18" name="Straight Connector 17"/>
          <p:cNvCxnSpPr/>
          <p:nvPr/>
        </p:nvCxnSpPr>
        <p:spPr bwMode="auto">
          <a:xfrm>
            <a:off x="3887336" y="2213154"/>
            <a:ext cx="1815353"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9" name="Straight Connector 18"/>
          <p:cNvCxnSpPr/>
          <p:nvPr/>
        </p:nvCxnSpPr>
        <p:spPr bwMode="auto">
          <a:xfrm>
            <a:off x="3887336" y="2831722"/>
            <a:ext cx="1815353"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198529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634" y="682441"/>
            <a:ext cx="8763000" cy="4104716"/>
          </a:xfrm>
        </p:spPr>
        <p:txBody>
          <a:bodyPr/>
          <a:lstStyle/>
          <a:p>
            <a:r>
              <a:rPr lang="en-US" dirty="0" smtClean="0"/>
              <a:t>Level 3 </a:t>
            </a:r>
            <a:r>
              <a:rPr lang="en-US" dirty="0" smtClean="0"/>
              <a:t>– Structural computation </a:t>
            </a:r>
            <a:r>
              <a:rPr lang="en-US" dirty="0" smtClean="0"/>
              <a:t>themselves need to be split into subdomains. Different parts of structure offer different complexity.</a:t>
            </a:r>
            <a:endParaRPr lang="en-US" dirty="0" smtClean="0"/>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400050" lvl="1" indent="0">
              <a:buNone/>
            </a:pPr>
            <a:endParaRPr lang="en-US" sz="1400" dirty="0" smtClean="0">
              <a:solidFill>
                <a:schemeClr val="tx2"/>
              </a:solidFill>
            </a:endParaRPr>
          </a:p>
          <a:p>
            <a:pPr marL="0" indent="0">
              <a:buNone/>
            </a:pPr>
            <a:endParaRPr lang="en-US" dirty="0" smtClean="0"/>
          </a:p>
        </p:txBody>
      </p:sp>
      <p:sp>
        <p:nvSpPr>
          <p:cNvPr id="2" name="Title 1"/>
          <p:cNvSpPr>
            <a:spLocks noGrp="1"/>
          </p:cNvSpPr>
          <p:nvPr>
            <p:ph type="title"/>
          </p:nvPr>
        </p:nvSpPr>
        <p:spPr/>
        <p:txBody>
          <a:bodyPr/>
          <a:lstStyle/>
          <a:p>
            <a:r>
              <a:rPr lang="en-US" dirty="0" smtClean="0"/>
              <a:t>Parallelization </a:t>
            </a:r>
            <a:r>
              <a:rPr lang="en-US" dirty="0" smtClean="0"/>
              <a:t>of FSI</a:t>
            </a:r>
            <a:endParaRPr lang="en-US" dirty="0"/>
          </a:p>
        </p:txBody>
      </p:sp>
      <p:sp>
        <p:nvSpPr>
          <p:cNvPr id="70" name="Rectangle 69"/>
          <p:cNvSpPr>
            <a:spLocks noChangeAspect="1"/>
          </p:cNvSpPr>
          <p:nvPr/>
        </p:nvSpPr>
        <p:spPr bwMode="auto">
          <a:xfrm>
            <a:off x="2057400" y="2190750"/>
            <a:ext cx="5210722" cy="19344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400" b="1">
              <a:latin typeface="Arial" charset="0"/>
            </a:endParaRP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000" b="56957" l="9646" r="57631"/>
                    </a14:imgEffect>
                  </a14:imgLayer>
                </a14:imgProps>
              </a:ext>
              <a:ext uri="{28A0092B-C50C-407E-A947-70E740481C1C}">
                <a14:useLocalDpi xmlns:a14="http://schemas.microsoft.com/office/drawing/2010/main" val="0"/>
              </a:ext>
            </a:extLst>
          </a:blip>
          <a:srcRect l="9957" t="15222" r="42186" b="43045"/>
          <a:stretch/>
        </p:blipFill>
        <p:spPr>
          <a:xfrm>
            <a:off x="3945336" y="2792270"/>
            <a:ext cx="1493325" cy="731412"/>
          </a:xfrm>
          <a:prstGeom prst="rect">
            <a:avLst/>
          </a:prstGeom>
        </p:spPr>
      </p:pic>
      <p:cxnSp>
        <p:nvCxnSpPr>
          <p:cNvPr id="10" name="Straight Connector 9"/>
          <p:cNvCxnSpPr/>
          <p:nvPr/>
        </p:nvCxnSpPr>
        <p:spPr bwMode="auto">
          <a:xfrm>
            <a:off x="3733800" y="2190750"/>
            <a:ext cx="0" cy="193445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24" name="Straight Connector 23"/>
          <p:cNvCxnSpPr/>
          <p:nvPr/>
        </p:nvCxnSpPr>
        <p:spPr bwMode="auto">
          <a:xfrm>
            <a:off x="5791200" y="2190750"/>
            <a:ext cx="0" cy="1934453"/>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12767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634" y="682441"/>
            <a:ext cx="8763000" cy="4104716"/>
          </a:xfrm>
        </p:spPr>
        <p:txBody>
          <a:bodyPr/>
          <a:lstStyle/>
          <a:p>
            <a:r>
              <a:rPr lang="en-US" dirty="0" smtClean="0"/>
              <a:t>Level 4 </a:t>
            </a:r>
            <a:r>
              <a:rPr lang="en-US" dirty="0" smtClean="0"/>
              <a:t>– </a:t>
            </a:r>
            <a:r>
              <a:rPr lang="en-US" dirty="0" smtClean="0"/>
              <a:t>Structure keeps moving across fluid domain</a:t>
            </a:r>
            <a:endParaRPr lang="en-US" dirty="0" smtClean="0"/>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pPr marL="400050" lvl="1" indent="0">
              <a:buNone/>
            </a:pPr>
            <a:endParaRPr lang="en-US" sz="1400" dirty="0" smtClean="0">
              <a:solidFill>
                <a:schemeClr val="tx2"/>
              </a:solidFill>
            </a:endParaRPr>
          </a:p>
          <a:p>
            <a:r>
              <a:rPr lang="en-US" sz="1800" dirty="0" smtClean="0">
                <a:solidFill>
                  <a:schemeClr val="tx2"/>
                </a:solidFill>
              </a:rPr>
              <a:t>Size and Association of Structural domain with background fluid block keeps changing. Demands very clever design to minimize scatter/gather operations.</a:t>
            </a:r>
          </a:p>
          <a:p>
            <a:r>
              <a:rPr lang="en-US" sz="1800" dirty="0" smtClean="0">
                <a:solidFill>
                  <a:schemeClr val="tx2"/>
                </a:solidFill>
              </a:rPr>
              <a:t>Design shall be governed by communication cost and algorithms for distributed solver.</a:t>
            </a:r>
            <a:endParaRPr lang="en-US" sz="1800" dirty="0">
              <a:solidFill>
                <a:schemeClr val="tx2"/>
              </a:solidFill>
            </a:endParaRPr>
          </a:p>
          <a:p>
            <a:pPr marL="0" indent="0">
              <a:buNone/>
            </a:pPr>
            <a:endParaRPr lang="en-US" dirty="0" smtClean="0"/>
          </a:p>
        </p:txBody>
      </p:sp>
      <p:sp>
        <p:nvSpPr>
          <p:cNvPr id="2" name="Title 1"/>
          <p:cNvSpPr>
            <a:spLocks noGrp="1"/>
          </p:cNvSpPr>
          <p:nvPr>
            <p:ph type="title"/>
          </p:nvPr>
        </p:nvSpPr>
        <p:spPr/>
        <p:txBody>
          <a:bodyPr/>
          <a:lstStyle/>
          <a:p>
            <a:r>
              <a:rPr lang="en-US" dirty="0" smtClean="0"/>
              <a:t>Parallelization </a:t>
            </a:r>
            <a:r>
              <a:rPr lang="en-US" dirty="0" smtClean="0"/>
              <a:t>of FSI</a:t>
            </a:r>
            <a:endParaRPr lang="en-US" dirty="0"/>
          </a:p>
        </p:txBody>
      </p:sp>
      <p:sp>
        <p:nvSpPr>
          <p:cNvPr id="19" name="Rectangle 18"/>
          <p:cNvSpPr>
            <a:spLocks noChangeAspect="1"/>
          </p:cNvSpPr>
          <p:nvPr/>
        </p:nvSpPr>
        <p:spPr bwMode="auto">
          <a:xfrm>
            <a:off x="2057400" y="1200150"/>
            <a:ext cx="5210722" cy="19344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400" b="1">
              <a:latin typeface="Arial" charset="0"/>
            </a:endParaRPr>
          </a:p>
        </p:txBody>
      </p:sp>
      <p:pic>
        <p:nvPicPr>
          <p:cNvPr id="20" name="Picture 1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000" b="56957" l="9646" r="57631"/>
                    </a14:imgEffect>
                  </a14:imgLayer>
                </a14:imgProps>
              </a:ext>
              <a:ext uri="{28A0092B-C50C-407E-A947-70E740481C1C}">
                <a14:useLocalDpi xmlns:a14="http://schemas.microsoft.com/office/drawing/2010/main" val="0"/>
              </a:ext>
            </a:extLst>
          </a:blip>
          <a:srcRect l="9957" t="15222" r="42186" b="43045"/>
          <a:stretch/>
        </p:blipFill>
        <p:spPr>
          <a:xfrm>
            <a:off x="3945336" y="1801670"/>
            <a:ext cx="1493325" cy="731412"/>
          </a:xfrm>
          <a:prstGeom prst="rect">
            <a:avLst/>
          </a:prstGeom>
        </p:spPr>
      </p:pic>
      <p:cxnSp>
        <p:nvCxnSpPr>
          <p:cNvPr id="21" name="Straight Connector 20"/>
          <p:cNvCxnSpPr/>
          <p:nvPr/>
        </p:nvCxnSpPr>
        <p:spPr bwMode="auto">
          <a:xfrm>
            <a:off x="3733800" y="1200150"/>
            <a:ext cx="0" cy="193445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22" name="Straight Connector 21"/>
          <p:cNvCxnSpPr/>
          <p:nvPr/>
        </p:nvCxnSpPr>
        <p:spPr bwMode="auto">
          <a:xfrm>
            <a:off x="5791200" y="1200150"/>
            <a:ext cx="0" cy="1934453"/>
          </a:xfrm>
          <a:prstGeom prst="line">
            <a:avLst/>
          </a:prstGeom>
          <a:solidFill>
            <a:schemeClr val="accent1"/>
          </a:solidFill>
          <a:ln w="38100" cap="flat" cmpd="sng" algn="ctr">
            <a:solidFill>
              <a:srgbClr val="C00000"/>
            </a:solidFill>
            <a:prstDash val="solid"/>
            <a:round/>
            <a:headEnd type="none" w="med" len="med"/>
            <a:tailEnd type="none" w="med" len="med"/>
          </a:ln>
          <a:effectLst/>
        </p:spPr>
      </p:cxnSp>
      <p:pic>
        <p:nvPicPr>
          <p:cNvPr id="24" name="Picture 2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000" b="56957" l="9646" r="57631"/>
                    </a14:imgEffect>
                  </a14:imgLayer>
                </a14:imgProps>
              </a:ext>
              <a:ext uri="{28A0092B-C50C-407E-A947-70E740481C1C}">
                <a14:useLocalDpi xmlns:a14="http://schemas.microsoft.com/office/drawing/2010/main" val="0"/>
              </a:ext>
            </a:extLst>
          </a:blip>
          <a:srcRect l="9957" t="15222" r="42186" b="43045"/>
          <a:stretch/>
        </p:blipFill>
        <p:spPr>
          <a:xfrm rot="19412505">
            <a:off x="2749767" y="1572272"/>
            <a:ext cx="1493325" cy="731412"/>
          </a:xfrm>
          <a:prstGeom prst="rect">
            <a:avLst/>
          </a:prstGeom>
        </p:spPr>
      </p:pic>
      <p:pic>
        <p:nvPicPr>
          <p:cNvPr id="25" name="Picture 2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000" b="56957" l="9646" r="57631"/>
                    </a14:imgEffect>
                  </a14:imgLayer>
                </a14:imgProps>
              </a:ext>
              <a:ext uri="{28A0092B-C50C-407E-A947-70E740481C1C}">
                <a14:useLocalDpi xmlns:a14="http://schemas.microsoft.com/office/drawing/2010/main" val="0"/>
              </a:ext>
            </a:extLst>
          </a:blip>
          <a:srcRect l="9957" t="15222" r="42186" b="43045"/>
          <a:stretch/>
        </p:blipFill>
        <p:spPr>
          <a:xfrm rot="3970358">
            <a:off x="5329090" y="1923528"/>
            <a:ext cx="1493325" cy="731412"/>
          </a:xfrm>
          <a:prstGeom prst="rect">
            <a:avLst/>
          </a:prstGeom>
        </p:spPr>
      </p:pic>
    </p:spTree>
    <p:extLst>
      <p:ext uri="{BB962C8B-B14F-4D97-AF65-F5344CB8AC3E}">
        <p14:creationId xmlns:p14="http://schemas.microsoft.com/office/powerpoint/2010/main" val="325320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Level2-Multiple </a:t>
            </a:r>
            <a:r>
              <a:rPr lang="en-US" dirty="0" smtClean="0"/>
              <a:t>flags in fluid flow</a:t>
            </a:r>
            <a:endParaRPr lang="en-US" dirty="0"/>
          </a:p>
        </p:txBody>
      </p:sp>
      <p:sp>
        <p:nvSpPr>
          <p:cNvPr id="3" name="Content Placeholder 2"/>
          <p:cNvSpPr>
            <a:spLocks noGrp="1"/>
          </p:cNvSpPr>
          <p:nvPr>
            <p:ph idx="1"/>
          </p:nvPr>
        </p:nvSpPr>
        <p:spPr/>
        <p:txBody>
          <a:bodyPr>
            <a:normAutofit/>
          </a:bodyPr>
          <a:lstStyle/>
          <a:p>
            <a:r>
              <a:rPr lang="en-US" dirty="0" smtClean="0"/>
              <a:t>Created Solid object</a:t>
            </a:r>
          </a:p>
          <a:p>
            <a:pPr lvl="1"/>
            <a:r>
              <a:rPr lang="en-US" dirty="0" smtClean="0"/>
              <a:t>Each object is completely independent  and as long as they don’t interact and don’t share any fluid block they can be worked on by different  compute nodes</a:t>
            </a:r>
          </a:p>
          <a:p>
            <a:pPr lvl="1"/>
            <a:endParaRPr lang="en-US" dirty="0" smtClean="0"/>
          </a:p>
        </p:txBody>
      </p:sp>
    </p:spTree>
    <p:extLst>
      <p:ext uri="{BB962C8B-B14F-4D97-AF65-F5344CB8AC3E}">
        <p14:creationId xmlns:p14="http://schemas.microsoft.com/office/powerpoint/2010/main" val="146542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endParaRPr lang="en-US" dirty="0" smtClean="0"/>
          </a:p>
        </p:txBody>
      </p:sp>
      <p:pic>
        <p:nvPicPr>
          <p:cNvPr id="5" name="FSI2_multiple_flags_u_2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4825" y="285750"/>
            <a:ext cx="8134350" cy="4572000"/>
          </a:xfrm>
          <a:prstGeom prst="rect">
            <a:avLst/>
          </a:prstGeom>
        </p:spPr>
      </p:pic>
      <p:sp>
        <p:nvSpPr>
          <p:cNvPr id="6" name="Title 5"/>
          <p:cNvSpPr>
            <a:spLocks noGrp="1"/>
          </p:cNvSpPr>
          <p:nvPr>
            <p:ph type="title"/>
          </p:nvPr>
        </p:nvSpPr>
        <p:spPr/>
        <p:txBody>
          <a:bodyPr/>
          <a:lstStyle/>
          <a:p>
            <a:r>
              <a:rPr lang="en-US" dirty="0" smtClean="0"/>
              <a:t>Multiple Flags in 2D Channel flow</a:t>
            </a:r>
            <a:endParaRPr lang="en-US" dirty="0"/>
          </a:p>
        </p:txBody>
      </p:sp>
    </p:spTree>
    <p:extLst>
      <p:ext uri="{BB962C8B-B14F-4D97-AF65-F5344CB8AC3E}">
        <p14:creationId xmlns:p14="http://schemas.microsoft.com/office/powerpoint/2010/main" val="213744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Development of Structure module</a:t>
            </a:r>
          </a:p>
          <a:p>
            <a:pPr lvl="1"/>
            <a:r>
              <a:rPr lang="en-US" sz="2000" dirty="0" smtClean="0"/>
              <a:t>Unstructured grid</a:t>
            </a:r>
          </a:p>
          <a:p>
            <a:pPr lvl="1"/>
            <a:r>
              <a:rPr lang="en-US" sz="2000" dirty="0" smtClean="0"/>
              <a:t>Finite element</a:t>
            </a:r>
          </a:p>
          <a:p>
            <a:pPr lvl="1"/>
            <a:r>
              <a:rPr lang="en-US" sz="2000" dirty="0" smtClean="0"/>
              <a:t>Capable of geometric nonlinearity</a:t>
            </a:r>
          </a:p>
          <a:p>
            <a:r>
              <a:rPr lang="en-US" sz="2400" dirty="0" smtClean="0"/>
              <a:t>Interface with </a:t>
            </a:r>
            <a:r>
              <a:rPr lang="en-US" sz="2400" dirty="0" err="1" smtClean="0"/>
              <a:t>GenIDLEST</a:t>
            </a:r>
            <a:endParaRPr lang="en-US" sz="2400" dirty="0" smtClean="0"/>
          </a:p>
          <a:p>
            <a:pPr lvl="1"/>
            <a:r>
              <a:rPr lang="en-US" sz="2000" dirty="0" smtClean="0"/>
              <a:t>Structured finite volume fluid grid </a:t>
            </a:r>
          </a:p>
          <a:p>
            <a:pPr lvl="1"/>
            <a:r>
              <a:rPr lang="en-US" sz="2000" dirty="0" smtClean="0"/>
              <a:t>Immersed Boundary Method </a:t>
            </a:r>
          </a:p>
          <a:p>
            <a:r>
              <a:rPr lang="en-US" sz="2400" dirty="0" smtClean="0"/>
              <a:t>Validation</a:t>
            </a:r>
          </a:p>
          <a:p>
            <a:pPr lvl="1"/>
            <a:r>
              <a:rPr lang="en-US" sz="2000" dirty="0" err="1" smtClean="0"/>
              <a:t>Turek</a:t>
            </a:r>
            <a:r>
              <a:rPr lang="en-US" sz="2000" dirty="0" smtClean="0"/>
              <a:t> </a:t>
            </a:r>
            <a:r>
              <a:rPr lang="en-US" sz="2000" dirty="0" err="1" smtClean="0"/>
              <a:t>Hron</a:t>
            </a:r>
            <a:r>
              <a:rPr lang="en-US" sz="2000" dirty="0" smtClean="0"/>
              <a:t> FSI benchmark</a:t>
            </a:r>
            <a:endParaRPr lang="en-US" sz="2000" dirty="0"/>
          </a:p>
        </p:txBody>
      </p:sp>
      <p:sp>
        <p:nvSpPr>
          <p:cNvPr id="2" name="Title 1"/>
          <p:cNvSpPr>
            <a:spLocks noGrp="1"/>
          </p:cNvSpPr>
          <p:nvPr>
            <p:ph type="title"/>
          </p:nvPr>
        </p:nvSpPr>
        <p:spPr/>
        <p:txBody>
          <a:bodyPr/>
          <a:lstStyle/>
          <a:p>
            <a:r>
              <a:rPr lang="en-US" dirty="0" smtClean="0"/>
              <a:t>Recap</a:t>
            </a:r>
            <a:endParaRPr lang="en-US" dirty="0"/>
          </a:p>
        </p:txBody>
      </p:sp>
    </p:spTree>
    <p:extLst>
      <p:ext uri="{BB962C8B-B14F-4D97-AF65-F5344CB8AC3E}">
        <p14:creationId xmlns:p14="http://schemas.microsoft.com/office/powerpoint/2010/main" val="275339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58066"/>
            <a:ext cx="8305800" cy="513434"/>
          </a:xfrm>
        </p:spPr>
        <p:txBody>
          <a:bodyPr/>
          <a:lstStyle/>
          <a:p>
            <a:r>
              <a:rPr lang="en-US" dirty="0" smtClean="0"/>
              <a:t>Influence of interaction on </a:t>
            </a:r>
            <a:r>
              <a:rPr lang="en-US" dirty="0" err="1" smtClean="0"/>
              <a:t>flagtip</a:t>
            </a:r>
            <a:r>
              <a:rPr lang="en-US" dirty="0" smtClean="0"/>
              <a:t> displacements</a:t>
            </a:r>
            <a:endParaRPr lang="en-US" dirty="0"/>
          </a:p>
        </p:txBody>
      </p:sp>
      <p:pic>
        <p:nvPicPr>
          <p:cNvPr id="5" name="Picture 4" descr="flag_tips.png"/>
          <p:cNvPicPr>
            <a:picLocks noChangeAspect="1"/>
          </p:cNvPicPr>
          <p:nvPr/>
        </p:nvPicPr>
        <p:blipFill rotWithShape="1">
          <a:blip r:embed="rId2" cstate="print"/>
          <a:srcRect l="5589" t="1974" r="2499"/>
          <a:stretch/>
        </p:blipFill>
        <p:spPr>
          <a:xfrm>
            <a:off x="1467556" y="778933"/>
            <a:ext cx="6434666" cy="3926417"/>
          </a:xfrm>
          <a:prstGeom prst="rect">
            <a:avLst/>
          </a:prstGeom>
        </p:spPr>
      </p:pic>
      <p:sp>
        <p:nvSpPr>
          <p:cNvPr id="3" name="Slide Number Placeholder 2"/>
          <p:cNvSpPr>
            <a:spLocks noGrp="1"/>
          </p:cNvSpPr>
          <p:nvPr>
            <p:ph type="sldNum" sz="quarter" idx="10"/>
          </p:nvPr>
        </p:nvSpPr>
        <p:spPr/>
        <p:txBody>
          <a:bodyPr/>
          <a:lstStyle/>
          <a:p>
            <a:pPr>
              <a:defRPr/>
            </a:pPr>
            <a:fld id="{ED776549-82A4-4A12-AE66-EC9D8882F68C}" type="slidenum">
              <a:rPr lang="en-US" smtClean="0"/>
              <a:pPr>
                <a:defRPr/>
              </a:pPr>
              <a:t>20</a:t>
            </a:fld>
            <a:endParaRPr lang="en-US" dirty="0">
              <a:solidFill>
                <a:schemeClr val="tx1"/>
              </a:solidFill>
            </a:endParaRPr>
          </a:p>
        </p:txBody>
      </p:sp>
    </p:spTree>
    <p:extLst>
      <p:ext uri="{BB962C8B-B14F-4D97-AF65-F5344CB8AC3E}">
        <p14:creationId xmlns:p14="http://schemas.microsoft.com/office/powerpoint/2010/main" val="982224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2058316"/>
            <a:ext cx="8305800" cy="513434"/>
          </a:xfrm>
        </p:spPr>
        <p:txBody>
          <a:bodyPr/>
          <a:lstStyle/>
          <a:p>
            <a:r>
              <a:rPr lang="en-US" dirty="0" err="1" smtClean="0"/>
              <a:t>OpenACC</a:t>
            </a:r>
            <a:r>
              <a:rPr lang="en-US" dirty="0" smtClean="0"/>
              <a:t> directive based Acceleration </a:t>
            </a:r>
            <a:endParaRPr lang="en-US" dirty="0"/>
          </a:p>
        </p:txBody>
      </p:sp>
      <p:sp>
        <p:nvSpPr>
          <p:cNvPr id="3" name="Slide Number Placeholder 2"/>
          <p:cNvSpPr>
            <a:spLocks noGrp="1"/>
          </p:cNvSpPr>
          <p:nvPr>
            <p:ph type="sldNum" sz="quarter" idx="10"/>
          </p:nvPr>
        </p:nvSpPr>
        <p:spPr/>
        <p:txBody>
          <a:bodyPr/>
          <a:lstStyle/>
          <a:p>
            <a:pPr>
              <a:defRPr/>
            </a:pPr>
            <a:fld id="{ED776549-82A4-4A12-AE66-EC9D8882F68C}" type="slidenum">
              <a:rPr lang="en-US" smtClean="0"/>
              <a:pPr>
                <a:defRPr/>
              </a:pPr>
              <a:t>21</a:t>
            </a:fld>
            <a:endParaRPr lang="en-US" dirty="0">
              <a:solidFill>
                <a:schemeClr val="tx1"/>
              </a:solidFill>
            </a:endParaRPr>
          </a:p>
        </p:txBody>
      </p:sp>
      <p:sp>
        <p:nvSpPr>
          <p:cNvPr id="6" name="Title 8"/>
          <p:cNvSpPr txBox="1">
            <a:spLocks/>
          </p:cNvSpPr>
          <p:nvPr/>
        </p:nvSpPr>
        <p:spPr bwMode="auto">
          <a:xfrm>
            <a:off x="762000" y="3028950"/>
            <a:ext cx="8305800" cy="513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000" b="1">
                <a:solidFill>
                  <a:schemeClr val="tx1"/>
                </a:solidFill>
                <a:latin typeface="Calibri" pitchFamily="34" charset="0"/>
                <a:ea typeface="+mj-ea"/>
                <a:cs typeface="+mj-cs"/>
              </a:defRPr>
            </a:lvl1pPr>
            <a:lvl2pPr algn="ctr" rtl="0" fontAlgn="base">
              <a:spcBef>
                <a:spcPct val="0"/>
              </a:spcBef>
              <a:spcAft>
                <a:spcPct val="0"/>
              </a:spcAft>
              <a:defRPr sz="3200" b="1">
                <a:solidFill>
                  <a:schemeClr val="bg1"/>
                </a:solidFill>
                <a:latin typeface="Arial" charset="0"/>
              </a:defRPr>
            </a:lvl2pPr>
            <a:lvl3pPr algn="ctr" rtl="0" fontAlgn="base">
              <a:spcBef>
                <a:spcPct val="0"/>
              </a:spcBef>
              <a:spcAft>
                <a:spcPct val="0"/>
              </a:spcAft>
              <a:defRPr sz="3200" b="1">
                <a:solidFill>
                  <a:schemeClr val="bg1"/>
                </a:solidFill>
                <a:latin typeface="Arial" charset="0"/>
              </a:defRPr>
            </a:lvl3pPr>
            <a:lvl4pPr algn="ctr" rtl="0" fontAlgn="base">
              <a:spcBef>
                <a:spcPct val="0"/>
              </a:spcBef>
              <a:spcAft>
                <a:spcPct val="0"/>
              </a:spcAft>
              <a:defRPr sz="3200" b="1">
                <a:solidFill>
                  <a:schemeClr val="bg1"/>
                </a:solidFill>
                <a:latin typeface="Arial" charset="0"/>
              </a:defRPr>
            </a:lvl4pPr>
            <a:lvl5pPr algn="ctr" rtl="0" fontAlgn="base">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pPr algn="ctr"/>
            <a:r>
              <a:rPr lang="en-US" sz="2000" kern="0" dirty="0" smtClean="0"/>
              <a:t>With </a:t>
            </a:r>
            <a:r>
              <a:rPr lang="en-US" sz="2000" kern="0" dirty="0" err="1" smtClean="0"/>
              <a:t>Xuewen</a:t>
            </a:r>
            <a:r>
              <a:rPr lang="en-US" sz="2000" kern="0" dirty="0" smtClean="0"/>
              <a:t> Cui, </a:t>
            </a:r>
            <a:r>
              <a:rPr lang="en-US" sz="2000" kern="0" dirty="0" err="1" smtClean="0"/>
              <a:t>Hao</a:t>
            </a:r>
            <a:r>
              <a:rPr lang="en-US" sz="2000" kern="0" dirty="0" smtClean="0"/>
              <a:t> Wang, Wu-</a:t>
            </a:r>
            <a:r>
              <a:rPr lang="en-US" sz="2000" kern="0" dirty="0" err="1" smtClean="0"/>
              <a:t>chun</a:t>
            </a:r>
            <a:r>
              <a:rPr lang="en-US" sz="2000" kern="0" dirty="0" smtClean="0"/>
              <a:t> Feng, Eric de </a:t>
            </a:r>
            <a:r>
              <a:rPr lang="en-US" sz="2000" kern="0" dirty="0" err="1" smtClean="0"/>
              <a:t>Sturler</a:t>
            </a:r>
            <a:endParaRPr lang="en-US" sz="2000" kern="0" dirty="0"/>
          </a:p>
        </p:txBody>
      </p:sp>
    </p:spTree>
    <p:extLst>
      <p:ext uri="{BB962C8B-B14F-4D97-AF65-F5344CB8AC3E}">
        <p14:creationId xmlns:p14="http://schemas.microsoft.com/office/powerpoint/2010/main" val="2128868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666750"/>
          </a:xfrm>
        </p:spPr>
        <p:txBody>
          <a:bodyPr/>
          <a:lstStyle/>
          <a:p>
            <a:r>
              <a:rPr lang="en-US" sz="2000" dirty="0" smtClean="0"/>
              <a:t>Identifying parallelization opportunity</a:t>
            </a:r>
            <a:endParaRPr lang="en-US" sz="20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689372"/>
            <a:ext cx="5042916" cy="393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26951" y="2266950"/>
            <a:ext cx="816249" cy="276999"/>
          </a:xfrm>
          <a:prstGeom prst="rect">
            <a:avLst/>
          </a:prstGeom>
          <a:noFill/>
        </p:spPr>
        <p:txBody>
          <a:bodyPr wrap="none" rtlCol="0">
            <a:spAutoFit/>
          </a:bodyPr>
          <a:lstStyle/>
          <a:p>
            <a:r>
              <a:rPr lang="en-US" sz="1200" dirty="0" smtClean="0">
                <a:solidFill>
                  <a:srgbClr val="FF0000"/>
                </a:solidFill>
              </a:rPr>
              <a:t>List Scan</a:t>
            </a:r>
            <a:endParaRPr lang="en-US" sz="1200" dirty="0">
              <a:solidFill>
                <a:srgbClr val="FF0000"/>
              </a:solidFill>
            </a:endParaRPr>
          </a:p>
        </p:txBody>
      </p:sp>
      <p:sp>
        <p:nvSpPr>
          <p:cNvPr id="5" name="TextBox 4"/>
          <p:cNvSpPr txBox="1"/>
          <p:nvPr/>
        </p:nvSpPr>
        <p:spPr>
          <a:xfrm>
            <a:off x="7086600" y="3308211"/>
            <a:ext cx="1144865" cy="276999"/>
          </a:xfrm>
          <a:prstGeom prst="rect">
            <a:avLst/>
          </a:prstGeom>
          <a:noFill/>
        </p:spPr>
        <p:txBody>
          <a:bodyPr wrap="none" rtlCol="0">
            <a:spAutoFit/>
          </a:bodyPr>
          <a:lstStyle/>
          <a:p>
            <a:r>
              <a:rPr lang="en-US" sz="1200" dirty="0">
                <a:solidFill>
                  <a:srgbClr val="FF0000"/>
                </a:solidFill>
              </a:rPr>
              <a:t>Highly parallel</a:t>
            </a:r>
            <a:endParaRPr lang="en-US" sz="1200" dirty="0">
              <a:solidFill>
                <a:srgbClr val="FF0000"/>
              </a:solidFill>
            </a:endParaRPr>
          </a:p>
        </p:txBody>
      </p:sp>
      <p:sp>
        <p:nvSpPr>
          <p:cNvPr id="6" name="TextBox 5"/>
          <p:cNvSpPr txBox="1"/>
          <p:nvPr/>
        </p:nvSpPr>
        <p:spPr>
          <a:xfrm>
            <a:off x="2500985" y="3714750"/>
            <a:ext cx="883575" cy="276999"/>
          </a:xfrm>
          <a:prstGeom prst="rect">
            <a:avLst/>
          </a:prstGeom>
          <a:noFill/>
        </p:spPr>
        <p:txBody>
          <a:bodyPr wrap="none" rtlCol="0">
            <a:spAutoFit/>
          </a:bodyPr>
          <a:lstStyle/>
          <a:p>
            <a:r>
              <a:rPr lang="en-US" sz="1200" dirty="0" smtClean="0">
                <a:solidFill>
                  <a:srgbClr val="FF0000"/>
                </a:solidFill>
              </a:rPr>
              <a:t>Histogram</a:t>
            </a:r>
            <a:endParaRPr lang="en-US" sz="1200" dirty="0">
              <a:solidFill>
                <a:srgbClr val="FF0000"/>
              </a:solidFill>
            </a:endParaRPr>
          </a:p>
        </p:txBody>
      </p:sp>
      <p:sp>
        <p:nvSpPr>
          <p:cNvPr id="7" name="TextBox 6"/>
          <p:cNvSpPr txBox="1"/>
          <p:nvPr/>
        </p:nvSpPr>
        <p:spPr>
          <a:xfrm>
            <a:off x="7286175" y="3585916"/>
            <a:ext cx="883575" cy="276999"/>
          </a:xfrm>
          <a:prstGeom prst="rect">
            <a:avLst/>
          </a:prstGeom>
          <a:noFill/>
        </p:spPr>
        <p:txBody>
          <a:bodyPr wrap="none" rtlCol="0">
            <a:spAutoFit/>
          </a:bodyPr>
          <a:lstStyle/>
          <a:p>
            <a:r>
              <a:rPr lang="en-US" sz="1200" dirty="0" smtClean="0">
                <a:solidFill>
                  <a:srgbClr val="FF0000"/>
                </a:solidFill>
              </a:rPr>
              <a:t>Histogram</a:t>
            </a:r>
            <a:endParaRPr lang="en-US" sz="1200" dirty="0">
              <a:solidFill>
                <a:srgbClr val="FF0000"/>
              </a:solidFill>
            </a:endParaRPr>
          </a:p>
        </p:txBody>
      </p:sp>
      <p:sp>
        <p:nvSpPr>
          <p:cNvPr id="8" name="TextBox 7"/>
          <p:cNvSpPr txBox="1"/>
          <p:nvPr/>
        </p:nvSpPr>
        <p:spPr>
          <a:xfrm>
            <a:off x="6553200" y="2662555"/>
            <a:ext cx="883575" cy="276999"/>
          </a:xfrm>
          <a:prstGeom prst="rect">
            <a:avLst/>
          </a:prstGeom>
          <a:noFill/>
        </p:spPr>
        <p:txBody>
          <a:bodyPr wrap="none" rtlCol="0">
            <a:spAutoFit/>
          </a:bodyPr>
          <a:lstStyle/>
          <a:p>
            <a:r>
              <a:rPr lang="en-US" sz="1200" dirty="0" smtClean="0">
                <a:solidFill>
                  <a:srgbClr val="FF0000"/>
                </a:solidFill>
              </a:rPr>
              <a:t>Histogram</a:t>
            </a:r>
            <a:endParaRPr lang="en-US" sz="1200" dirty="0">
              <a:solidFill>
                <a:srgbClr val="FF0000"/>
              </a:solidFill>
            </a:endParaRPr>
          </a:p>
        </p:txBody>
      </p:sp>
      <p:sp>
        <p:nvSpPr>
          <p:cNvPr id="9" name="TextBox 8"/>
          <p:cNvSpPr txBox="1"/>
          <p:nvPr/>
        </p:nvSpPr>
        <p:spPr>
          <a:xfrm>
            <a:off x="6221378" y="4400550"/>
            <a:ext cx="1144865" cy="276999"/>
          </a:xfrm>
          <a:prstGeom prst="rect">
            <a:avLst/>
          </a:prstGeom>
          <a:noFill/>
        </p:spPr>
        <p:txBody>
          <a:bodyPr wrap="none" rtlCol="0">
            <a:spAutoFit/>
          </a:bodyPr>
          <a:lstStyle/>
          <a:p>
            <a:r>
              <a:rPr lang="en-US" sz="1200" dirty="0">
                <a:solidFill>
                  <a:srgbClr val="FF0000"/>
                </a:solidFill>
              </a:rPr>
              <a:t>Highly parallel</a:t>
            </a:r>
            <a:endParaRPr lang="en-US" sz="1200" dirty="0">
              <a:solidFill>
                <a:srgbClr val="FF0000"/>
              </a:solidFill>
            </a:endParaRPr>
          </a:p>
        </p:txBody>
      </p:sp>
      <p:sp>
        <p:nvSpPr>
          <p:cNvPr id="4" name="Rectangle 3"/>
          <p:cNvSpPr/>
          <p:nvPr/>
        </p:nvSpPr>
        <p:spPr bwMode="auto">
          <a:xfrm>
            <a:off x="2942772" y="2662555"/>
            <a:ext cx="1781628" cy="59499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470680" y="4069642"/>
            <a:ext cx="750698" cy="59499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TextBox 11"/>
          <p:cNvSpPr txBox="1"/>
          <p:nvPr/>
        </p:nvSpPr>
        <p:spPr>
          <a:xfrm>
            <a:off x="1547778" y="2683053"/>
            <a:ext cx="1144865" cy="276999"/>
          </a:xfrm>
          <a:prstGeom prst="rect">
            <a:avLst/>
          </a:prstGeom>
          <a:noFill/>
        </p:spPr>
        <p:txBody>
          <a:bodyPr wrap="none" rtlCol="0">
            <a:spAutoFit/>
          </a:bodyPr>
          <a:lstStyle/>
          <a:p>
            <a:r>
              <a:rPr lang="en-US" sz="1200" dirty="0" smtClean="0">
                <a:solidFill>
                  <a:srgbClr val="FF0000"/>
                </a:solidFill>
              </a:rPr>
              <a:t>Highly </a:t>
            </a:r>
            <a:r>
              <a:rPr lang="en-US" sz="1200" dirty="0" smtClean="0">
                <a:solidFill>
                  <a:srgbClr val="FF0000"/>
                </a:solidFill>
              </a:rPr>
              <a:t>parallel</a:t>
            </a:r>
            <a:endParaRPr lang="en-US" sz="1200" dirty="0">
              <a:solidFill>
                <a:srgbClr val="FF0000"/>
              </a:solidFill>
            </a:endParaRPr>
          </a:p>
        </p:txBody>
      </p:sp>
      <p:sp>
        <p:nvSpPr>
          <p:cNvPr id="13" name="TextBox 12"/>
          <p:cNvSpPr txBox="1"/>
          <p:nvPr/>
        </p:nvSpPr>
        <p:spPr>
          <a:xfrm>
            <a:off x="1747353" y="2960758"/>
            <a:ext cx="883575" cy="276999"/>
          </a:xfrm>
          <a:prstGeom prst="rect">
            <a:avLst/>
          </a:prstGeom>
          <a:noFill/>
        </p:spPr>
        <p:txBody>
          <a:bodyPr wrap="none" rtlCol="0">
            <a:spAutoFit/>
          </a:bodyPr>
          <a:lstStyle/>
          <a:p>
            <a:r>
              <a:rPr lang="en-US" sz="1200" dirty="0" smtClean="0">
                <a:solidFill>
                  <a:srgbClr val="FF0000"/>
                </a:solidFill>
              </a:rPr>
              <a:t>Histogram</a:t>
            </a:r>
            <a:endParaRPr lang="en-US" sz="1200" dirty="0">
              <a:solidFill>
                <a:srgbClr val="FF0000"/>
              </a:solidFill>
            </a:endParaRPr>
          </a:p>
        </p:txBody>
      </p:sp>
    </p:spTree>
    <p:extLst>
      <p:ext uri="{BB962C8B-B14F-4D97-AF65-F5344CB8AC3E}">
        <p14:creationId xmlns:p14="http://schemas.microsoft.com/office/powerpoint/2010/main" val="405624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18558932"/>
              </p:ext>
            </p:extLst>
          </p:nvPr>
        </p:nvGraphicFramePr>
        <p:xfrm>
          <a:off x="304800" y="857251"/>
          <a:ext cx="3486153" cy="1711168"/>
        </p:xfrm>
        <a:graphic>
          <a:graphicData uri="http://schemas.openxmlformats.org/drawingml/2006/table">
            <a:tbl>
              <a:tblPr>
                <a:tableStyleId>{5C22544A-7EE6-4342-B048-85BDC9FD1C3A}</a:tableStyleId>
              </a:tblPr>
              <a:tblGrid>
                <a:gridCol w="913041"/>
                <a:gridCol w="463071"/>
                <a:gridCol w="532973"/>
                <a:gridCol w="581025"/>
                <a:gridCol w="996043"/>
              </a:tblGrid>
              <a:tr h="327184">
                <a:tc gridSpan="5">
                  <a:txBody>
                    <a:bodyPr/>
                    <a:lstStyle/>
                    <a:p>
                      <a:pPr algn="l" fontAlgn="b"/>
                      <a:r>
                        <a:rPr lang="en-US" sz="1400" b="1" u="none" strike="noStrike" dirty="0" smtClean="0">
                          <a:effectLst/>
                        </a:rPr>
                        <a:t>static </a:t>
                      </a:r>
                      <a:r>
                        <a:rPr lang="en-US" sz="1400" b="1" u="none" strike="noStrike" dirty="0">
                          <a:effectLst/>
                        </a:rPr>
                        <a:t>solution</a:t>
                      </a:r>
                      <a:endParaRPr lang="en-US" sz="1400" b="1" i="0" u="none" strike="noStrike" dirty="0">
                        <a:effectLst/>
                        <a:latin typeface="Arial" panose="020B0604020202020204" pitchFamily="34" charset="0"/>
                      </a:endParaRPr>
                    </a:p>
                  </a:txBody>
                  <a:tcPr marL="7144" marR="7144" marT="714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204">
                <a:tc>
                  <a:txBody>
                    <a:bodyPr/>
                    <a:lstStyle/>
                    <a:p>
                      <a:pPr algn="l" fontAlgn="b"/>
                      <a:r>
                        <a:rPr lang="en-US" sz="1100" u="none" strike="noStrike" dirty="0">
                          <a:solidFill>
                            <a:schemeClr val="accent2"/>
                          </a:solidFill>
                          <a:effectLst/>
                        </a:rPr>
                        <a:t> </a:t>
                      </a:r>
                      <a:endParaRPr lang="en-US" sz="1100" b="0" i="0" u="none" strike="noStrike" dirty="0">
                        <a:solidFill>
                          <a:schemeClr val="accent2"/>
                        </a:solidFill>
                        <a:effectLst/>
                        <a:latin typeface="Arial" panose="020B0604020202020204" pitchFamily="34" charset="0"/>
                      </a:endParaRPr>
                    </a:p>
                  </a:txBody>
                  <a:tcPr marL="7144" marR="7144" marT="7144" marB="0" anchor="b"/>
                </a:tc>
                <a:tc>
                  <a:txBody>
                    <a:bodyPr/>
                    <a:lstStyle/>
                    <a:p>
                      <a:pPr algn="l" fontAlgn="b"/>
                      <a:r>
                        <a:rPr lang="en-US" sz="1100" u="none" strike="noStrike" dirty="0">
                          <a:solidFill>
                            <a:schemeClr val="accent2"/>
                          </a:solidFill>
                          <a:effectLst/>
                        </a:rPr>
                        <a:t>Time (s)</a:t>
                      </a:r>
                      <a:endParaRPr lang="en-US" sz="1100" b="0" i="0" u="none" strike="noStrike" dirty="0">
                        <a:solidFill>
                          <a:schemeClr val="accent2"/>
                        </a:solidFill>
                        <a:effectLst/>
                        <a:latin typeface="Arial" panose="020B0604020202020204" pitchFamily="34" charset="0"/>
                      </a:endParaRPr>
                    </a:p>
                  </a:txBody>
                  <a:tcPr marL="7144" marR="7144" marT="7144" marB="0" anchor="b"/>
                </a:tc>
                <a:tc>
                  <a:txBody>
                    <a:bodyPr/>
                    <a:lstStyle/>
                    <a:p>
                      <a:pPr algn="l" fontAlgn="b"/>
                      <a:r>
                        <a:rPr lang="en-US" sz="1100" u="none" strike="noStrike" dirty="0">
                          <a:solidFill>
                            <a:schemeClr val="accent2"/>
                          </a:solidFill>
                          <a:effectLst/>
                        </a:rPr>
                        <a:t>% time spent</a:t>
                      </a:r>
                      <a:endParaRPr lang="en-US" sz="1100" b="0" i="0" u="none" strike="noStrike" dirty="0">
                        <a:solidFill>
                          <a:schemeClr val="accent2"/>
                        </a:solidFill>
                        <a:effectLst/>
                        <a:latin typeface="Arial" panose="020B0604020202020204" pitchFamily="34" charset="0"/>
                      </a:endParaRPr>
                    </a:p>
                  </a:txBody>
                  <a:tcPr marL="7144" marR="7144" marT="7144" marB="0" anchor="b"/>
                </a:tc>
                <a:tc>
                  <a:txBody>
                    <a:bodyPr/>
                    <a:lstStyle/>
                    <a:p>
                      <a:pPr algn="l" fontAlgn="b"/>
                      <a:r>
                        <a:rPr lang="en-US" sz="1100" u="none" strike="noStrike" dirty="0">
                          <a:solidFill>
                            <a:schemeClr val="accent2"/>
                          </a:solidFill>
                          <a:effectLst/>
                        </a:rPr>
                        <a:t>No of calls</a:t>
                      </a:r>
                      <a:endParaRPr lang="en-US" sz="1100" b="0" i="0" u="none" strike="noStrike" dirty="0">
                        <a:solidFill>
                          <a:schemeClr val="accent2"/>
                        </a:solidFill>
                        <a:effectLst/>
                        <a:latin typeface="Arial" panose="020B0604020202020204" pitchFamily="34" charset="0"/>
                      </a:endParaRPr>
                    </a:p>
                  </a:txBody>
                  <a:tcPr marL="7144" marR="7144" marT="7144" marB="0" anchor="b"/>
                </a:tc>
                <a:tc>
                  <a:txBody>
                    <a:bodyPr/>
                    <a:lstStyle/>
                    <a:p>
                      <a:pPr algn="l" fontAlgn="b"/>
                      <a:r>
                        <a:rPr lang="en-US" sz="1100" u="none" strike="noStrike" dirty="0">
                          <a:solidFill>
                            <a:schemeClr val="accent2"/>
                          </a:solidFill>
                          <a:effectLst/>
                        </a:rPr>
                        <a:t>~ iterations/</a:t>
                      </a:r>
                      <a:r>
                        <a:rPr lang="en-US" sz="1100" u="none" strike="noStrike" dirty="0" err="1">
                          <a:solidFill>
                            <a:schemeClr val="accent2"/>
                          </a:solidFill>
                          <a:effectLst/>
                        </a:rPr>
                        <a:t>PCGSolver</a:t>
                      </a:r>
                      <a:endParaRPr lang="en-US" sz="1100" b="0" i="0" u="none" strike="noStrike" dirty="0">
                        <a:solidFill>
                          <a:schemeClr val="accent2"/>
                        </a:solidFill>
                        <a:effectLst/>
                        <a:latin typeface="Arial" panose="020B0604020202020204" pitchFamily="34" charset="0"/>
                      </a:endParaRPr>
                    </a:p>
                  </a:txBody>
                  <a:tcPr marL="7144" marR="7144" marT="7144" marB="0" anchor="b"/>
                </a:tc>
              </a:tr>
              <a:tr h="167164">
                <a:tc>
                  <a:txBody>
                    <a:bodyPr/>
                    <a:lstStyle/>
                    <a:p>
                      <a:pPr algn="l" fontAlgn="b"/>
                      <a:r>
                        <a:rPr lang="en-US" sz="1100" u="none" strike="noStrike" dirty="0">
                          <a:effectLst/>
                        </a:rPr>
                        <a:t>Total</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dirty="0">
                          <a:effectLst/>
                        </a:rPr>
                        <a:t>174.64</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a:effectLst/>
                        </a:rPr>
                        <a:t>100.00</a:t>
                      </a:r>
                      <a:endParaRPr lang="en-US" sz="1100" b="0" i="0" u="none" strike="noStrike">
                        <a:effectLst/>
                        <a:latin typeface="Arial" panose="020B0604020202020204" pitchFamily="34" charset="0"/>
                      </a:endParaRPr>
                    </a:p>
                  </a:txBody>
                  <a:tcPr marL="7144" marR="7144" marT="7144"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7144" marR="7144" marT="7144"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7144" marR="7144" marT="7144" marB="0" anchor="b"/>
                </a:tc>
              </a:tr>
              <a:tr h="167164">
                <a:tc>
                  <a:txBody>
                    <a:bodyPr/>
                    <a:lstStyle/>
                    <a:p>
                      <a:pPr algn="l" fontAlgn="b"/>
                      <a:r>
                        <a:rPr lang="en-US" sz="1100" u="none" strike="noStrike" dirty="0" err="1">
                          <a:effectLst/>
                        </a:rPr>
                        <a:t>PCGSolver</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a:effectLst/>
                        </a:rPr>
                        <a:t>125.57</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71.90</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7</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dirty="0" smtClean="0">
                          <a:effectLst/>
                        </a:rPr>
                        <a:t>2150</a:t>
                      </a:r>
                      <a:endParaRPr lang="en-US" sz="1100" b="0" i="0" u="none" strike="noStrike" dirty="0">
                        <a:effectLst/>
                        <a:latin typeface="Arial" panose="020B0604020202020204" pitchFamily="34" charset="0"/>
                      </a:endParaRPr>
                    </a:p>
                  </a:txBody>
                  <a:tcPr marL="7144" marR="7144" marT="7144" marB="0" anchor="b"/>
                </a:tc>
              </a:tr>
              <a:tr h="167164">
                <a:tc>
                  <a:txBody>
                    <a:bodyPr/>
                    <a:lstStyle/>
                    <a:p>
                      <a:pPr algn="l" fontAlgn="b"/>
                      <a:r>
                        <a:rPr lang="en-US" sz="1100" u="none" strike="noStrike" dirty="0" err="1">
                          <a:effectLst/>
                        </a:rPr>
                        <a:t>idboundary</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a:effectLst/>
                        </a:rPr>
                        <a:t>22.06</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12.63</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1</a:t>
                      </a:r>
                      <a:endParaRPr lang="en-US" sz="1100" b="0" i="0" u="none" strike="noStrike">
                        <a:effectLst/>
                        <a:latin typeface="Arial" panose="020B0604020202020204" pitchFamily="34" charset="0"/>
                      </a:endParaRPr>
                    </a:p>
                  </a:txBody>
                  <a:tcPr marL="7144" marR="7144" marT="7144"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7144" marR="7144" marT="7144" marB="0" anchor="b"/>
                </a:tc>
              </a:tr>
              <a:tr h="167164">
                <a:tc>
                  <a:txBody>
                    <a:bodyPr/>
                    <a:lstStyle/>
                    <a:p>
                      <a:pPr algn="l" fontAlgn="b"/>
                      <a:r>
                        <a:rPr lang="en-US" sz="1100" u="none" strike="noStrike" dirty="0">
                          <a:effectLst/>
                        </a:rPr>
                        <a:t>assembly</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a:effectLst/>
                        </a:rPr>
                        <a:t>15.87</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9.09</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15</a:t>
                      </a:r>
                      <a:endParaRPr lang="en-US" sz="1100" b="0" i="0" u="none" strike="noStrike">
                        <a:effectLst/>
                        <a:latin typeface="Arial" panose="020B0604020202020204" pitchFamily="34" charset="0"/>
                      </a:endParaRPr>
                    </a:p>
                  </a:txBody>
                  <a:tcPr marL="7144" marR="7144" marT="7144"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7144" marR="7144" marT="7144" marB="0" anchor="b"/>
                </a:tc>
              </a:tr>
              <a:tr h="167164">
                <a:tc>
                  <a:txBody>
                    <a:bodyPr/>
                    <a:lstStyle/>
                    <a:p>
                      <a:pPr algn="l" fontAlgn="b"/>
                      <a:r>
                        <a:rPr lang="en-US" sz="1100" u="none" strike="noStrike" dirty="0">
                          <a:effectLst/>
                        </a:rPr>
                        <a:t>preconditioner</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dirty="0">
                          <a:effectLst/>
                        </a:rPr>
                        <a:t>6.18</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dirty="0">
                          <a:effectLst/>
                        </a:rPr>
                        <a:t>3.54</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dirty="0">
                          <a:effectLst/>
                        </a:rPr>
                        <a:t>15128</a:t>
                      </a:r>
                      <a:endParaRPr lang="en-US" sz="1100" b="0" i="0" u="none" strike="noStrike" dirty="0">
                        <a:effectLst/>
                        <a:latin typeface="Arial" panose="020B0604020202020204" pitchFamily="34" charset="0"/>
                      </a:endParaRPr>
                    </a:p>
                  </a:txBody>
                  <a:tcPr marL="7144" marR="7144" marT="7144" marB="0" anchor="b"/>
                </a:tc>
                <a:tc>
                  <a:txBody>
                    <a:bodyPr/>
                    <a:lstStyle/>
                    <a:p>
                      <a:pPr algn="l" fontAlgn="b"/>
                      <a:r>
                        <a:rPr lang="en-US" sz="1100" u="none" strike="noStrike" dirty="0">
                          <a:effectLst/>
                        </a:rPr>
                        <a:t> </a:t>
                      </a:r>
                      <a:endParaRPr lang="en-US" sz="1100" b="0" i="0" u="none" strike="noStrike" dirty="0">
                        <a:effectLst/>
                        <a:latin typeface="Arial" panose="020B0604020202020204" pitchFamily="34" charset="0"/>
                      </a:endParaRPr>
                    </a:p>
                  </a:txBody>
                  <a:tcPr marL="7144" marR="7144" marT="7144"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87621238"/>
              </p:ext>
            </p:extLst>
          </p:nvPr>
        </p:nvGraphicFramePr>
        <p:xfrm>
          <a:off x="320627" y="2743200"/>
          <a:ext cx="3527476" cy="2053592"/>
        </p:xfrm>
        <a:graphic>
          <a:graphicData uri="http://schemas.openxmlformats.org/drawingml/2006/table">
            <a:tbl>
              <a:tblPr>
                <a:tableStyleId>{5C22544A-7EE6-4342-B048-85BDC9FD1C3A}</a:tableStyleId>
              </a:tblPr>
              <a:tblGrid>
                <a:gridCol w="955724"/>
                <a:gridCol w="514350"/>
                <a:gridCol w="514350"/>
                <a:gridCol w="514350"/>
                <a:gridCol w="1028702"/>
              </a:tblGrid>
              <a:tr h="327184">
                <a:tc gridSpan="5">
                  <a:txBody>
                    <a:bodyPr/>
                    <a:lstStyle/>
                    <a:p>
                      <a:pPr algn="l" fontAlgn="b"/>
                      <a:r>
                        <a:rPr lang="en-US" sz="1400" b="1" u="none" strike="noStrike" dirty="0" smtClean="0">
                          <a:effectLst/>
                        </a:rPr>
                        <a:t>transient </a:t>
                      </a:r>
                      <a:r>
                        <a:rPr lang="en-US" sz="1400" b="1" u="none" strike="noStrike" dirty="0">
                          <a:effectLst/>
                        </a:rPr>
                        <a:t>solution 100 steps</a:t>
                      </a:r>
                      <a:endParaRPr lang="en-US" sz="1400" b="1" i="0" u="none" strike="noStrike" dirty="0">
                        <a:effectLst/>
                        <a:latin typeface="Arial" panose="020B0604020202020204" pitchFamily="34" charset="0"/>
                      </a:endParaRPr>
                    </a:p>
                  </a:txBody>
                  <a:tcPr marL="7144" marR="7144" marT="714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204">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7144" marR="7144" marT="7144" marB="0" anchor="b"/>
                </a:tc>
                <a:tc>
                  <a:txBody>
                    <a:bodyPr/>
                    <a:lstStyle/>
                    <a:p>
                      <a:pPr algn="l" fontAlgn="b"/>
                      <a:r>
                        <a:rPr lang="en-US" sz="1100" u="none" strike="noStrike" dirty="0">
                          <a:solidFill>
                            <a:schemeClr val="accent2"/>
                          </a:solidFill>
                          <a:effectLst/>
                        </a:rPr>
                        <a:t>Time (s)</a:t>
                      </a:r>
                      <a:endParaRPr lang="en-US" sz="1100" b="0" i="0" u="none" strike="noStrike" dirty="0">
                        <a:solidFill>
                          <a:schemeClr val="accent2"/>
                        </a:solidFill>
                        <a:effectLst/>
                        <a:latin typeface="Arial" panose="020B0604020202020204" pitchFamily="34" charset="0"/>
                      </a:endParaRPr>
                    </a:p>
                  </a:txBody>
                  <a:tcPr marL="7144" marR="7144" marT="7144" marB="0" anchor="b"/>
                </a:tc>
                <a:tc>
                  <a:txBody>
                    <a:bodyPr/>
                    <a:lstStyle/>
                    <a:p>
                      <a:pPr algn="l" fontAlgn="b"/>
                      <a:r>
                        <a:rPr lang="en-US" sz="1100" u="none" strike="noStrike" dirty="0">
                          <a:solidFill>
                            <a:schemeClr val="accent2"/>
                          </a:solidFill>
                          <a:effectLst/>
                        </a:rPr>
                        <a:t>% time spent</a:t>
                      </a:r>
                      <a:endParaRPr lang="en-US" sz="1100" b="0" i="0" u="none" strike="noStrike" dirty="0">
                        <a:solidFill>
                          <a:schemeClr val="accent2"/>
                        </a:solidFill>
                        <a:effectLst/>
                        <a:latin typeface="Arial" panose="020B0604020202020204" pitchFamily="34" charset="0"/>
                      </a:endParaRPr>
                    </a:p>
                  </a:txBody>
                  <a:tcPr marL="7144" marR="7144" marT="7144" marB="0" anchor="b"/>
                </a:tc>
                <a:tc>
                  <a:txBody>
                    <a:bodyPr/>
                    <a:lstStyle/>
                    <a:p>
                      <a:pPr algn="l" fontAlgn="b"/>
                      <a:r>
                        <a:rPr lang="en-US" sz="1100" u="none" strike="noStrike" dirty="0">
                          <a:solidFill>
                            <a:schemeClr val="accent2"/>
                          </a:solidFill>
                          <a:effectLst/>
                        </a:rPr>
                        <a:t>No of calls</a:t>
                      </a:r>
                      <a:endParaRPr lang="en-US" sz="1100" b="0" i="0" u="none" strike="noStrike" dirty="0">
                        <a:solidFill>
                          <a:schemeClr val="accent2"/>
                        </a:solidFill>
                        <a:effectLst/>
                        <a:latin typeface="Arial" panose="020B0604020202020204" pitchFamily="34" charset="0"/>
                      </a:endParaRPr>
                    </a:p>
                  </a:txBody>
                  <a:tcPr marL="7144" marR="7144" marT="7144" marB="0" anchor="b"/>
                </a:tc>
                <a:tc>
                  <a:txBody>
                    <a:bodyPr/>
                    <a:lstStyle/>
                    <a:p>
                      <a:pPr algn="l" fontAlgn="b"/>
                      <a:r>
                        <a:rPr lang="en-US" sz="1100" u="none" strike="noStrike" dirty="0">
                          <a:solidFill>
                            <a:schemeClr val="accent2"/>
                          </a:solidFill>
                          <a:effectLst/>
                        </a:rPr>
                        <a:t>~ iterations/</a:t>
                      </a:r>
                      <a:r>
                        <a:rPr lang="en-US" sz="1100" u="none" strike="noStrike" dirty="0" err="1">
                          <a:solidFill>
                            <a:schemeClr val="accent2"/>
                          </a:solidFill>
                          <a:effectLst/>
                        </a:rPr>
                        <a:t>PCGSolver</a:t>
                      </a:r>
                      <a:endParaRPr lang="en-US" sz="1100" b="0" i="0" u="none" strike="noStrike" dirty="0">
                        <a:solidFill>
                          <a:schemeClr val="accent2"/>
                        </a:solidFill>
                        <a:effectLst/>
                        <a:latin typeface="Arial" panose="020B0604020202020204" pitchFamily="34" charset="0"/>
                      </a:endParaRPr>
                    </a:p>
                  </a:txBody>
                  <a:tcPr marL="7144" marR="7144" marT="7144" marB="0" anchor="b"/>
                </a:tc>
              </a:tr>
              <a:tr h="167164">
                <a:tc>
                  <a:txBody>
                    <a:bodyPr/>
                    <a:lstStyle/>
                    <a:p>
                      <a:pPr algn="l" fontAlgn="b"/>
                      <a:r>
                        <a:rPr lang="en-US" sz="1100" u="none" strike="noStrike">
                          <a:effectLst/>
                        </a:rPr>
                        <a:t>Total</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dirty="0">
                          <a:effectLst/>
                        </a:rPr>
                        <a:t>1289.60</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dirty="0">
                          <a:effectLst/>
                        </a:rPr>
                        <a:t>100.00</a:t>
                      </a:r>
                      <a:endParaRPr lang="en-US" sz="1100" b="0" i="0" u="none" strike="noStrike" dirty="0">
                        <a:effectLst/>
                        <a:latin typeface="Arial" panose="020B0604020202020204" pitchFamily="34" charset="0"/>
                      </a:endParaRPr>
                    </a:p>
                  </a:txBody>
                  <a:tcPr marL="7144" marR="7144" marT="7144" marB="0" anchor="b"/>
                </a:tc>
                <a:tc>
                  <a:txBody>
                    <a:bodyPr/>
                    <a:lstStyle/>
                    <a:p>
                      <a:pPr algn="l" fontAlgn="b"/>
                      <a:r>
                        <a:rPr lang="en-US" sz="1100" u="none" strike="noStrike" dirty="0">
                          <a:effectLst/>
                        </a:rPr>
                        <a:t> </a:t>
                      </a:r>
                      <a:endParaRPr lang="en-US" sz="1100" b="0" i="0" u="none" strike="noStrike" dirty="0">
                        <a:effectLst/>
                        <a:latin typeface="Arial" panose="020B0604020202020204" pitchFamily="34" charset="0"/>
                      </a:endParaRPr>
                    </a:p>
                  </a:txBody>
                  <a:tcPr marL="7144" marR="7144" marT="7144" marB="0" anchor="b"/>
                </a:tc>
                <a:tc>
                  <a:txBody>
                    <a:bodyPr/>
                    <a:lstStyle/>
                    <a:p>
                      <a:pPr algn="l" fontAlgn="b"/>
                      <a:r>
                        <a:rPr lang="en-US" sz="1100" u="none" strike="noStrike" dirty="0">
                          <a:effectLst/>
                        </a:rPr>
                        <a:t> </a:t>
                      </a:r>
                      <a:endParaRPr lang="en-US" sz="1100" b="0" i="0" u="none" strike="noStrike" dirty="0">
                        <a:effectLst/>
                        <a:latin typeface="Arial" panose="020B0604020202020204" pitchFamily="34" charset="0"/>
                      </a:endParaRPr>
                    </a:p>
                  </a:txBody>
                  <a:tcPr marL="7144" marR="7144" marT="7144" marB="0" anchor="b"/>
                </a:tc>
              </a:tr>
              <a:tr h="167164">
                <a:tc>
                  <a:txBody>
                    <a:bodyPr/>
                    <a:lstStyle/>
                    <a:p>
                      <a:pPr algn="l" fontAlgn="b"/>
                      <a:r>
                        <a:rPr lang="en-US" sz="1100" u="none" strike="noStrike">
                          <a:effectLst/>
                        </a:rPr>
                        <a:t>assembly</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582.82</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45.19</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501</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250</a:t>
                      </a:r>
                      <a:endParaRPr lang="en-US" sz="1100" b="0" i="0" u="none" strike="noStrike">
                        <a:effectLst/>
                        <a:latin typeface="Arial" panose="020B0604020202020204" pitchFamily="34" charset="0"/>
                      </a:endParaRPr>
                    </a:p>
                  </a:txBody>
                  <a:tcPr marL="7144" marR="7144" marT="7144" marB="0" anchor="b"/>
                </a:tc>
              </a:tr>
              <a:tr h="167164">
                <a:tc>
                  <a:txBody>
                    <a:bodyPr/>
                    <a:lstStyle/>
                    <a:p>
                      <a:pPr algn="l" fontAlgn="b"/>
                      <a:r>
                        <a:rPr lang="en-US" sz="1100" u="none" strike="noStrike">
                          <a:effectLst/>
                        </a:rPr>
                        <a:t>PCGSolver</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539.23</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41.81</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251</a:t>
                      </a:r>
                      <a:endParaRPr lang="en-US" sz="1100" b="0" i="0" u="none" strike="noStrike">
                        <a:effectLst/>
                        <a:latin typeface="Arial" panose="020B0604020202020204" pitchFamily="34" charset="0"/>
                      </a:endParaRPr>
                    </a:p>
                  </a:txBody>
                  <a:tcPr marL="7144" marR="7144" marT="7144"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7144" marR="7144" marT="7144" marB="0" anchor="b"/>
                </a:tc>
              </a:tr>
              <a:tr h="167164">
                <a:tc>
                  <a:txBody>
                    <a:bodyPr/>
                    <a:lstStyle/>
                    <a:p>
                      <a:pPr algn="l" fontAlgn="b"/>
                      <a:r>
                        <a:rPr lang="en-US" sz="1100" u="none" strike="noStrike">
                          <a:effectLst/>
                        </a:rPr>
                        <a:t>preconditioner</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26.52</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2.06</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61176</a:t>
                      </a:r>
                      <a:endParaRPr lang="en-US" sz="1100" b="0" i="0" u="none" strike="noStrike">
                        <a:effectLst/>
                        <a:latin typeface="Arial" panose="020B0604020202020204" pitchFamily="34" charset="0"/>
                      </a:endParaRPr>
                    </a:p>
                  </a:txBody>
                  <a:tcPr marL="7144" marR="7144" marT="7144"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7144" marR="7144" marT="7144" marB="0" anchor="b"/>
                </a:tc>
              </a:tr>
              <a:tr h="167164">
                <a:tc>
                  <a:txBody>
                    <a:bodyPr/>
                    <a:lstStyle/>
                    <a:p>
                      <a:pPr algn="l" fontAlgn="b"/>
                      <a:r>
                        <a:rPr lang="en-US" sz="1100" u="none" strike="noStrike">
                          <a:effectLst/>
                        </a:rPr>
                        <a:t>idboundary</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22.28</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1.73</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1</a:t>
                      </a:r>
                      <a:endParaRPr lang="en-US" sz="1100" b="0" i="0" u="none" strike="noStrike">
                        <a:effectLst/>
                        <a:latin typeface="Arial" panose="020B0604020202020204" pitchFamily="34" charset="0"/>
                      </a:endParaRPr>
                    </a:p>
                  </a:txBody>
                  <a:tcPr marL="7144" marR="7144" marT="7144"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7144" marR="7144" marT="7144" marB="0" anchor="b"/>
                </a:tc>
              </a:tr>
              <a:tr h="167164">
                <a:tc>
                  <a:txBody>
                    <a:bodyPr/>
                    <a:lstStyle/>
                    <a:p>
                      <a:pPr algn="l" fontAlgn="b"/>
                      <a:r>
                        <a:rPr lang="en-US" sz="1100" u="none" strike="noStrike">
                          <a:effectLst/>
                        </a:rPr>
                        <a:t>newmarksolver</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dirty="0">
                          <a:effectLst/>
                        </a:rPr>
                        <a:t>16.60</a:t>
                      </a:r>
                      <a:endParaRPr lang="en-US" sz="1100" b="0" i="0" u="none" strike="noStrike" dirty="0">
                        <a:effectLst/>
                        <a:latin typeface="Arial" panose="020B0604020202020204" pitchFamily="34" charset="0"/>
                      </a:endParaRPr>
                    </a:p>
                  </a:txBody>
                  <a:tcPr marL="7144" marR="7144" marT="7144" marB="0" anchor="b"/>
                </a:tc>
                <a:tc>
                  <a:txBody>
                    <a:bodyPr/>
                    <a:lstStyle/>
                    <a:p>
                      <a:pPr algn="r" fontAlgn="b"/>
                      <a:r>
                        <a:rPr lang="en-US" sz="1100" u="none" strike="noStrike">
                          <a:effectLst/>
                        </a:rPr>
                        <a:t>1.29</a:t>
                      </a:r>
                      <a:endParaRPr lang="en-US" sz="1100" b="0" i="0" u="none" strike="noStrike">
                        <a:effectLst/>
                        <a:latin typeface="Arial" panose="020B0604020202020204" pitchFamily="34" charset="0"/>
                      </a:endParaRPr>
                    </a:p>
                  </a:txBody>
                  <a:tcPr marL="7144" marR="7144" marT="7144" marB="0" anchor="b"/>
                </a:tc>
                <a:tc>
                  <a:txBody>
                    <a:bodyPr/>
                    <a:lstStyle/>
                    <a:p>
                      <a:pPr algn="r" fontAlgn="b"/>
                      <a:r>
                        <a:rPr lang="en-US" sz="1100" u="none" strike="noStrike">
                          <a:effectLst/>
                        </a:rPr>
                        <a:t>1</a:t>
                      </a:r>
                      <a:endParaRPr lang="en-US" sz="1100" b="0" i="0" u="none" strike="noStrike">
                        <a:effectLst/>
                        <a:latin typeface="Arial" panose="020B0604020202020204" pitchFamily="34" charset="0"/>
                      </a:endParaRPr>
                    </a:p>
                  </a:txBody>
                  <a:tcPr marL="7144" marR="7144" marT="7144" marB="0" anchor="b"/>
                </a:tc>
                <a:tc>
                  <a:txBody>
                    <a:bodyPr/>
                    <a:lstStyle/>
                    <a:p>
                      <a:pPr algn="l" fontAlgn="b"/>
                      <a:r>
                        <a:rPr lang="en-US" sz="1100" u="none" strike="noStrike" dirty="0">
                          <a:effectLst/>
                        </a:rPr>
                        <a:t> </a:t>
                      </a:r>
                      <a:endParaRPr lang="en-US" sz="1100" b="0" i="0" u="none" strike="noStrike" dirty="0">
                        <a:effectLst/>
                        <a:latin typeface="Arial" panose="020B0604020202020204" pitchFamily="34" charset="0"/>
                      </a:endParaRPr>
                    </a:p>
                  </a:txBody>
                  <a:tcPr marL="7144" marR="7144" marT="7144" marB="0" anchor="b"/>
                </a:tc>
              </a:tr>
            </a:tbl>
          </a:graphicData>
        </a:graphic>
      </p:graphicFrame>
      <p:sp>
        <p:nvSpPr>
          <p:cNvPr id="3" name="Title 2"/>
          <p:cNvSpPr>
            <a:spLocks noGrp="1"/>
          </p:cNvSpPr>
          <p:nvPr>
            <p:ph type="title"/>
          </p:nvPr>
        </p:nvSpPr>
        <p:spPr/>
        <p:txBody>
          <a:bodyPr/>
          <a:lstStyle/>
          <a:p>
            <a:r>
              <a:rPr lang="en-US" dirty="0" smtClean="0"/>
              <a:t>Identification based on profiling</a:t>
            </a:r>
            <a:endParaRPr lang="en-US" dirty="0"/>
          </a:p>
        </p:txBody>
      </p:sp>
      <p:sp>
        <p:nvSpPr>
          <p:cNvPr id="4" name="TextBox 3"/>
          <p:cNvSpPr txBox="1"/>
          <p:nvPr/>
        </p:nvSpPr>
        <p:spPr>
          <a:xfrm>
            <a:off x="3962400" y="819150"/>
            <a:ext cx="4953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err="1" smtClean="0"/>
              <a:t>PCGSolver</a:t>
            </a:r>
            <a:r>
              <a:rPr lang="en-US" sz="2000" b="1" dirty="0" smtClean="0"/>
              <a:t>, preconditioner and assembly routines comprise of ~90% total run time</a:t>
            </a:r>
          </a:p>
          <a:p>
            <a:pPr marL="285750" indent="-285750">
              <a:buFont typeface="Arial" panose="020B0604020202020204" pitchFamily="34" charset="0"/>
              <a:buChar char="•"/>
            </a:pPr>
            <a:r>
              <a:rPr lang="en-US" sz="2000" b="1" dirty="0" smtClean="0"/>
              <a:t>In transient solution, </a:t>
            </a:r>
            <a:r>
              <a:rPr lang="en-US" sz="2000" b="1" dirty="0" err="1" smtClean="0"/>
              <a:t>PCGSolver</a:t>
            </a:r>
            <a:r>
              <a:rPr lang="en-US" sz="2000" b="1" dirty="0" smtClean="0"/>
              <a:t> needs fewer iteration to converge (Assembly time dominates)</a:t>
            </a:r>
          </a:p>
          <a:p>
            <a:pPr marL="285750" indent="-285750">
              <a:buFont typeface="Arial" panose="020B0604020202020204" pitchFamily="34" charset="0"/>
              <a:buChar char="•"/>
            </a:pPr>
            <a:r>
              <a:rPr lang="en-US" sz="2000" b="1" dirty="0" err="1" smtClean="0"/>
              <a:t>Matvec</a:t>
            </a:r>
            <a:r>
              <a:rPr lang="en-US" sz="2000" b="1" dirty="0" smtClean="0"/>
              <a:t> Operation is ~80 cost in </a:t>
            </a:r>
            <a:r>
              <a:rPr lang="en-US" sz="2000" b="1" dirty="0" err="1" smtClean="0"/>
              <a:t>PCGSolver</a:t>
            </a:r>
            <a:endParaRPr lang="en-US" sz="2000" b="1" dirty="0"/>
          </a:p>
        </p:txBody>
      </p:sp>
    </p:spTree>
    <p:extLst>
      <p:ext uri="{BB962C8B-B14F-4D97-AF65-F5344CB8AC3E}">
        <p14:creationId xmlns:p14="http://schemas.microsoft.com/office/powerpoint/2010/main" val="46255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Matvec</a:t>
            </a:r>
            <a:r>
              <a:rPr lang="en-US" dirty="0" smtClean="0"/>
              <a:t> Performance on GPU</a:t>
            </a:r>
            <a:endParaRPr lang="en-US" dirty="0"/>
          </a:p>
        </p:txBody>
      </p:sp>
      <p:sp>
        <p:nvSpPr>
          <p:cNvPr id="4" name="Footer Placeholder 3"/>
          <p:cNvSpPr>
            <a:spLocks noGrp="1"/>
          </p:cNvSpPr>
          <p:nvPr>
            <p:ph type="ftr" sz="quarter" idx="3"/>
          </p:nvPr>
        </p:nvSpPr>
        <p:spPr/>
        <p:txBody>
          <a:bodyPr/>
          <a:lstStyle/>
          <a:p>
            <a:fld id="{4E3E3CF4-AC07-4754-985D-82E19C21672B}" type="slidenum">
              <a:rPr lang="en-US" smtClean="0">
                <a:solidFill>
                  <a:srgbClr val="000000"/>
                </a:solidFill>
              </a:rPr>
              <a:pPr/>
              <a:t>24</a:t>
            </a:fld>
            <a:endParaRPr lang="en-US" dirty="0">
              <a:solidFill>
                <a:srgbClr val="0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819150"/>
            <a:ext cx="4892697" cy="3886200"/>
          </a:xfrm>
          <a:prstGeom prst="rect">
            <a:avLst/>
          </a:prstGeom>
        </p:spPr>
      </p:pic>
      <p:sp>
        <p:nvSpPr>
          <p:cNvPr id="8" name="TextBox 7"/>
          <p:cNvSpPr txBox="1"/>
          <p:nvPr/>
        </p:nvSpPr>
        <p:spPr>
          <a:xfrm>
            <a:off x="5894392" y="2191518"/>
            <a:ext cx="34290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Memory Bandwidth </a:t>
            </a:r>
            <a:r>
              <a:rPr lang="en-US" dirty="0"/>
              <a:t>for </a:t>
            </a:r>
          </a:p>
          <a:p>
            <a:r>
              <a:rPr lang="en-US" dirty="0"/>
              <a:t>  GTX </a:t>
            </a:r>
            <a:r>
              <a:rPr lang="en-US" dirty="0" smtClean="0"/>
              <a:t>Titan=288 GB/s</a:t>
            </a:r>
            <a:endParaRPr lang="en-US" dirty="0"/>
          </a:p>
          <a:p>
            <a:endParaRPr lang="en-US" dirty="0"/>
          </a:p>
        </p:txBody>
      </p:sp>
      <p:sp>
        <p:nvSpPr>
          <p:cNvPr id="9" name="TextBox 8"/>
          <p:cNvSpPr txBox="1"/>
          <p:nvPr/>
        </p:nvSpPr>
        <p:spPr>
          <a:xfrm>
            <a:off x="5894393" y="923510"/>
            <a:ext cx="2944808" cy="923330"/>
          </a:xfrm>
          <a:prstGeom prst="rect">
            <a:avLst/>
          </a:prstGeom>
          <a:noFill/>
        </p:spPr>
        <p:txBody>
          <a:bodyPr wrap="square" rtlCol="0">
            <a:spAutoFit/>
          </a:bodyPr>
          <a:lstStyle/>
          <a:p>
            <a:r>
              <a:rPr lang="en-US" dirty="0" smtClean="0"/>
              <a:t>Ref: Benchmark by </a:t>
            </a:r>
            <a:r>
              <a:rPr lang="en-US" dirty="0" err="1" smtClean="0"/>
              <a:t>Paralution</a:t>
            </a:r>
            <a:r>
              <a:rPr lang="en-US" dirty="0" smtClean="0"/>
              <a:t> Parallel computation library</a:t>
            </a:r>
            <a:endParaRPr lang="en-US" dirty="0"/>
          </a:p>
        </p:txBody>
      </p:sp>
    </p:spTree>
    <p:extLst>
      <p:ext uri="{BB962C8B-B14F-4D97-AF65-F5344CB8AC3E}">
        <p14:creationId xmlns:p14="http://schemas.microsoft.com/office/powerpoint/2010/main" val="318193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50" y="-95250"/>
            <a:ext cx="6457950" cy="857250"/>
          </a:xfrm>
        </p:spPr>
        <p:txBody>
          <a:bodyPr/>
          <a:lstStyle/>
          <a:p>
            <a:r>
              <a:rPr lang="en-US" dirty="0" smtClean="0"/>
              <a:t>Choice of Sparse Matrix </a:t>
            </a:r>
            <a:r>
              <a:rPr lang="en-US" dirty="0" smtClean="0"/>
              <a:t>Storage </a:t>
            </a:r>
            <a:r>
              <a:rPr lang="en-US" dirty="0" smtClean="0"/>
              <a:t>Format</a:t>
            </a:r>
            <a:endParaRPr lang="en-US" dirty="0"/>
          </a:p>
        </p:txBody>
      </p:sp>
      <p:sp>
        <p:nvSpPr>
          <p:cNvPr id="3" name="TextBox 2"/>
          <p:cNvSpPr txBox="1"/>
          <p:nvPr/>
        </p:nvSpPr>
        <p:spPr>
          <a:xfrm>
            <a:off x="1743514" y="877473"/>
            <a:ext cx="4628190" cy="715581"/>
          </a:xfrm>
          <a:prstGeom prst="rect">
            <a:avLst/>
          </a:prstGeom>
          <a:noFill/>
        </p:spPr>
        <p:txBody>
          <a:bodyPr wrap="none" rtlCol="0">
            <a:spAutoFit/>
          </a:bodyPr>
          <a:lstStyle/>
          <a:p>
            <a:pPr marL="257175" indent="-257175">
              <a:buFont typeface="Wingdings" panose="05000000000000000000" pitchFamily="2" charset="2"/>
              <a:buChar char="Ø"/>
            </a:pPr>
            <a:r>
              <a:rPr lang="en-US" sz="1350" dirty="0" smtClean="0"/>
              <a:t>Compressed Sparse Row (</a:t>
            </a:r>
            <a:r>
              <a:rPr lang="en-US" sz="1350" dirty="0" smtClean="0"/>
              <a:t>CSR) </a:t>
            </a:r>
            <a:r>
              <a:rPr lang="en-US" sz="1350" dirty="0"/>
              <a:t>Storage Format</a:t>
            </a:r>
          </a:p>
          <a:p>
            <a:pPr marL="600075" lvl="1" indent="-257175">
              <a:buFont typeface="Courier New" panose="02070309020205020404" pitchFamily="49" charset="0"/>
              <a:buChar char="o"/>
            </a:pPr>
            <a:r>
              <a:rPr lang="en-US" sz="1350" dirty="0"/>
              <a:t> Store Diagonal elements Ki separately in a vector</a:t>
            </a:r>
          </a:p>
          <a:p>
            <a:pPr marL="600075" lvl="1" indent="-257175">
              <a:buFont typeface="Courier New" panose="02070309020205020404" pitchFamily="49" charset="0"/>
              <a:buChar char="o"/>
            </a:pPr>
            <a:r>
              <a:rPr lang="en-US" sz="1350" dirty="0"/>
              <a:t>Off-diagonal elements are stored in CSR format</a:t>
            </a:r>
          </a:p>
        </p:txBody>
      </p:sp>
      <p:graphicFrame>
        <p:nvGraphicFramePr>
          <p:cNvPr id="4" name="Table 3"/>
          <p:cNvGraphicFramePr>
            <a:graphicFrameLocks noGrp="1"/>
          </p:cNvGraphicFramePr>
          <p:nvPr>
            <p:extLst/>
          </p:nvPr>
        </p:nvGraphicFramePr>
        <p:xfrm>
          <a:off x="2000250" y="2028825"/>
          <a:ext cx="2286000" cy="714375"/>
        </p:xfrm>
        <a:graphic>
          <a:graphicData uri="http://schemas.openxmlformats.org/drawingml/2006/table">
            <a:tbl>
              <a:tblPr>
                <a:tableStyleId>{5C22544A-7EE6-4342-B048-85BDC9FD1C3A}</a:tableStyleId>
              </a:tblPr>
              <a:tblGrid>
                <a:gridCol w="457200"/>
                <a:gridCol w="457200"/>
                <a:gridCol w="457200"/>
                <a:gridCol w="457200"/>
                <a:gridCol w="457200"/>
              </a:tblGrid>
              <a:tr h="142875">
                <a:tc>
                  <a:txBody>
                    <a:bodyPr/>
                    <a:lstStyle/>
                    <a:p>
                      <a:pPr algn="r" fontAlgn="b"/>
                      <a:r>
                        <a:rPr lang="en-US" sz="800" u="none" strike="noStrike" dirty="0">
                          <a:effectLst/>
                        </a:rPr>
                        <a:t>1.2</a:t>
                      </a:r>
                      <a:endParaRPr lang="en-US"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dirty="0">
                          <a:effectLst/>
                        </a:rPr>
                        <a:t>5.2</a:t>
                      </a:r>
                      <a:endParaRPr lang="en-US"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875">
                <a:tc>
                  <a:txBody>
                    <a:bodyPr/>
                    <a:lstStyle/>
                    <a:p>
                      <a:pPr algn="r" fontAlgn="b"/>
                      <a:r>
                        <a:rPr lang="en-US" sz="800" u="none" strike="noStrike">
                          <a:effectLst/>
                        </a:rPr>
                        <a:t>2.4</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a:effectLst/>
                        </a:rPr>
                        <a:t>3.5</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a:effectLst/>
                        </a:rPr>
                        <a:t>4.5</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875">
                <a:tc>
                  <a:txBody>
                    <a:bodyPr/>
                    <a:lstStyle/>
                    <a:p>
                      <a:pPr algn="r" fontAlgn="b"/>
                      <a:r>
                        <a:rPr lang="en-US" sz="800" u="none" strike="noStrike">
                          <a:effectLst/>
                        </a:rPr>
                        <a:t>5.2</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a:effectLst/>
                        </a:rPr>
                        <a:t>4.9</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875">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a:effectLst/>
                        </a:rPr>
                        <a:t>4.5</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a:effectLst/>
                        </a:rPr>
                        <a:t>6.7</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a:effectLst/>
                        </a:rPr>
                        <a:t>7.8</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875">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a:effectLst/>
                        </a:rPr>
                        <a:t>7.8</a:t>
                      </a:r>
                      <a:endParaRPr lang="en-US" sz="8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56366880"/>
              </p:ext>
            </p:extLst>
          </p:nvPr>
        </p:nvGraphicFramePr>
        <p:xfrm>
          <a:off x="6272427" y="1939751"/>
          <a:ext cx="2246875" cy="250984"/>
        </p:xfrm>
        <a:graphic>
          <a:graphicData uri="http://schemas.openxmlformats.org/drawingml/2006/table">
            <a:tbl>
              <a:tblPr>
                <a:tableStyleId>{5C22544A-7EE6-4342-B048-85BDC9FD1C3A}</a:tableStyleId>
              </a:tblPr>
              <a:tblGrid>
                <a:gridCol w="449375"/>
                <a:gridCol w="449375"/>
                <a:gridCol w="449375"/>
                <a:gridCol w="449375"/>
                <a:gridCol w="449375"/>
              </a:tblGrid>
              <a:tr h="235744">
                <a:tc>
                  <a:txBody>
                    <a:bodyPr/>
                    <a:lstStyle/>
                    <a:p>
                      <a:pPr algn="r" fontAlgn="b"/>
                      <a:r>
                        <a:rPr lang="en-US" sz="800" u="none" strike="noStrike" kern="1200" dirty="0" smtClean="0">
                          <a:solidFill>
                            <a:schemeClr val="dk1"/>
                          </a:solidFill>
                          <a:effectLst/>
                          <a:latin typeface="+mn-lt"/>
                          <a:ea typeface="+mn-ea"/>
                          <a:cs typeface="+mn-cs"/>
                        </a:rPr>
                        <a:t>1.2</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3.5</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4.9</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800" u="none" strike="noStrike" kern="1200" dirty="0" smtClean="0">
                        <a:solidFill>
                          <a:schemeClr val="dk1"/>
                        </a:solidFill>
                        <a:effectLst/>
                        <a:latin typeface="+mn-lt"/>
                        <a:ea typeface="+mn-ea"/>
                        <a:cs typeface="+mn-cs"/>
                      </a:endParaRPr>
                    </a:p>
                    <a:p>
                      <a:pPr algn="r" fontAlgn="b"/>
                      <a:r>
                        <a:rPr lang="en-US" sz="800" u="none" strike="noStrike" kern="1200" dirty="0" smtClean="0">
                          <a:solidFill>
                            <a:schemeClr val="dk1"/>
                          </a:solidFill>
                          <a:effectLst/>
                          <a:latin typeface="+mn-lt"/>
                          <a:ea typeface="+mn-ea"/>
                          <a:cs typeface="+mn-cs"/>
                        </a:rPr>
                        <a:t>6.7</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2.4 </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4642586"/>
              </p:ext>
            </p:extLst>
          </p:nvPr>
        </p:nvGraphicFramePr>
        <p:xfrm>
          <a:off x="6272427" y="2437960"/>
          <a:ext cx="2246874" cy="178594"/>
        </p:xfrm>
        <a:graphic>
          <a:graphicData uri="http://schemas.openxmlformats.org/drawingml/2006/table">
            <a:tbl>
              <a:tblPr>
                <a:tableStyleId>{5C22544A-7EE6-4342-B048-85BDC9FD1C3A}</a:tableStyleId>
              </a:tblPr>
              <a:tblGrid>
                <a:gridCol w="374479"/>
                <a:gridCol w="374479"/>
                <a:gridCol w="374479"/>
                <a:gridCol w="374479"/>
                <a:gridCol w="374479"/>
                <a:gridCol w="374479"/>
              </a:tblGrid>
              <a:tr h="178594">
                <a:tc>
                  <a:txBody>
                    <a:bodyPr/>
                    <a:lstStyle/>
                    <a:p>
                      <a:pPr algn="r" fontAlgn="b"/>
                      <a:r>
                        <a:rPr lang="en-US" sz="800" u="none" strike="noStrike" kern="1200" dirty="0" smtClean="0">
                          <a:solidFill>
                            <a:schemeClr val="dk1"/>
                          </a:solidFill>
                          <a:effectLst/>
                          <a:latin typeface="+mn-lt"/>
                          <a:ea typeface="+mn-ea"/>
                          <a:cs typeface="+mn-cs"/>
                        </a:rPr>
                        <a:t>1</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3</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5</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6</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8 </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9</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71177485"/>
              </p:ext>
            </p:extLst>
          </p:nvPr>
        </p:nvGraphicFramePr>
        <p:xfrm>
          <a:off x="6324600" y="3006765"/>
          <a:ext cx="2246872" cy="178594"/>
        </p:xfrm>
        <a:graphic>
          <a:graphicData uri="http://schemas.openxmlformats.org/drawingml/2006/table">
            <a:tbl>
              <a:tblPr>
                <a:tableStyleId>{5C22544A-7EE6-4342-B048-85BDC9FD1C3A}</a:tableStyleId>
              </a:tblPr>
              <a:tblGrid>
                <a:gridCol w="280859"/>
                <a:gridCol w="280859"/>
                <a:gridCol w="280859"/>
                <a:gridCol w="280859"/>
                <a:gridCol w="280859"/>
                <a:gridCol w="280859"/>
                <a:gridCol w="280859"/>
                <a:gridCol w="280859"/>
              </a:tblGrid>
              <a:tr h="178594">
                <a:tc>
                  <a:txBody>
                    <a:bodyPr/>
                    <a:lstStyle/>
                    <a:p>
                      <a:pPr algn="r" fontAlgn="b"/>
                      <a:r>
                        <a:rPr lang="en-US" sz="800" u="none" strike="noStrike" kern="1200" dirty="0" smtClean="0">
                          <a:solidFill>
                            <a:schemeClr val="dk1"/>
                          </a:solidFill>
                          <a:effectLst/>
                          <a:latin typeface="+mn-lt"/>
                          <a:ea typeface="+mn-ea"/>
                          <a:cs typeface="+mn-cs"/>
                        </a:rPr>
                        <a:t>2</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3</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1</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1 </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2</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5</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4</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53742264"/>
              </p:ext>
            </p:extLst>
          </p:nvPr>
        </p:nvGraphicFramePr>
        <p:xfrm>
          <a:off x="6324600" y="3444519"/>
          <a:ext cx="2246872" cy="178594"/>
        </p:xfrm>
        <a:graphic>
          <a:graphicData uri="http://schemas.openxmlformats.org/drawingml/2006/table">
            <a:tbl>
              <a:tblPr>
                <a:tableStyleId>{5C22544A-7EE6-4342-B048-85BDC9FD1C3A}</a:tableStyleId>
              </a:tblPr>
              <a:tblGrid>
                <a:gridCol w="280859"/>
                <a:gridCol w="280859"/>
                <a:gridCol w="280859"/>
                <a:gridCol w="280859"/>
                <a:gridCol w="280859"/>
                <a:gridCol w="280859"/>
                <a:gridCol w="280859"/>
                <a:gridCol w="280859"/>
              </a:tblGrid>
              <a:tr h="178594">
                <a:tc>
                  <a:txBody>
                    <a:bodyPr/>
                    <a:lstStyle/>
                    <a:p>
                      <a:pPr algn="r" fontAlgn="b"/>
                      <a:r>
                        <a:rPr lang="en-US" sz="800" u="none" strike="noStrike" kern="1200" dirty="0" smtClean="0">
                          <a:solidFill>
                            <a:schemeClr val="dk1"/>
                          </a:solidFill>
                          <a:effectLst/>
                          <a:latin typeface="+mn-lt"/>
                          <a:ea typeface="+mn-ea"/>
                          <a:cs typeface="+mn-cs"/>
                        </a:rPr>
                        <a:t>2.4</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5.2</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2.4</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4.5</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5.2 </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4.5</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7.8</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kern="1200" dirty="0" smtClean="0">
                          <a:solidFill>
                            <a:schemeClr val="dk1"/>
                          </a:solidFill>
                          <a:effectLst/>
                          <a:latin typeface="+mn-lt"/>
                          <a:ea typeface="+mn-ea"/>
                          <a:cs typeface="+mn-cs"/>
                        </a:rPr>
                        <a:t>7.8</a:t>
                      </a:r>
                      <a:endParaRPr lang="en-US" sz="800" u="none" strike="noStrike" kern="1200" dirty="0">
                        <a:solidFill>
                          <a:schemeClr val="dk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TextBox 14"/>
          <p:cNvSpPr txBox="1"/>
          <p:nvPr/>
        </p:nvSpPr>
        <p:spPr>
          <a:xfrm>
            <a:off x="4677130" y="1939751"/>
            <a:ext cx="1290738" cy="300082"/>
          </a:xfrm>
          <a:prstGeom prst="rect">
            <a:avLst/>
          </a:prstGeom>
          <a:noFill/>
        </p:spPr>
        <p:txBody>
          <a:bodyPr wrap="none" rtlCol="0">
            <a:spAutoFit/>
          </a:bodyPr>
          <a:lstStyle/>
          <a:p>
            <a:r>
              <a:rPr lang="en-US" sz="1350" dirty="0" smtClean="0"/>
              <a:t>Ki(</a:t>
            </a:r>
            <a:r>
              <a:rPr lang="en-US" sz="1350" dirty="0" err="1" smtClean="0"/>
              <a:t>diag</a:t>
            </a:r>
            <a:r>
              <a:rPr lang="en-US" sz="1350" dirty="0" smtClean="0"/>
              <a:t> </a:t>
            </a:r>
            <a:r>
              <a:rPr lang="en-US" sz="1350" dirty="0" err="1" smtClean="0"/>
              <a:t>elems</a:t>
            </a:r>
            <a:r>
              <a:rPr lang="en-US" sz="1350" dirty="0" smtClean="0"/>
              <a:t>)</a:t>
            </a:r>
            <a:endParaRPr lang="en-US" sz="1350" dirty="0"/>
          </a:p>
        </p:txBody>
      </p:sp>
      <p:sp>
        <p:nvSpPr>
          <p:cNvPr id="16" name="TextBox 15"/>
          <p:cNvSpPr txBox="1"/>
          <p:nvPr/>
        </p:nvSpPr>
        <p:spPr>
          <a:xfrm>
            <a:off x="4677130" y="2400300"/>
            <a:ext cx="1194558" cy="300082"/>
          </a:xfrm>
          <a:prstGeom prst="rect">
            <a:avLst/>
          </a:prstGeom>
          <a:noFill/>
        </p:spPr>
        <p:txBody>
          <a:bodyPr wrap="none" rtlCol="0">
            <a:spAutoFit/>
          </a:bodyPr>
          <a:lstStyle/>
          <a:p>
            <a:r>
              <a:rPr lang="en-US" sz="1350" dirty="0" smtClean="0"/>
              <a:t>Row pointers</a:t>
            </a:r>
            <a:endParaRPr lang="en-US" sz="1350" dirty="0"/>
          </a:p>
        </p:txBody>
      </p:sp>
      <p:sp>
        <p:nvSpPr>
          <p:cNvPr id="17" name="TextBox 16"/>
          <p:cNvSpPr txBox="1"/>
          <p:nvPr/>
        </p:nvSpPr>
        <p:spPr>
          <a:xfrm>
            <a:off x="4646643" y="2924407"/>
            <a:ext cx="1242648" cy="300082"/>
          </a:xfrm>
          <a:prstGeom prst="rect">
            <a:avLst/>
          </a:prstGeom>
          <a:noFill/>
        </p:spPr>
        <p:txBody>
          <a:bodyPr wrap="none" rtlCol="0">
            <a:spAutoFit/>
          </a:bodyPr>
          <a:lstStyle/>
          <a:p>
            <a:r>
              <a:rPr lang="en-US" sz="1350" dirty="0" smtClean="0"/>
              <a:t>Column index</a:t>
            </a:r>
            <a:endParaRPr lang="en-US" sz="1350" dirty="0"/>
          </a:p>
        </p:txBody>
      </p:sp>
      <p:sp>
        <p:nvSpPr>
          <p:cNvPr id="18" name="TextBox 17"/>
          <p:cNvSpPr txBox="1"/>
          <p:nvPr/>
        </p:nvSpPr>
        <p:spPr>
          <a:xfrm>
            <a:off x="4648200" y="3369130"/>
            <a:ext cx="1624227" cy="300082"/>
          </a:xfrm>
          <a:prstGeom prst="rect">
            <a:avLst/>
          </a:prstGeom>
          <a:noFill/>
        </p:spPr>
        <p:txBody>
          <a:bodyPr wrap="none" rtlCol="0">
            <a:spAutoFit/>
          </a:bodyPr>
          <a:lstStyle/>
          <a:p>
            <a:r>
              <a:rPr lang="en-US" sz="1350" dirty="0" err="1" smtClean="0"/>
              <a:t>Kj</a:t>
            </a:r>
            <a:r>
              <a:rPr lang="en-US" sz="1350" dirty="0" smtClean="0"/>
              <a:t> (Off-</a:t>
            </a:r>
            <a:r>
              <a:rPr lang="en-US" sz="1350" dirty="0" err="1" smtClean="0"/>
              <a:t>diag</a:t>
            </a:r>
            <a:r>
              <a:rPr lang="en-US" sz="1350" dirty="0" smtClean="0"/>
              <a:t> </a:t>
            </a:r>
            <a:r>
              <a:rPr lang="en-US" sz="1350" dirty="0" err="1" smtClean="0"/>
              <a:t>elems</a:t>
            </a:r>
            <a:r>
              <a:rPr lang="en-US" sz="1350" dirty="0" smtClean="0"/>
              <a:t>)</a:t>
            </a:r>
            <a:endParaRPr lang="en-US" sz="1350" dirty="0"/>
          </a:p>
        </p:txBody>
      </p:sp>
      <p:sp>
        <p:nvSpPr>
          <p:cNvPr id="19" name="TextBox 18"/>
          <p:cNvSpPr txBox="1"/>
          <p:nvPr/>
        </p:nvSpPr>
        <p:spPr>
          <a:xfrm>
            <a:off x="1599607" y="2227175"/>
            <a:ext cx="300082" cy="300082"/>
          </a:xfrm>
          <a:prstGeom prst="rect">
            <a:avLst/>
          </a:prstGeom>
          <a:noFill/>
        </p:spPr>
        <p:txBody>
          <a:bodyPr wrap="none" rtlCol="0">
            <a:spAutoFit/>
          </a:bodyPr>
          <a:lstStyle/>
          <a:p>
            <a:r>
              <a:rPr lang="en-US" sz="1350" dirty="0"/>
              <a:t>K</a:t>
            </a:r>
          </a:p>
        </p:txBody>
      </p:sp>
    </p:spTree>
    <p:extLst>
      <p:ext uri="{BB962C8B-B14F-4D97-AF65-F5344CB8AC3E}">
        <p14:creationId xmlns:p14="http://schemas.microsoft.com/office/powerpoint/2010/main" val="82321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3515" y="877472"/>
            <a:ext cx="1762021" cy="300082"/>
          </a:xfrm>
          <a:prstGeom prst="rect">
            <a:avLst/>
          </a:prstGeom>
          <a:noFill/>
        </p:spPr>
        <p:txBody>
          <a:bodyPr wrap="none" rtlCol="0">
            <a:spAutoFit/>
          </a:bodyPr>
          <a:lstStyle/>
          <a:p>
            <a:pPr marL="257175" indent="-257175">
              <a:buFont typeface="Wingdings" panose="05000000000000000000" pitchFamily="2" charset="2"/>
              <a:buChar char="Ø"/>
            </a:pPr>
            <a:r>
              <a:rPr lang="en-US" sz="1350" dirty="0"/>
              <a:t>ELL or ELLPACK</a:t>
            </a:r>
          </a:p>
        </p:txBody>
      </p:sp>
      <p:pic>
        <p:nvPicPr>
          <p:cNvPr id="4" name="Picture 3"/>
          <p:cNvPicPr>
            <a:picLocks noChangeAspect="1"/>
          </p:cNvPicPr>
          <p:nvPr/>
        </p:nvPicPr>
        <p:blipFill>
          <a:blip r:embed="rId2"/>
          <a:stretch>
            <a:fillRect/>
          </a:stretch>
        </p:blipFill>
        <p:spPr>
          <a:xfrm>
            <a:off x="1740877" y="1532100"/>
            <a:ext cx="1822244" cy="702492"/>
          </a:xfrm>
          <a:prstGeom prst="rect">
            <a:avLst/>
          </a:prstGeom>
        </p:spPr>
      </p:pic>
      <p:pic>
        <p:nvPicPr>
          <p:cNvPr id="7" name="Picture 6"/>
          <p:cNvPicPr>
            <a:picLocks noChangeAspect="1"/>
          </p:cNvPicPr>
          <p:nvPr/>
        </p:nvPicPr>
        <p:blipFill>
          <a:blip r:embed="rId3"/>
          <a:stretch>
            <a:fillRect/>
          </a:stretch>
        </p:blipFill>
        <p:spPr>
          <a:xfrm>
            <a:off x="1710007" y="2514600"/>
            <a:ext cx="6005243" cy="1571400"/>
          </a:xfrm>
          <a:prstGeom prst="rect">
            <a:avLst/>
          </a:prstGeom>
        </p:spPr>
      </p:pic>
      <p:sp>
        <p:nvSpPr>
          <p:cNvPr id="6" name="Title 5"/>
          <p:cNvSpPr>
            <a:spLocks noGrp="1"/>
          </p:cNvSpPr>
          <p:nvPr>
            <p:ph type="title"/>
          </p:nvPr>
        </p:nvSpPr>
        <p:spPr/>
        <p:txBody>
          <a:bodyPr/>
          <a:lstStyle/>
          <a:p>
            <a:r>
              <a:rPr lang="en-US" dirty="0"/>
              <a:t>Choice of Sparse Matrix Storage </a:t>
            </a:r>
            <a:r>
              <a:rPr lang="en-US" dirty="0" smtClean="0"/>
              <a:t>Format</a:t>
            </a:r>
            <a:endParaRPr lang="en-US" dirty="0"/>
          </a:p>
        </p:txBody>
      </p:sp>
    </p:spTree>
    <p:extLst>
      <p:ext uri="{BB962C8B-B14F-4D97-AF65-F5344CB8AC3E}">
        <p14:creationId xmlns:p14="http://schemas.microsoft.com/office/powerpoint/2010/main" val="21878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Matvec</a:t>
            </a:r>
            <a:r>
              <a:rPr lang="en-US" dirty="0" smtClean="0"/>
              <a:t> strategies performance</a:t>
            </a:r>
            <a:endParaRPr lang="en-US" dirty="0"/>
          </a:p>
        </p:txBody>
      </p:sp>
      <p:sp>
        <p:nvSpPr>
          <p:cNvPr id="3" name="Content Placeholder 2"/>
          <p:cNvSpPr>
            <a:spLocks noGrp="1"/>
          </p:cNvSpPr>
          <p:nvPr>
            <p:ph idx="1"/>
          </p:nvPr>
        </p:nvSpPr>
        <p:spPr/>
        <p:txBody>
          <a:bodyPr/>
          <a:lstStyle/>
          <a:p>
            <a:r>
              <a:rPr lang="en-US" dirty="0" smtClean="0"/>
              <a:t>Just </a:t>
            </a:r>
            <a:r>
              <a:rPr lang="en-US" dirty="0" err="1" smtClean="0"/>
              <a:t>matvec</a:t>
            </a:r>
            <a:r>
              <a:rPr lang="en-US" dirty="0" smtClean="0"/>
              <a:t> operation 10000 times</a:t>
            </a:r>
          </a:p>
          <a:p>
            <a:pPr marL="457200" lvl="1" indent="0">
              <a:buNone/>
            </a:pPr>
            <a:endParaRPr lang="en-US" dirty="0" smtClean="0"/>
          </a:p>
          <a:p>
            <a:endParaRPr lang="en-US" dirty="0" smtClean="0"/>
          </a:p>
        </p:txBody>
      </p:sp>
      <p:graphicFrame>
        <p:nvGraphicFramePr>
          <p:cNvPr id="5" name="Table 4"/>
          <p:cNvGraphicFramePr>
            <a:graphicFrameLocks noGrp="1"/>
          </p:cNvGraphicFramePr>
          <p:nvPr>
            <p:extLst/>
          </p:nvPr>
        </p:nvGraphicFramePr>
        <p:xfrm>
          <a:off x="457200" y="1428750"/>
          <a:ext cx="3924300" cy="1813560"/>
        </p:xfrm>
        <a:graphic>
          <a:graphicData uri="http://schemas.openxmlformats.org/drawingml/2006/table">
            <a:tbl>
              <a:tblPr firstRow="1" bandRow="1">
                <a:tableStyleId>{5C22544A-7EE6-4342-B048-85BDC9FD1C3A}</a:tableStyleId>
              </a:tblPr>
              <a:tblGrid>
                <a:gridCol w="2667000"/>
                <a:gridCol w="1257300"/>
              </a:tblGrid>
              <a:tr h="335280">
                <a:tc>
                  <a:txBody>
                    <a:bodyPr/>
                    <a:lstStyle/>
                    <a:p>
                      <a:endParaRPr lang="en-US" sz="1200" dirty="0"/>
                    </a:p>
                  </a:txBody>
                  <a:tcPr marL="68580" marR="68580"/>
                </a:tc>
                <a:tc>
                  <a:txBody>
                    <a:bodyPr/>
                    <a:lstStyle/>
                    <a:p>
                      <a:pPr algn="ctr"/>
                      <a:r>
                        <a:rPr lang="en-US" sz="1200" dirty="0" smtClean="0">
                          <a:solidFill>
                            <a:srgbClr val="C00000"/>
                          </a:solidFill>
                        </a:rPr>
                        <a:t>Time</a:t>
                      </a:r>
                      <a:r>
                        <a:rPr lang="en-US" sz="1200" baseline="0" dirty="0" smtClean="0">
                          <a:solidFill>
                            <a:srgbClr val="C00000"/>
                          </a:solidFill>
                        </a:rPr>
                        <a:t> (s)</a:t>
                      </a:r>
                      <a:endParaRPr lang="en-US" sz="1200" dirty="0">
                        <a:solidFill>
                          <a:srgbClr val="C00000"/>
                        </a:solidFill>
                      </a:endParaRPr>
                    </a:p>
                  </a:txBody>
                  <a:tcPr marL="68580" marR="68580"/>
                </a:tc>
              </a:tr>
              <a:tr h="350520">
                <a:tc>
                  <a:txBody>
                    <a:bodyPr/>
                    <a:lstStyle/>
                    <a:p>
                      <a:r>
                        <a:rPr lang="en-US" sz="1200" dirty="0" smtClean="0"/>
                        <a:t>CSR</a:t>
                      </a:r>
                      <a:endParaRPr lang="en-US" sz="12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68.95</a:t>
                      </a:r>
                    </a:p>
                  </a:txBody>
                  <a:tcPr marL="68580" marR="68580"/>
                </a:tc>
              </a:tr>
              <a:tr h="335280">
                <a:tc>
                  <a:txBody>
                    <a:bodyPr/>
                    <a:lstStyle/>
                    <a:p>
                      <a:r>
                        <a:rPr lang="en-US" sz="1200" dirty="0" smtClean="0"/>
                        <a:t>ELL (</a:t>
                      </a:r>
                      <a:r>
                        <a:rPr lang="en-US" sz="1200" dirty="0" err="1" smtClean="0"/>
                        <a:t>Rowwise</a:t>
                      </a:r>
                      <a:r>
                        <a:rPr lang="en-US" sz="1200" dirty="0" smtClean="0"/>
                        <a:t> memory access)</a:t>
                      </a:r>
                      <a:endParaRPr lang="en-US" sz="12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8.77</a:t>
                      </a:r>
                    </a:p>
                  </a:txBody>
                  <a:tcPr marL="68580" marR="68580"/>
                </a:tc>
              </a:tr>
              <a:tr h="335280">
                <a:tc>
                  <a:txBody>
                    <a:bodyPr/>
                    <a:lstStyle/>
                    <a:p>
                      <a:r>
                        <a:rPr lang="en-US" sz="1200" dirty="0" smtClean="0"/>
                        <a:t>ELL (Column wise memory access)</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26.52</a:t>
                      </a:r>
                    </a:p>
                  </a:txBody>
                  <a:tcPr marL="68580" marR="68580"/>
                </a:tc>
              </a:tr>
              <a:tr h="335280">
                <a:tc>
                  <a:txBody>
                    <a:bodyPr/>
                    <a:lstStyle/>
                    <a:p>
                      <a:r>
                        <a:rPr lang="en-US" sz="1200" dirty="0" smtClean="0"/>
                        <a:t>Prefetching RHS vector to improve memory access</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84.64</a:t>
                      </a:r>
                      <a:endParaRPr lang="en-US" sz="1200" kern="1200" dirty="0">
                        <a:solidFill>
                          <a:schemeClr val="tx1"/>
                        </a:solidFill>
                        <a:latin typeface="+mn-lt"/>
                        <a:ea typeface="+mn-ea"/>
                        <a:cs typeface="+mn-cs"/>
                      </a:endParaRPr>
                    </a:p>
                  </a:txBody>
                  <a:tcPr marL="68580" marR="68580"/>
                </a:tc>
              </a:tr>
            </a:tbl>
          </a:graphicData>
        </a:graphic>
      </p:graphicFrame>
    </p:spTree>
    <p:extLst>
      <p:ext uri="{BB962C8B-B14F-4D97-AF65-F5344CB8AC3E}">
        <p14:creationId xmlns:p14="http://schemas.microsoft.com/office/powerpoint/2010/main" val="429000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on Lab GPU machine</a:t>
            </a:r>
            <a:endParaRPr lang="en-US" dirty="0"/>
          </a:p>
        </p:txBody>
      </p:sp>
      <p:sp>
        <p:nvSpPr>
          <p:cNvPr id="3" name="Content Placeholder 2"/>
          <p:cNvSpPr>
            <a:spLocks noGrp="1"/>
          </p:cNvSpPr>
          <p:nvPr>
            <p:ph idx="1"/>
          </p:nvPr>
        </p:nvSpPr>
        <p:spPr/>
        <p:txBody>
          <a:bodyPr/>
          <a:lstStyle/>
          <a:p>
            <a:r>
              <a:rPr lang="en-US" smtClean="0"/>
              <a:t>OpenACC</a:t>
            </a:r>
          </a:p>
          <a:p>
            <a:pPr lvl="1"/>
            <a:r>
              <a:rPr lang="en-US" smtClean="0"/>
              <a:t>DOF = 103323, 1 step(8 PCGSolver calls)</a:t>
            </a:r>
          </a:p>
          <a:p>
            <a:pPr lvl="1"/>
            <a:endParaRPr lang="en-US"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574859589"/>
              </p:ext>
            </p:extLst>
          </p:nvPr>
        </p:nvGraphicFramePr>
        <p:xfrm>
          <a:off x="990598" y="2000250"/>
          <a:ext cx="7620002" cy="1798320"/>
        </p:xfrm>
        <a:graphic>
          <a:graphicData uri="http://schemas.openxmlformats.org/drawingml/2006/table">
            <a:tbl>
              <a:tblPr firstRow="1" bandRow="1">
                <a:tableStyleId>{5C22544A-7EE6-4342-B048-85BDC9FD1C3A}</a:tableStyleId>
              </a:tblPr>
              <a:tblGrid>
                <a:gridCol w="1027416"/>
                <a:gridCol w="1659460"/>
                <a:gridCol w="1850878"/>
                <a:gridCol w="1369888"/>
                <a:gridCol w="1712360"/>
              </a:tblGrid>
              <a:tr h="335280">
                <a:tc>
                  <a:txBody>
                    <a:bodyPr/>
                    <a:lstStyle/>
                    <a:p>
                      <a:endParaRPr lang="en-US" sz="1200" dirty="0"/>
                    </a:p>
                  </a:txBody>
                  <a:tcPr marL="68580" marR="68580"/>
                </a:tc>
                <a:tc gridSpan="2">
                  <a:txBody>
                    <a:bodyPr/>
                    <a:lstStyle/>
                    <a:p>
                      <a:pPr algn="ctr"/>
                      <a:r>
                        <a:rPr lang="en-US" sz="1200" dirty="0" smtClean="0">
                          <a:solidFill>
                            <a:srgbClr val="C00000"/>
                          </a:solidFill>
                        </a:rPr>
                        <a:t>Host(s) – </a:t>
                      </a:r>
                      <a:r>
                        <a:rPr lang="en-US" sz="1200" dirty="0" err="1" smtClean="0">
                          <a:solidFill>
                            <a:srgbClr val="C00000"/>
                          </a:solidFill>
                        </a:rPr>
                        <a:t>OpenMP</a:t>
                      </a:r>
                      <a:r>
                        <a:rPr lang="en-US" sz="1200" dirty="0" smtClean="0">
                          <a:solidFill>
                            <a:srgbClr val="C00000"/>
                          </a:solidFill>
                        </a:rPr>
                        <a:t> (PGI/Intel)</a:t>
                      </a:r>
                      <a:endParaRPr lang="en-US" sz="1200" dirty="0">
                        <a:solidFill>
                          <a:srgbClr val="C00000"/>
                        </a:solidFill>
                      </a:endParaRPr>
                    </a:p>
                  </a:txBody>
                  <a:tcPr marL="68580" marR="68580"/>
                </a:tc>
                <a:tc hMerge="1">
                  <a:txBody>
                    <a:bodyPr/>
                    <a:lstStyle/>
                    <a:p>
                      <a:pPr algn="ctr"/>
                      <a:endParaRPr lang="en-US" sz="1600" dirty="0">
                        <a:solidFill>
                          <a:srgbClr val="C00000"/>
                        </a:solidFill>
                      </a:endParaRPr>
                    </a:p>
                  </a:txBody>
                  <a:tcPr/>
                </a:tc>
                <a:tc gridSpan="2">
                  <a:txBody>
                    <a:bodyPr/>
                    <a:lstStyle/>
                    <a:p>
                      <a:pPr algn="ctr"/>
                      <a:r>
                        <a:rPr lang="en-US" sz="1200" dirty="0" smtClean="0">
                          <a:solidFill>
                            <a:srgbClr val="C00000"/>
                          </a:solidFill>
                        </a:rPr>
                        <a:t>Device(s) – </a:t>
                      </a:r>
                      <a:r>
                        <a:rPr lang="en-US" sz="1200" dirty="0" err="1" smtClean="0">
                          <a:solidFill>
                            <a:srgbClr val="C00000"/>
                          </a:solidFill>
                        </a:rPr>
                        <a:t>OpenACC</a:t>
                      </a:r>
                      <a:r>
                        <a:rPr lang="en-US" sz="1200" dirty="0" smtClean="0">
                          <a:solidFill>
                            <a:srgbClr val="C00000"/>
                          </a:solidFill>
                        </a:rPr>
                        <a:t> (PGI)</a:t>
                      </a:r>
                      <a:endParaRPr lang="en-US" sz="1200" dirty="0">
                        <a:solidFill>
                          <a:srgbClr val="C00000"/>
                        </a:solidFill>
                      </a:endParaRPr>
                    </a:p>
                  </a:txBody>
                  <a:tcPr marL="68580" marR="68580"/>
                </a:tc>
                <a:tc hMerge="1">
                  <a:txBody>
                    <a:bodyPr/>
                    <a:lstStyle/>
                    <a:p>
                      <a:pPr algn="ctr"/>
                      <a:endParaRPr lang="en-US" sz="1200" dirty="0">
                        <a:solidFill>
                          <a:srgbClr val="C00000"/>
                        </a:solidFill>
                      </a:endParaRPr>
                    </a:p>
                  </a:txBody>
                  <a:tcPr marL="68580" marR="68580"/>
                </a:tc>
              </a:tr>
              <a:tr h="457200">
                <a:tc>
                  <a:txBody>
                    <a:bodyPr/>
                    <a:lstStyle/>
                    <a:p>
                      <a:endParaRPr lang="en-US" sz="1200" dirty="0"/>
                    </a:p>
                  </a:txBody>
                  <a:tcPr marL="68580" marR="68580"/>
                </a:tc>
                <a:tc>
                  <a:txBody>
                    <a:bodyPr/>
                    <a:lstStyle/>
                    <a:p>
                      <a:pPr algn="ctr"/>
                      <a:r>
                        <a:rPr lang="en-US" sz="1200" dirty="0" smtClean="0">
                          <a:solidFill>
                            <a:schemeClr val="tx1"/>
                          </a:solidFill>
                        </a:rPr>
                        <a:t>OMP_THREADS=1</a:t>
                      </a:r>
                      <a:endParaRPr lang="en-US" sz="1200" dirty="0">
                        <a:solidFill>
                          <a:schemeClr val="tx1"/>
                        </a:solidFill>
                      </a:endParaRPr>
                    </a:p>
                  </a:txBody>
                  <a:tcPr marL="68580" marR="68580"/>
                </a:tc>
                <a:tc>
                  <a:txBody>
                    <a:bodyPr/>
                    <a:lstStyle/>
                    <a:p>
                      <a:pPr algn="ctr"/>
                      <a:r>
                        <a:rPr lang="en-US" sz="1200" dirty="0" smtClean="0">
                          <a:solidFill>
                            <a:schemeClr val="tx1"/>
                          </a:solidFill>
                        </a:rPr>
                        <a:t>OMP_THREADS=16</a:t>
                      </a:r>
                      <a:endParaRPr lang="en-US" sz="1200" dirty="0">
                        <a:solidFill>
                          <a:schemeClr val="tx1"/>
                        </a:solidFill>
                      </a:endParaRPr>
                    </a:p>
                  </a:txBody>
                  <a:tcPr marL="68580" marR="68580"/>
                </a:tc>
                <a:tc>
                  <a:txBody>
                    <a:bodyPr/>
                    <a:lstStyle/>
                    <a:p>
                      <a:pPr algn="ctr"/>
                      <a:r>
                        <a:rPr lang="en-US" sz="1200" dirty="0" smtClean="0">
                          <a:solidFill>
                            <a:schemeClr val="tx1"/>
                          </a:solidFill>
                        </a:rPr>
                        <a:t>CSR Vector(32)</a:t>
                      </a:r>
                      <a:endParaRPr lang="en-US" sz="1200" dirty="0">
                        <a:solidFill>
                          <a:schemeClr val="tx1"/>
                        </a:solidFill>
                      </a:endParaRP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CSRELL(1024)</a:t>
                      </a:r>
                    </a:p>
                  </a:txBody>
                  <a:tcPr marL="68580" marR="68580"/>
                </a:tc>
              </a:tr>
              <a:tr h="335280">
                <a:tc>
                  <a:txBody>
                    <a:bodyPr/>
                    <a:lstStyle/>
                    <a:p>
                      <a:r>
                        <a:rPr lang="en-US" sz="1200" b="1" dirty="0" smtClean="0"/>
                        <a:t>Overall</a:t>
                      </a:r>
                      <a:endParaRPr lang="en-US" sz="1200" b="1" dirty="0"/>
                    </a:p>
                  </a:txBody>
                  <a:tcPr marL="68580" marR="68580"/>
                </a:tc>
                <a:tc>
                  <a:txBody>
                    <a:bodyPr/>
                    <a:lstStyle/>
                    <a:p>
                      <a:pPr algn="ctr"/>
                      <a:r>
                        <a:rPr lang="en-US" sz="1200" dirty="0" smtClean="0">
                          <a:solidFill>
                            <a:srgbClr val="FF0000"/>
                          </a:solidFill>
                        </a:rPr>
                        <a:t>246.67/</a:t>
                      </a:r>
                      <a:endParaRPr lang="en-US" sz="1200" dirty="0">
                        <a:solidFill>
                          <a:srgbClr val="FF0000"/>
                        </a:solidFill>
                      </a:endParaRPr>
                    </a:p>
                  </a:txBody>
                  <a:tcPr marL="68580" marR="68580"/>
                </a:tc>
                <a:tc>
                  <a:txBody>
                    <a:bodyPr/>
                    <a:lstStyle/>
                    <a:p>
                      <a:pPr algn="ctr"/>
                      <a:r>
                        <a:rPr lang="en-US" sz="1200" dirty="0" smtClean="0"/>
                        <a:t>1120.44/</a:t>
                      </a:r>
                      <a:endParaRPr lang="en-US" sz="1200" dirty="0"/>
                    </a:p>
                  </a:txBody>
                  <a:tcPr marL="68580" marR="68580"/>
                </a:tc>
                <a:tc>
                  <a:txBody>
                    <a:bodyPr/>
                    <a:lstStyle/>
                    <a:p>
                      <a:pPr algn="ctr"/>
                      <a:r>
                        <a:rPr lang="en-US" sz="1200" dirty="0" smtClean="0">
                          <a:solidFill>
                            <a:srgbClr val="00B050"/>
                          </a:solidFill>
                        </a:rPr>
                        <a:t>180.01</a:t>
                      </a:r>
                      <a:endParaRPr lang="en-US" sz="1200" dirty="0">
                        <a:solidFill>
                          <a:srgbClr val="00B050"/>
                        </a:solidFill>
                      </a:endParaRPr>
                    </a:p>
                  </a:txBody>
                  <a:tcPr marL="68580" marR="68580"/>
                </a:tc>
                <a:tc>
                  <a:txBody>
                    <a:bodyPr/>
                    <a:lstStyle/>
                    <a:p>
                      <a:pPr algn="ctr"/>
                      <a:r>
                        <a:rPr lang="en-US" sz="1200" dirty="0" smtClean="0">
                          <a:solidFill>
                            <a:srgbClr val="00B050"/>
                          </a:solidFill>
                        </a:rPr>
                        <a:t>149.17</a:t>
                      </a:r>
                      <a:endParaRPr lang="en-US" sz="1200" dirty="0">
                        <a:solidFill>
                          <a:srgbClr val="00B050"/>
                        </a:solidFill>
                      </a:endParaRPr>
                    </a:p>
                  </a:txBody>
                  <a:tcPr marL="68580" marR="68580"/>
                </a:tc>
              </a:tr>
              <a:tr h="335280">
                <a:tc>
                  <a:txBody>
                    <a:bodyPr/>
                    <a:lstStyle/>
                    <a:p>
                      <a:r>
                        <a:rPr lang="en-US" sz="1200" b="1" dirty="0" err="1" smtClean="0"/>
                        <a:t>PCGSolver</a:t>
                      </a:r>
                      <a:endParaRPr lang="en-US" sz="1200" b="1" dirty="0"/>
                    </a:p>
                  </a:txBody>
                  <a:tcPr marL="68580" marR="68580"/>
                </a:tc>
                <a:tc>
                  <a:txBody>
                    <a:bodyPr/>
                    <a:lstStyle/>
                    <a:p>
                      <a:pPr algn="ctr"/>
                      <a:r>
                        <a:rPr lang="en-US" sz="1200" dirty="0" smtClean="0">
                          <a:solidFill>
                            <a:srgbClr val="FF0000"/>
                          </a:solidFill>
                        </a:rPr>
                        <a:t>118.95/</a:t>
                      </a:r>
                      <a:endParaRPr lang="en-US" sz="1200" dirty="0">
                        <a:solidFill>
                          <a:srgbClr val="FF0000"/>
                        </a:solidFill>
                      </a:endParaRPr>
                    </a:p>
                  </a:txBody>
                  <a:tcPr marL="68580" marR="68580"/>
                </a:tc>
                <a:tc>
                  <a:txBody>
                    <a:bodyPr/>
                    <a:lstStyle/>
                    <a:p>
                      <a:pPr algn="ctr"/>
                      <a:r>
                        <a:rPr lang="en-US" sz="1200" dirty="0" smtClean="0"/>
                        <a:t>51.32/</a:t>
                      </a:r>
                      <a:endParaRPr lang="en-US" sz="1200" dirty="0"/>
                    </a:p>
                  </a:txBody>
                  <a:tcPr marL="68580" marR="68580"/>
                </a:tc>
                <a:tc>
                  <a:txBody>
                    <a:bodyPr/>
                    <a:lstStyle/>
                    <a:p>
                      <a:pPr algn="ctr"/>
                      <a:r>
                        <a:rPr lang="en-US" sz="1200" dirty="0" smtClean="0">
                          <a:solidFill>
                            <a:srgbClr val="00B050"/>
                          </a:solidFill>
                        </a:rPr>
                        <a:t>57.10</a:t>
                      </a:r>
                      <a:endParaRPr lang="en-US" sz="1200" dirty="0">
                        <a:solidFill>
                          <a:srgbClr val="00B050"/>
                        </a:solidFill>
                      </a:endParaRPr>
                    </a:p>
                  </a:txBody>
                  <a:tcPr marL="68580" marR="68580"/>
                </a:tc>
                <a:tc>
                  <a:txBody>
                    <a:bodyPr/>
                    <a:lstStyle/>
                    <a:p>
                      <a:pPr algn="ctr"/>
                      <a:r>
                        <a:rPr lang="en-US" sz="1200" dirty="0" smtClean="0">
                          <a:solidFill>
                            <a:srgbClr val="00B050"/>
                          </a:solidFill>
                        </a:rPr>
                        <a:t>20.84</a:t>
                      </a:r>
                      <a:endParaRPr lang="en-US" sz="1200" dirty="0">
                        <a:solidFill>
                          <a:srgbClr val="00B050"/>
                        </a:solidFill>
                      </a:endParaRPr>
                    </a:p>
                  </a:txBody>
                  <a:tcPr marL="68580" marR="68580"/>
                </a:tc>
              </a:tr>
              <a:tr h="335280">
                <a:tc>
                  <a:txBody>
                    <a:bodyPr/>
                    <a:lstStyle/>
                    <a:p>
                      <a:r>
                        <a:rPr lang="en-US" sz="1200" b="1" dirty="0" err="1" smtClean="0"/>
                        <a:t>Matvec</a:t>
                      </a:r>
                      <a:endParaRPr lang="en-US" sz="1200" b="1" dirty="0"/>
                    </a:p>
                  </a:txBody>
                  <a:tcPr marL="68580" marR="68580"/>
                </a:tc>
                <a:tc>
                  <a:txBody>
                    <a:bodyPr/>
                    <a:lstStyle/>
                    <a:p>
                      <a:pPr algn="ctr"/>
                      <a:endParaRPr lang="en-US" sz="1200" dirty="0">
                        <a:solidFill>
                          <a:srgbClr val="FF0000"/>
                        </a:solidFill>
                      </a:endParaRPr>
                    </a:p>
                  </a:txBody>
                  <a:tcPr marL="68580" marR="68580"/>
                </a:tc>
                <a:tc>
                  <a:txBody>
                    <a:bodyPr/>
                    <a:lstStyle/>
                    <a:p>
                      <a:pPr algn="ctr"/>
                      <a:endParaRPr lang="en-US" sz="1200" dirty="0"/>
                    </a:p>
                  </a:txBody>
                  <a:tcPr marL="68580" marR="68580"/>
                </a:tc>
                <a:tc>
                  <a:txBody>
                    <a:bodyPr/>
                    <a:lstStyle/>
                    <a:p>
                      <a:pPr algn="ctr"/>
                      <a:r>
                        <a:rPr lang="en-US" sz="1200" dirty="0" smtClean="0">
                          <a:solidFill>
                            <a:srgbClr val="00B050"/>
                          </a:solidFill>
                        </a:rPr>
                        <a:t>44.8</a:t>
                      </a:r>
                      <a:endParaRPr lang="en-US" sz="1200" dirty="0">
                        <a:solidFill>
                          <a:srgbClr val="00B050"/>
                        </a:solidFill>
                      </a:endParaRPr>
                    </a:p>
                  </a:txBody>
                  <a:tcPr marL="68580" marR="68580"/>
                </a:tc>
                <a:tc>
                  <a:txBody>
                    <a:bodyPr/>
                    <a:lstStyle/>
                    <a:p>
                      <a:pPr algn="ctr"/>
                      <a:r>
                        <a:rPr lang="en-US" sz="1200" dirty="0" smtClean="0">
                          <a:solidFill>
                            <a:srgbClr val="00B050"/>
                          </a:solidFill>
                        </a:rPr>
                        <a:t>10.41</a:t>
                      </a:r>
                      <a:endParaRPr lang="en-US" sz="1200" dirty="0">
                        <a:solidFill>
                          <a:srgbClr val="00B050"/>
                        </a:solidFill>
                      </a:endParaRPr>
                    </a:p>
                  </a:txBody>
                  <a:tcPr marL="68580" marR="68580"/>
                </a:tc>
              </a:tr>
            </a:tbl>
          </a:graphicData>
        </a:graphic>
      </p:graphicFrame>
    </p:spTree>
    <p:extLst>
      <p:ext uri="{BB962C8B-B14F-4D97-AF65-F5344CB8AC3E}">
        <p14:creationId xmlns:p14="http://schemas.microsoft.com/office/powerpoint/2010/main" val="416364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9050"/>
            <a:ext cx="5829300" cy="6096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Performance expectation</a:t>
            </a:r>
          </a:p>
        </p:txBody>
      </p:sp>
      <p:sp>
        <p:nvSpPr>
          <p:cNvPr id="6" name="TextBox 5"/>
          <p:cNvSpPr txBox="1"/>
          <p:nvPr/>
        </p:nvSpPr>
        <p:spPr>
          <a:xfrm>
            <a:off x="1196621" y="742950"/>
            <a:ext cx="7909280" cy="3093154"/>
          </a:xfrm>
          <a:prstGeom prst="rect">
            <a:avLst/>
          </a:prstGeom>
          <a:noFill/>
        </p:spPr>
        <p:txBody>
          <a:bodyPr wrap="square" rtlCol="0">
            <a:spAutoFit/>
          </a:bodyPr>
          <a:lstStyle/>
          <a:p>
            <a:pPr marL="257175" indent="-257175">
              <a:buFont typeface="Wingdings" panose="05000000000000000000" pitchFamily="2" charset="2"/>
              <a:buChar char="Ø"/>
            </a:pPr>
            <a:r>
              <a:rPr lang="en-US" sz="1500" dirty="0"/>
              <a:t> Diagonal Element (</a:t>
            </a:r>
            <a:r>
              <a:rPr lang="en-US" sz="1500" dirty="0" err="1"/>
              <a:t>i</a:t>
            </a:r>
            <a:r>
              <a:rPr lang="en-US" sz="1500" dirty="0"/>
              <a:t>) = 103323</a:t>
            </a:r>
          </a:p>
          <a:p>
            <a:pPr marL="257175" indent="-257175">
              <a:buFont typeface="Wingdings" panose="05000000000000000000" pitchFamily="2" charset="2"/>
              <a:buChar char="Ø"/>
            </a:pPr>
            <a:r>
              <a:rPr lang="en-US" sz="1500" dirty="0"/>
              <a:t> Off-diagonal elements (j)= 4221366</a:t>
            </a:r>
          </a:p>
          <a:p>
            <a:pPr marL="257175" indent="-257175">
              <a:buFont typeface="Wingdings" panose="05000000000000000000" pitchFamily="2" charset="2"/>
              <a:buChar char="Ø"/>
            </a:pPr>
            <a:r>
              <a:rPr lang="en-US" sz="1500" dirty="0"/>
              <a:t>Useful Flops/</a:t>
            </a:r>
            <a:r>
              <a:rPr lang="en-US" sz="1500" dirty="0" err="1"/>
              <a:t>matvec</a:t>
            </a:r>
            <a:r>
              <a:rPr lang="en-US" sz="1500" dirty="0"/>
              <a:t> = i+2*j=8546055</a:t>
            </a:r>
          </a:p>
          <a:p>
            <a:pPr marL="257175" indent="-257175">
              <a:buFont typeface="Wingdings" panose="05000000000000000000" pitchFamily="2" charset="2"/>
              <a:buChar char="Ø"/>
            </a:pPr>
            <a:r>
              <a:rPr lang="en-US" sz="1500" dirty="0"/>
              <a:t>ELL total flops/</a:t>
            </a:r>
            <a:r>
              <a:rPr lang="en-US" sz="1500" dirty="0" err="1"/>
              <a:t>matvec</a:t>
            </a:r>
            <a:r>
              <a:rPr lang="en-US" sz="1500" dirty="0"/>
              <a:t> = i+2*</a:t>
            </a:r>
            <a:r>
              <a:rPr lang="en-US" sz="1500" dirty="0" err="1"/>
              <a:t>i</a:t>
            </a:r>
            <a:r>
              <a:rPr lang="en-US" sz="1500" dirty="0"/>
              <a:t>*</a:t>
            </a:r>
            <a:r>
              <a:rPr lang="en-US" sz="1500" dirty="0" err="1"/>
              <a:t>maxrownz</a:t>
            </a:r>
            <a:r>
              <a:rPr lang="en-US" sz="1500" dirty="0"/>
              <a:t> = 9195747 (~107.6%)</a:t>
            </a:r>
          </a:p>
          <a:p>
            <a:pPr marL="257175" indent="-257175">
              <a:buFont typeface="Wingdings" panose="05000000000000000000" pitchFamily="2" charset="2"/>
              <a:buChar char="Ø"/>
            </a:pPr>
            <a:r>
              <a:rPr lang="en-US" sz="1500" dirty="0"/>
              <a:t>CSR best </a:t>
            </a:r>
            <a:r>
              <a:rPr lang="en-US" sz="1500" dirty="0" err="1"/>
              <a:t>matvec</a:t>
            </a:r>
            <a:r>
              <a:rPr lang="en-US" sz="1500" dirty="0"/>
              <a:t> flops/sec = </a:t>
            </a:r>
            <a:r>
              <a:rPr lang="en-US" sz="1500" dirty="0">
                <a:solidFill>
                  <a:srgbClr val="FF0000"/>
                </a:solidFill>
              </a:rPr>
              <a:t>2.88</a:t>
            </a:r>
            <a:r>
              <a:rPr lang="en-US" sz="1500" dirty="0"/>
              <a:t> </a:t>
            </a:r>
            <a:r>
              <a:rPr lang="en-US" sz="1500" dirty="0" err="1"/>
              <a:t>Gflops</a:t>
            </a:r>
            <a:r>
              <a:rPr lang="en-US" sz="1500" dirty="0"/>
              <a:t>/s</a:t>
            </a:r>
          </a:p>
          <a:p>
            <a:pPr marL="257175" indent="-257175">
              <a:buFont typeface="Wingdings" panose="05000000000000000000" pitchFamily="2" charset="2"/>
              <a:buChar char="Ø"/>
            </a:pPr>
            <a:r>
              <a:rPr lang="en-US" sz="1500" dirty="0"/>
              <a:t>ELL best useful </a:t>
            </a:r>
            <a:r>
              <a:rPr lang="en-US" sz="1500" dirty="0" err="1"/>
              <a:t>matvec</a:t>
            </a:r>
            <a:r>
              <a:rPr lang="en-US" sz="1500" dirty="0"/>
              <a:t> flops/sec = </a:t>
            </a:r>
            <a:r>
              <a:rPr lang="en-US" sz="1500" dirty="0">
                <a:solidFill>
                  <a:srgbClr val="00B050"/>
                </a:solidFill>
              </a:rPr>
              <a:t>12.41</a:t>
            </a:r>
            <a:r>
              <a:rPr lang="en-US" sz="1500" dirty="0"/>
              <a:t> </a:t>
            </a:r>
            <a:r>
              <a:rPr lang="en-US" sz="1500" dirty="0" err="1"/>
              <a:t>Gflops</a:t>
            </a:r>
            <a:r>
              <a:rPr lang="en-US" sz="1500" dirty="0"/>
              <a:t>/s</a:t>
            </a:r>
          </a:p>
          <a:p>
            <a:pPr marL="257175" indent="-257175">
              <a:buFont typeface="Wingdings" panose="05000000000000000000" pitchFamily="2" charset="2"/>
              <a:buChar char="Ø"/>
            </a:pPr>
            <a:r>
              <a:rPr lang="en-US" sz="1500" dirty="0"/>
              <a:t>ELL best total </a:t>
            </a:r>
            <a:r>
              <a:rPr lang="en-US" sz="1500" dirty="0" err="1"/>
              <a:t>matvec</a:t>
            </a:r>
            <a:r>
              <a:rPr lang="en-US" sz="1500" dirty="0"/>
              <a:t> flops/sec = </a:t>
            </a:r>
            <a:r>
              <a:rPr lang="en-US" sz="1500" dirty="0">
                <a:solidFill>
                  <a:srgbClr val="00B050"/>
                </a:solidFill>
              </a:rPr>
              <a:t>13.36</a:t>
            </a:r>
            <a:r>
              <a:rPr lang="en-US" sz="1500" dirty="0"/>
              <a:t> </a:t>
            </a:r>
            <a:r>
              <a:rPr lang="en-US" sz="1500" dirty="0" err="1"/>
              <a:t>Gflops</a:t>
            </a:r>
            <a:r>
              <a:rPr lang="en-US" sz="1500" dirty="0"/>
              <a:t>/s </a:t>
            </a:r>
          </a:p>
          <a:p>
            <a:pPr marL="257175" indent="-257175">
              <a:buFont typeface="Wingdings" panose="05000000000000000000" pitchFamily="2" charset="2"/>
              <a:buChar char="Ø"/>
            </a:pPr>
            <a:endParaRPr lang="en-US" sz="1500" dirty="0"/>
          </a:p>
          <a:p>
            <a:pPr marL="257175" indent="-257175">
              <a:buFont typeface="Wingdings" panose="05000000000000000000" pitchFamily="2" charset="2"/>
              <a:buChar char="Ø"/>
            </a:pPr>
            <a:endParaRPr lang="en-US" sz="1500" dirty="0"/>
          </a:p>
          <a:p>
            <a:pPr marL="257175" indent="-257175">
              <a:buFont typeface="Wingdings" panose="05000000000000000000" pitchFamily="2" charset="2"/>
              <a:buChar char="Ø"/>
            </a:pPr>
            <a:endParaRPr lang="en-US" sz="1500" dirty="0"/>
          </a:p>
          <a:p>
            <a:pPr marL="257175" lvl="1" indent="-257175">
              <a:buFont typeface="Wingdings" panose="05000000000000000000" pitchFamily="2" charset="2"/>
              <a:buChar char="Ø"/>
            </a:pPr>
            <a:r>
              <a:rPr lang="en-US" sz="1500" dirty="0"/>
              <a:t>Memory Bandwidth 144 GB/s. Considering </a:t>
            </a:r>
            <a:r>
              <a:rPr lang="en-US" sz="1500" dirty="0" smtClean="0"/>
              <a:t>8x2 </a:t>
            </a:r>
            <a:r>
              <a:rPr lang="en-US" sz="1500" dirty="0"/>
              <a:t>bytes per </a:t>
            </a:r>
            <a:r>
              <a:rPr lang="en-US" sz="1500" dirty="0" smtClean="0"/>
              <a:t>2 flops for off-diagonal elements, </a:t>
            </a:r>
            <a:r>
              <a:rPr lang="en-US" sz="1500" dirty="0"/>
              <a:t>it give </a:t>
            </a:r>
            <a:r>
              <a:rPr lang="en-US" sz="1500" dirty="0" smtClean="0"/>
              <a:t>18 </a:t>
            </a:r>
            <a:r>
              <a:rPr lang="en-US" sz="1500" dirty="0" err="1" smtClean="0"/>
              <a:t>GFlops</a:t>
            </a:r>
            <a:r>
              <a:rPr lang="en-US" sz="1500" dirty="0" smtClean="0"/>
              <a:t>/sec.</a:t>
            </a:r>
            <a:endParaRPr lang="en-US" sz="1500" dirty="0"/>
          </a:p>
          <a:p>
            <a:pPr marL="257175" indent="-257175">
              <a:buFont typeface="Wingdings" panose="05000000000000000000" pitchFamily="2" charset="2"/>
              <a:buChar char="Ø"/>
            </a:pPr>
            <a:r>
              <a:rPr lang="en-US" sz="1500" dirty="0" smtClean="0"/>
              <a:t>We </a:t>
            </a:r>
            <a:r>
              <a:rPr lang="en-US" sz="1500" dirty="0"/>
              <a:t>should expect the upper bound to be ~18Gflops/sec</a:t>
            </a:r>
          </a:p>
        </p:txBody>
      </p:sp>
    </p:spTree>
    <p:extLst>
      <p:ext uri="{BB962C8B-B14F-4D97-AF65-F5344CB8AC3E}">
        <p14:creationId xmlns:p14="http://schemas.microsoft.com/office/powerpoint/2010/main" val="40262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Improvement of Structure module performance</a:t>
            </a:r>
          </a:p>
          <a:p>
            <a:pPr lvl="1"/>
            <a:r>
              <a:rPr lang="en-US" dirty="0" err="1" smtClean="0"/>
              <a:t>OpenACC</a:t>
            </a:r>
            <a:r>
              <a:rPr lang="en-US" dirty="0" smtClean="0"/>
              <a:t> directive based acceleration</a:t>
            </a:r>
          </a:p>
          <a:p>
            <a:pPr lvl="2"/>
            <a:r>
              <a:rPr lang="en-US" dirty="0" smtClean="0"/>
              <a:t>Identify major subroutines to target for conversion</a:t>
            </a:r>
          </a:p>
          <a:p>
            <a:pPr lvl="2"/>
            <a:r>
              <a:rPr lang="en-US" dirty="0" smtClean="0"/>
              <a:t>Port the subroutine codes to </a:t>
            </a:r>
            <a:r>
              <a:rPr lang="en-US" dirty="0" err="1" smtClean="0"/>
              <a:t>OpenACC</a:t>
            </a:r>
            <a:r>
              <a:rPr lang="en-US" dirty="0" smtClean="0"/>
              <a:t> and optimize</a:t>
            </a:r>
            <a:endParaRPr lang="en-US" i="1" u="sng" dirty="0" smtClean="0"/>
          </a:p>
          <a:p>
            <a:pPr lvl="2"/>
            <a:r>
              <a:rPr lang="en-US" dirty="0" smtClean="0"/>
              <a:t>Explore potentially better sparse matrix storage format</a:t>
            </a:r>
          </a:p>
          <a:p>
            <a:pPr lvl="1"/>
            <a:r>
              <a:rPr lang="en-US" dirty="0" smtClean="0"/>
              <a:t>Linear solvers</a:t>
            </a:r>
          </a:p>
          <a:p>
            <a:pPr lvl="2"/>
            <a:r>
              <a:rPr lang="en-US" dirty="0" smtClean="0"/>
              <a:t>Improvement in Preconditioner</a:t>
            </a:r>
          </a:p>
          <a:p>
            <a:pPr lvl="2"/>
            <a:r>
              <a:rPr lang="en-US" dirty="0" smtClean="0"/>
              <a:t>Improvement in Solver Algorithms</a:t>
            </a:r>
          </a:p>
          <a:p>
            <a:pPr lvl="1"/>
            <a:r>
              <a:rPr lang="en-US" dirty="0" smtClean="0"/>
              <a:t>Parallelization of </a:t>
            </a:r>
            <a:r>
              <a:rPr lang="en-US" dirty="0" smtClean="0"/>
              <a:t>FSI</a:t>
            </a:r>
            <a:endParaRPr lang="en-US" dirty="0"/>
          </a:p>
        </p:txBody>
      </p:sp>
    </p:spTree>
    <p:extLst>
      <p:ext uri="{BB962C8B-B14F-4D97-AF65-F5344CB8AC3E}">
        <p14:creationId xmlns:p14="http://schemas.microsoft.com/office/powerpoint/2010/main" val="6611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Achieved Solver Speed up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68051653"/>
              </p:ext>
            </p:extLst>
          </p:nvPr>
        </p:nvGraphicFramePr>
        <p:xfrm>
          <a:off x="381000" y="1403350"/>
          <a:ext cx="8610598" cy="2021840"/>
        </p:xfrm>
        <a:graphic>
          <a:graphicData uri="http://schemas.openxmlformats.org/drawingml/2006/table">
            <a:tbl>
              <a:tblPr firstRow="1" bandRow="1">
                <a:tableStyleId>{5C22544A-7EE6-4342-B048-85BDC9FD1C3A}</a:tableStyleId>
              </a:tblPr>
              <a:tblGrid>
                <a:gridCol w="1629032"/>
                <a:gridCol w="1706605"/>
                <a:gridCol w="1939324"/>
                <a:gridCol w="1473886"/>
                <a:gridCol w="1861751"/>
              </a:tblGrid>
              <a:tr h="370840">
                <a:tc>
                  <a:txBody>
                    <a:bodyPr/>
                    <a:lstStyle/>
                    <a:p>
                      <a:pPr algn="ctr"/>
                      <a:endParaRPr lang="en-US" dirty="0"/>
                    </a:p>
                  </a:txBody>
                  <a:tcPr/>
                </a:tc>
                <a:tc gridSpan="2">
                  <a:txBody>
                    <a:bodyPr/>
                    <a:lstStyle/>
                    <a:p>
                      <a:pPr algn="ctr"/>
                      <a:r>
                        <a:rPr lang="en-US" dirty="0" smtClean="0">
                          <a:solidFill>
                            <a:srgbClr val="C00000"/>
                          </a:solidFill>
                        </a:rPr>
                        <a:t>Steady</a:t>
                      </a:r>
                      <a:r>
                        <a:rPr lang="en-US" baseline="0" dirty="0" smtClean="0">
                          <a:solidFill>
                            <a:srgbClr val="C00000"/>
                          </a:solidFill>
                        </a:rPr>
                        <a:t> State</a:t>
                      </a:r>
                      <a:endParaRPr lang="en-US" dirty="0">
                        <a:solidFill>
                          <a:srgbClr val="C00000"/>
                        </a:solidFill>
                      </a:endParaRPr>
                    </a:p>
                  </a:txBody>
                  <a:tcPr/>
                </a:tc>
                <a:tc hMerge="1">
                  <a:txBody>
                    <a:bodyPr/>
                    <a:lstStyle/>
                    <a:p>
                      <a:endParaRPr lang="en-US" dirty="0"/>
                    </a:p>
                  </a:txBody>
                  <a:tcPr/>
                </a:tc>
                <a:tc gridSpan="2">
                  <a:txBody>
                    <a:bodyPr/>
                    <a:lstStyle/>
                    <a:p>
                      <a:pPr algn="ctr"/>
                      <a:r>
                        <a:rPr lang="en-US" dirty="0" smtClean="0">
                          <a:solidFill>
                            <a:srgbClr val="C00000"/>
                          </a:solidFill>
                        </a:rPr>
                        <a:t>Transient </a:t>
                      </a:r>
                      <a:endParaRPr lang="en-US" dirty="0" smtClean="0">
                        <a:solidFill>
                          <a:srgbClr val="C00000"/>
                        </a:solidFill>
                      </a:endParaRPr>
                    </a:p>
                    <a:p>
                      <a:pPr algn="ctr"/>
                      <a:r>
                        <a:rPr lang="en-US" dirty="0" smtClean="0">
                          <a:solidFill>
                            <a:srgbClr val="C00000"/>
                          </a:solidFill>
                        </a:rPr>
                        <a:t>(</a:t>
                      </a:r>
                      <a:r>
                        <a:rPr lang="en-US" dirty="0" smtClean="0">
                          <a:solidFill>
                            <a:srgbClr val="C00000"/>
                          </a:solidFill>
                        </a:rPr>
                        <a:t>100</a:t>
                      </a:r>
                      <a:r>
                        <a:rPr lang="en-US" baseline="0" dirty="0" smtClean="0">
                          <a:solidFill>
                            <a:srgbClr val="C00000"/>
                          </a:solidFill>
                        </a:rPr>
                        <a:t> steps, </a:t>
                      </a:r>
                      <a:r>
                        <a:rPr lang="en-US" baseline="0" dirty="0" err="1" smtClean="0">
                          <a:solidFill>
                            <a:srgbClr val="C00000"/>
                          </a:solidFill>
                        </a:rPr>
                        <a:t>dt</a:t>
                      </a:r>
                      <a:r>
                        <a:rPr lang="en-US" baseline="0" dirty="0" smtClean="0">
                          <a:solidFill>
                            <a:srgbClr val="C00000"/>
                          </a:solidFill>
                        </a:rPr>
                        <a:t>=1e-3s)</a:t>
                      </a:r>
                      <a:endParaRPr lang="en-US" dirty="0">
                        <a:solidFill>
                          <a:srgbClr val="C00000"/>
                        </a:solidFill>
                      </a:endParaRPr>
                    </a:p>
                  </a:txBody>
                  <a:tcPr/>
                </a:tc>
                <a:tc hMerge="1">
                  <a:txBody>
                    <a:bodyPr/>
                    <a:lstStyle/>
                    <a:p>
                      <a:endParaRPr lang="en-US" dirty="0"/>
                    </a:p>
                  </a:txBody>
                  <a:tcPr/>
                </a:tc>
              </a:tr>
              <a:tr h="370840">
                <a:tc>
                  <a:txBody>
                    <a:bodyPr/>
                    <a:lstStyle/>
                    <a:p>
                      <a:pPr algn="ctr"/>
                      <a:endParaRPr lang="en-US" dirty="0"/>
                    </a:p>
                  </a:txBody>
                  <a:tcPr/>
                </a:tc>
                <a:tc>
                  <a:txBody>
                    <a:bodyPr/>
                    <a:lstStyle/>
                    <a:p>
                      <a:pPr algn="ctr"/>
                      <a:r>
                        <a:rPr lang="en-US" dirty="0" smtClean="0"/>
                        <a:t>CPU-single core</a:t>
                      </a:r>
                      <a:endParaRPr lang="en-US" dirty="0"/>
                    </a:p>
                  </a:txBody>
                  <a:tcPr/>
                </a:tc>
                <a:tc>
                  <a:txBody>
                    <a:bodyPr/>
                    <a:lstStyle/>
                    <a:p>
                      <a:pPr algn="ctr"/>
                      <a:r>
                        <a:rPr lang="en-US" dirty="0" err="1" smtClean="0"/>
                        <a:t>OpenACC</a:t>
                      </a:r>
                      <a:r>
                        <a:rPr lang="en-US" dirty="0" smtClean="0"/>
                        <a:t> on GPU (speedup)</a:t>
                      </a:r>
                      <a:endParaRPr lang="en-US" dirty="0"/>
                    </a:p>
                  </a:txBody>
                  <a:tcPr/>
                </a:tc>
                <a:tc>
                  <a:txBody>
                    <a:bodyPr/>
                    <a:lstStyle/>
                    <a:p>
                      <a:pPr algn="ctr"/>
                      <a:r>
                        <a:rPr lang="en-US" dirty="0" smtClean="0"/>
                        <a:t>CPU-single core</a:t>
                      </a:r>
                      <a:endParaRPr lang="en-US" dirty="0"/>
                    </a:p>
                  </a:txBody>
                  <a:tcPr/>
                </a:tc>
                <a:tc>
                  <a:txBody>
                    <a:bodyPr/>
                    <a:lstStyle/>
                    <a:p>
                      <a:pPr algn="ctr"/>
                      <a:r>
                        <a:rPr lang="en-US" dirty="0" err="1" smtClean="0"/>
                        <a:t>OpenACC</a:t>
                      </a:r>
                      <a:r>
                        <a:rPr lang="en-US" dirty="0" smtClean="0"/>
                        <a:t> on GPU</a:t>
                      </a:r>
                      <a:r>
                        <a:rPr lang="en-US" baseline="0" dirty="0" smtClean="0"/>
                        <a:t> </a:t>
                      </a:r>
                      <a:r>
                        <a:rPr lang="en-US" dirty="0" smtClean="0"/>
                        <a:t>(speedup</a:t>
                      </a:r>
                      <a:r>
                        <a:rPr lang="en-US" dirty="0" smtClean="0"/>
                        <a:t>)</a:t>
                      </a:r>
                      <a:endParaRPr lang="en-US" dirty="0"/>
                    </a:p>
                  </a:txBody>
                  <a:tcPr/>
                </a:tc>
              </a:tr>
              <a:tr h="370840">
                <a:tc>
                  <a:txBody>
                    <a:bodyPr/>
                    <a:lstStyle/>
                    <a:p>
                      <a:pPr algn="ctr"/>
                      <a:r>
                        <a:rPr lang="en-US" dirty="0" smtClean="0"/>
                        <a:t>Total time(s)</a:t>
                      </a:r>
                      <a:endParaRPr lang="en-US" dirty="0"/>
                    </a:p>
                  </a:txBody>
                  <a:tcPr/>
                </a:tc>
                <a:tc>
                  <a:txBody>
                    <a:bodyPr/>
                    <a:lstStyle/>
                    <a:p>
                      <a:pPr algn="ctr"/>
                      <a:r>
                        <a:rPr lang="en-US" dirty="0" smtClean="0"/>
                        <a:t>247.09</a:t>
                      </a:r>
                      <a:endParaRPr lang="en-US" dirty="0"/>
                    </a:p>
                  </a:txBody>
                  <a:tcPr/>
                </a:tc>
                <a:tc>
                  <a:txBody>
                    <a:bodyPr/>
                    <a:lstStyle/>
                    <a:p>
                      <a:pPr algn="ctr"/>
                      <a:r>
                        <a:rPr lang="en-US" dirty="0" smtClean="0"/>
                        <a:t>149.17</a:t>
                      </a:r>
                      <a:r>
                        <a:rPr lang="en-US" dirty="0" smtClean="0">
                          <a:solidFill>
                            <a:srgbClr val="C00000"/>
                          </a:solidFill>
                        </a:rPr>
                        <a:t> </a:t>
                      </a:r>
                      <a:r>
                        <a:rPr lang="en-US" dirty="0" smtClean="0">
                          <a:solidFill>
                            <a:srgbClr val="C00000"/>
                          </a:solidFill>
                        </a:rPr>
                        <a:t>(~1.7X</a:t>
                      </a:r>
                      <a:r>
                        <a:rPr lang="en-US" dirty="0" smtClean="0">
                          <a:solidFill>
                            <a:srgbClr val="C00000"/>
                          </a:solidFill>
                        </a:rPr>
                        <a:t>)</a:t>
                      </a:r>
                      <a:endParaRPr lang="en-US" dirty="0">
                        <a:solidFill>
                          <a:srgbClr val="C00000"/>
                        </a:solidFill>
                      </a:endParaRPr>
                    </a:p>
                  </a:txBody>
                  <a:tcPr/>
                </a:tc>
                <a:tc>
                  <a:txBody>
                    <a:bodyPr/>
                    <a:lstStyle/>
                    <a:p>
                      <a:pPr algn="ctr"/>
                      <a:r>
                        <a:rPr lang="en-US" dirty="0" smtClean="0"/>
                        <a:t>4455.86</a:t>
                      </a:r>
                      <a:endParaRPr lang="en-US" dirty="0"/>
                    </a:p>
                  </a:txBody>
                  <a:tcPr/>
                </a:tc>
                <a:tc>
                  <a:txBody>
                    <a:bodyPr/>
                    <a:lstStyle/>
                    <a:p>
                      <a:pPr algn="ctr"/>
                      <a:r>
                        <a:rPr lang="en-US" dirty="0" smtClean="0"/>
                        <a:t>3862.03</a:t>
                      </a:r>
                      <a:r>
                        <a:rPr lang="en-US" dirty="0" smtClean="0">
                          <a:solidFill>
                            <a:srgbClr val="C00000"/>
                          </a:solidFill>
                        </a:rPr>
                        <a:t>(~1.15x)</a:t>
                      </a:r>
                      <a:endParaRPr lang="en-US" dirty="0">
                        <a:solidFill>
                          <a:srgbClr val="C00000"/>
                        </a:solidFill>
                      </a:endParaRPr>
                    </a:p>
                  </a:txBody>
                  <a:tcPr/>
                </a:tc>
              </a:tr>
              <a:tr h="370840">
                <a:tc>
                  <a:txBody>
                    <a:bodyPr/>
                    <a:lstStyle/>
                    <a:p>
                      <a:pPr algn="ctr"/>
                      <a:r>
                        <a:rPr lang="en-US" dirty="0" err="1" smtClean="0"/>
                        <a:t>PCGSolver</a:t>
                      </a:r>
                      <a:endParaRPr lang="en-US" dirty="0"/>
                    </a:p>
                  </a:txBody>
                  <a:tcPr/>
                </a:tc>
                <a:tc>
                  <a:txBody>
                    <a:bodyPr/>
                    <a:lstStyle/>
                    <a:p>
                      <a:pPr algn="ctr"/>
                      <a:r>
                        <a:rPr lang="en-US" dirty="0" smtClean="0"/>
                        <a:t>119.17</a:t>
                      </a:r>
                      <a:endParaRPr lang="en-US" dirty="0"/>
                    </a:p>
                  </a:txBody>
                  <a:tcPr/>
                </a:tc>
                <a:tc>
                  <a:txBody>
                    <a:bodyPr/>
                    <a:lstStyle/>
                    <a:p>
                      <a:pPr algn="ctr"/>
                      <a:r>
                        <a:rPr lang="en-US" dirty="0" smtClean="0"/>
                        <a:t>20.84 </a:t>
                      </a:r>
                      <a:r>
                        <a:rPr lang="en-US" dirty="0" smtClean="0">
                          <a:solidFill>
                            <a:srgbClr val="C00000"/>
                          </a:solidFill>
                        </a:rPr>
                        <a:t>(~6x)</a:t>
                      </a:r>
                      <a:endParaRPr lang="en-US" dirty="0">
                        <a:solidFill>
                          <a:srgbClr val="C00000"/>
                        </a:solidFill>
                      </a:endParaRPr>
                    </a:p>
                  </a:txBody>
                  <a:tcPr/>
                </a:tc>
                <a:tc>
                  <a:txBody>
                    <a:bodyPr/>
                    <a:lstStyle/>
                    <a:p>
                      <a:pPr algn="ctr"/>
                      <a:r>
                        <a:rPr lang="en-US" dirty="0" smtClean="0"/>
                        <a:t>742.80</a:t>
                      </a:r>
                      <a:endParaRPr lang="en-US" dirty="0"/>
                    </a:p>
                  </a:txBody>
                  <a:tcPr/>
                </a:tc>
                <a:tc>
                  <a:txBody>
                    <a:bodyPr/>
                    <a:lstStyle/>
                    <a:p>
                      <a:pPr algn="ctr"/>
                      <a:r>
                        <a:rPr lang="en-US" dirty="0" smtClean="0"/>
                        <a:t>186.01</a:t>
                      </a:r>
                      <a:r>
                        <a:rPr lang="en-US" dirty="0" smtClean="0">
                          <a:solidFill>
                            <a:srgbClr val="C00000"/>
                          </a:solidFill>
                        </a:rPr>
                        <a:t>(~4x)</a:t>
                      </a:r>
                      <a:endParaRPr lang="en-US" dirty="0"/>
                    </a:p>
                  </a:txBody>
                  <a:tcPr/>
                </a:tc>
              </a:tr>
            </a:tbl>
          </a:graphicData>
        </a:graphic>
      </p:graphicFrame>
    </p:spTree>
    <p:extLst>
      <p:ext uri="{BB962C8B-B14F-4D97-AF65-F5344CB8AC3E}">
        <p14:creationId xmlns:p14="http://schemas.microsoft.com/office/powerpoint/2010/main" val="398327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76603" y="132006"/>
            <a:ext cx="2667397" cy="423193"/>
          </a:xfrm>
          <a:prstGeom prst="rect">
            <a:avLst/>
          </a:prstGeom>
        </p:spPr>
        <p:txBody>
          <a:bodyPr wrap="none" lIns="68580" tIns="34290" rIns="68580" bIns="34290">
            <a:spAutoFit/>
          </a:bodyPr>
          <a:lstStyle/>
          <a:p>
            <a:r>
              <a:rPr lang="en-US" sz="2300" b="1" dirty="0">
                <a:latin typeface="Calibri" pitchFamily="34" charset="0"/>
                <a:ea typeface="+mj-ea"/>
                <a:cs typeface="+mj-cs"/>
              </a:rPr>
              <a:t>Future </a:t>
            </a:r>
            <a:r>
              <a:rPr lang="en-US" sz="2300" b="1" dirty="0" smtClean="0">
                <a:latin typeface="Calibri" pitchFamily="34" charset="0"/>
                <a:ea typeface="+mj-ea"/>
                <a:cs typeface="+mj-cs"/>
              </a:rPr>
              <a:t>Development</a:t>
            </a:r>
            <a:endParaRPr lang="en-US" sz="2300" b="1" dirty="0">
              <a:latin typeface="Calibri" pitchFamily="34" charset="0"/>
              <a:ea typeface="+mj-ea"/>
              <a:cs typeface="+mj-cs"/>
            </a:endParaRPr>
          </a:p>
        </p:txBody>
      </p:sp>
      <p:sp>
        <p:nvSpPr>
          <p:cNvPr id="6" name="TextBox 5"/>
          <p:cNvSpPr txBox="1"/>
          <p:nvPr/>
        </p:nvSpPr>
        <p:spPr>
          <a:xfrm>
            <a:off x="228600" y="999807"/>
            <a:ext cx="5840190" cy="2709973"/>
          </a:xfrm>
          <a:prstGeom prst="rect">
            <a:avLst/>
          </a:prstGeom>
        </p:spPr>
        <p:txBody>
          <a:bodyPr wrap="square" lIns="68580" tIns="34290" rIns="68580" bIns="34290" rtlCol="0">
            <a:spAutoFit/>
          </a:bodyPr>
          <a:lstStyle/>
          <a:p>
            <a:pPr marL="342900" indent="-342900" fontAlgn="base">
              <a:lnSpc>
                <a:spcPct val="150000"/>
              </a:lnSpc>
              <a:spcBef>
                <a:spcPct val="20000"/>
              </a:spcBef>
              <a:spcAft>
                <a:spcPct val="0"/>
              </a:spcAft>
              <a:buFont typeface="Arial" panose="020B0604020202020204" pitchFamily="34" charset="0"/>
              <a:buChar char="•"/>
            </a:pPr>
            <a:r>
              <a:rPr lang="en-US" sz="2600" b="1" dirty="0" smtClean="0">
                <a:solidFill>
                  <a:srgbClr val="990000"/>
                </a:solidFill>
                <a:latin typeface="Calibri" pitchFamily="34" charset="0"/>
              </a:rPr>
              <a:t>Parallelization of assembly subroutine</a:t>
            </a:r>
          </a:p>
          <a:p>
            <a:pPr marL="342900" indent="-342900" fontAlgn="base">
              <a:lnSpc>
                <a:spcPct val="150000"/>
              </a:lnSpc>
              <a:spcBef>
                <a:spcPct val="20000"/>
              </a:spcBef>
              <a:spcAft>
                <a:spcPct val="0"/>
              </a:spcAft>
              <a:buFont typeface="Arial" panose="020B0604020202020204" pitchFamily="34" charset="0"/>
              <a:buChar char="•"/>
            </a:pPr>
            <a:r>
              <a:rPr lang="en-US" sz="2600" b="1" dirty="0" smtClean="0">
                <a:solidFill>
                  <a:srgbClr val="990000"/>
                </a:solidFill>
                <a:latin typeface="Calibri" pitchFamily="34" charset="0"/>
              </a:rPr>
              <a:t>Porting entire structure on GPU</a:t>
            </a:r>
            <a:endParaRPr lang="en-US" sz="2600" b="1" dirty="0">
              <a:solidFill>
                <a:srgbClr val="990000"/>
              </a:solidFill>
              <a:latin typeface="Calibri" pitchFamily="34" charset="0"/>
            </a:endParaRPr>
          </a:p>
          <a:p>
            <a:pPr marL="342900" indent="-342900" fontAlgn="base">
              <a:lnSpc>
                <a:spcPct val="150000"/>
              </a:lnSpc>
              <a:spcBef>
                <a:spcPct val="20000"/>
              </a:spcBef>
              <a:spcAft>
                <a:spcPct val="0"/>
              </a:spcAft>
              <a:buFont typeface="Arial" panose="020B0604020202020204" pitchFamily="34" charset="0"/>
              <a:buChar char="•"/>
            </a:pPr>
            <a:r>
              <a:rPr lang="en-US" sz="2600" b="1" dirty="0" smtClean="0">
                <a:solidFill>
                  <a:srgbClr val="990000"/>
                </a:solidFill>
                <a:latin typeface="Calibri" pitchFamily="34" charset="0"/>
              </a:rPr>
              <a:t>Efficient Solvers and preconditioning</a:t>
            </a:r>
            <a:endParaRPr lang="en-US" sz="2600" b="1" dirty="0">
              <a:solidFill>
                <a:srgbClr val="990000"/>
              </a:solidFill>
              <a:latin typeface="Calibri" pitchFamily="34" charset="0"/>
            </a:endParaRPr>
          </a:p>
          <a:p>
            <a:pPr marL="342900" indent="-342900" fontAlgn="base">
              <a:lnSpc>
                <a:spcPct val="150000"/>
              </a:lnSpc>
              <a:spcBef>
                <a:spcPct val="20000"/>
              </a:spcBef>
              <a:spcAft>
                <a:spcPct val="0"/>
              </a:spcAft>
              <a:buFont typeface="Arial" panose="020B0604020202020204" pitchFamily="34" charset="0"/>
              <a:buChar char="•"/>
            </a:pPr>
            <a:r>
              <a:rPr lang="en-US" sz="2600" b="1" dirty="0" smtClean="0">
                <a:solidFill>
                  <a:srgbClr val="990000"/>
                </a:solidFill>
                <a:latin typeface="Calibri" pitchFamily="34" charset="0"/>
              </a:rPr>
              <a:t>MPI parallelization for truly scalability</a:t>
            </a:r>
            <a:endParaRPr lang="en-US" sz="2600" b="1" dirty="0">
              <a:solidFill>
                <a:srgbClr val="990000"/>
              </a:solidFill>
              <a:latin typeface="Calibri" pitchFamily="34" charset="0"/>
            </a:endParaRPr>
          </a:p>
        </p:txBody>
      </p:sp>
    </p:spTree>
    <p:extLst>
      <p:ext uri="{BB962C8B-B14F-4D97-AF65-F5344CB8AC3E}">
        <p14:creationId xmlns:p14="http://schemas.microsoft.com/office/powerpoint/2010/main" val="416700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83947"/>
            <a:ext cx="3886201" cy="530915"/>
          </a:xfrm>
          <a:prstGeom prst="rect">
            <a:avLst/>
          </a:prstGeom>
        </p:spPr>
        <p:txBody>
          <a:bodyPr wrap="square" lIns="68580" tIns="34290" rIns="68580" bIns="34290" rtlCol="0">
            <a:spAutoFit/>
          </a:bodyPr>
          <a:lstStyle/>
          <a:p>
            <a:pPr algn="ctr"/>
            <a:r>
              <a:rPr lang="en-US" sz="3000" b="1" dirty="0" smtClean="0"/>
              <a:t>FSI framework</a:t>
            </a:r>
            <a:endParaRPr lang="en-US" sz="3000" b="1" dirty="0"/>
          </a:p>
        </p:txBody>
      </p:sp>
      <p:sp>
        <p:nvSpPr>
          <p:cNvPr id="5" name="TextBox 4"/>
          <p:cNvSpPr txBox="1"/>
          <p:nvPr/>
        </p:nvSpPr>
        <p:spPr>
          <a:xfrm>
            <a:off x="228600" y="999807"/>
            <a:ext cx="5840190" cy="2029786"/>
          </a:xfrm>
          <a:prstGeom prst="rect">
            <a:avLst/>
          </a:prstGeom>
        </p:spPr>
        <p:txBody>
          <a:bodyPr wrap="square" lIns="68580" tIns="34290" rIns="68580" bIns="34290" rtlCol="0">
            <a:spAutoFit/>
          </a:bodyPr>
          <a:lstStyle/>
          <a:p>
            <a:pPr marL="342900" indent="-342900" fontAlgn="base">
              <a:lnSpc>
                <a:spcPct val="150000"/>
              </a:lnSpc>
              <a:spcBef>
                <a:spcPct val="20000"/>
              </a:spcBef>
              <a:spcAft>
                <a:spcPct val="0"/>
              </a:spcAft>
              <a:buFont typeface="Arial" panose="020B0604020202020204" pitchFamily="34" charset="0"/>
              <a:buChar char="•"/>
            </a:pPr>
            <a:r>
              <a:rPr lang="en-US" sz="2600" b="1" dirty="0">
                <a:solidFill>
                  <a:srgbClr val="990000"/>
                </a:solidFill>
                <a:latin typeface="Calibri" pitchFamily="34" charset="0"/>
              </a:rPr>
              <a:t>Immersed Boundary Method</a:t>
            </a:r>
          </a:p>
          <a:p>
            <a:pPr marL="342900" indent="-342900" fontAlgn="base">
              <a:lnSpc>
                <a:spcPct val="150000"/>
              </a:lnSpc>
              <a:spcBef>
                <a:spcPct val="20000"/>
              </a:spcBef>
              <a:spcAft>
                <a:spcPct val="0"/>
              </a:spcAft>
              <a:buFont typeface="Arial" panose="020B0604020202020204" pitchFamily="34" charset="0"/>
              <a:buChar char="•"/>
            </a:pPr>
            <a:r>
              <a:rPr lang="en-US" sz="2600" b="1" dirty="0">
                <a:solidFill>
                  <a:srgbClr val="990000"/>
                </a:solidFill>
                <a:latin typeface="Calibri" pitchFamily="34" charset="0"/>
              </a:rPr>
              <a:t>Finite Element Solver</a:t>
            </a:r>
          </a:p>
          <a:p>
            <a:pPr marL="342900" indent="-342900" fontAlgn="base">
              <a:lnSpc>
                <a:spcPct val="150000"/>
              </a:lnSpc>
              <a:spcBef>
                <a:spcPct val="20000"/>
              </a:spcBef>
              <a:spcAft>
                <a:spcPct val="0"/>
              </a:spcAft>
              <a:buFont typeface="Arial" panose="020B0604020202020204" pitchFamily="34" charset="0"/>
              <a:buChar char="•"/>
            </a:pPr>
            <a:r>
              <a:rPr lang="en-US" sz="2600" b="1" dirty="0">
                <a:solidFill>
                  <a:srgbClr val="990000"/>
                </a:solidFill>
                <a:latin typeface="Calibri" pitchFamily="34" charset="0"/>
              </a:rPr>
              <a:t>Fluid structure Interaction coupling </a:t>
            </a:r>
          </a:p>
        </p:txBody>
      </p:sp>
    </p:spTree>
    <p:extLst>
      <p:ext uri="{BB962C8B-B14F-4D97-AF65-F5344CB8AC3E}">
        <p14:creationId xmlns:p14="http://schemas.microsoft.com/office/powerpoint/2010/main" val="404536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Immersed </a:t>
            </a:r>
            <a:r>
              <a:rPr lang="en-US" dirty="0"/>
              <a:t>B</a:t>
            </a:r>
            <a:r>
              <a:rPr lang="en-US" dirty="0" smtClean="0"/>
              <a:t>oundary </a:t>
            </a:r>
            <a:r>
              <a:rPr lang="en-US" dirty="0"/>
              <a:t>M</a:t>
            </a:r>
            <a:r>
              <a:rPr lang="en-US" dirty="0" smtClean="0"/>
              <a:t>ethod</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9532" y="1281589"/>
            <a:ext cx="3321844" cy="2568893"/>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r="7356"/>
          <a:stretch/>
        </p:blipFill>
        <p:spPr bwMode="auto">
          <a:xfrm>
            <a:off x="4043359" y="3361134"/>
            <a:ext cx="5052428" cy="1453754"/>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814" y="1200860"/>
            <a:ext cx="2537828" cy="14501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4803" y="1200860"/>
            <a:ext cx="2537828" cy="1450187"/>
          </a:xfrm>
          <a:prstGeom prst="rect">
            <a:avLst/>
          </a:prstGeom>
        </p:spPr>
      </p:pic>
      <p:sp>
        <p:nvSpPr>
          <p:cNvPr id="10" name="TextBox 9"/>
          <p:cNvSpPr txBox="1"/>
          <p:nvPr/>
        </p:nvSpPr>
        <p:spPr>
          <a:xfrm>
            <a:off x="5400675" y="835813"/>
            <a:ext cx="2318583" cy="346249"/>
          </a:xfrm>
          <a:prstGeom prst="rect">
            <a:avLst/>
          </a:prstGeom>
          <a:noFill/>
        </p:spPr>
        <p:txBody>
          <a:bodyPr wrap="none" lIns="68580" tIns="34290" rIns="68580" bIns="34290" rtlCol="0">
            <a:spAutoFit/>
          </a:bodyPr>
          <a:lstStyle/>
          <a:p>
            <a:r>
              <a:rPr lang="en-US" dirty="0" smtClean="0"/>
              <a:t>Body conforming grid</a:t>
            </a:r>
            <a:endParaRPr lang="en-US" dirty="0"/>
          </a:p>
        </p:txBody>
      </p:sp>
      <p:sp>
        <p:nvSpPr>
          <p:cNvPr id="11" name="TextBox 10"/>
          <p:cNvSpPr txBox="1"/>
          <p:nvPr/>
        </p:nvSpPr>
        <p:spPr>
          <a:xfrm>
            <a:off x="5385626" y="2928938"/>
            <a:ext cx="2639184" cy="346249"/>
          </a:xfrm>
          <a:prstGeom prst="rect">
            <a:avLst/>
          </a:prstGeom>
          <a:noFill/>
        </p:spPr>
        <p:txBody>
          <a:bodyPr wrap="none" lIns="68580" tIns="34290" rIns="68580" bIns="34290" rtlCol="0">
            <a:spAutoFit/>
          </a:bodyPr>
          <a:lstStyle/>
          <a:p>
            <a:r>
              <a:rPr lang="en-US" dirty="0" smtClean="0"/>
              <a:t>Immersed boundary grid</a:t>
            </a:r>
            <a:endParaRPr lang="en-US" dirty="0"/>
          </a:p>
        </p:txBody>
      </p:sp>
    </p:spTree>
    <p:extLst>
      <p:ext uri="{BB962C8B-B14F-4D97-AF65-F5344CB8AC3E}">
        <p14:creationId xmlns:p14="http://schemas.microsoft.com/office/powerpoint/2010/main" val="188597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02317" y="1162363"/>
            <a:ext cx="3286125" cy="2921435"/>
          </a:xfrm>
        </p:spPr>
      </p:pic>
      <p:pic>
        <p:nvPicPr>
          <p:cNvPr id="5" name="Content Placeholder 10" descr="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5573" y="1117039"/>
            <a:ext cx="3286125" cy="2917997"/>
          </a:xfrm>
          <a:prstGeom prst="rect">
            <a:avLst/>
          </a:prstGeom>
        </p:spPr>
      </p:pic>
      <p:sp>
        <p:nvSpPr>
          <p:cNvPr id="6" name="TextBox 5"/>
          <p:cNvSpPr txBox="1"/>
          <p:nvPr/>
        </p:nvSpPr>
        <p:spPr>
          <a:xfrm>
            <a:off x="2776782" y="4095727"/>
            <a:ext cx="2857500" cy="407804"/>
          </a:xfrm>
          <a:prstGeom prst="rect">
            <a:avLst/>
          </a:prstGeom>
          <a:noFill/>
        </p:spPr>
        <p:txBody>
          <a:bodyPr wrap="square" lIns="68580" tIns="34290" rIns="68580" bIns="34290" rtlCol="0">
            <a:spAutoFit/>
          </a:bodyPr>
          <a:lstStyle/>
          <a:p>
            <a:pPr algn="ctr"/>
            <a:r>
              <a:rPr lang="en-US" sz="1100" dirty="0"/>
              <a:t>Curvilinear body-fitting grid around a circular surface</a:t>
            </a:r>
          </a:p>
        </p:txBody>
      </p:sp>
      <p:sp>
        <p:nvSpPr>
          <p:cNvPr id="7" name="TextBox 6"/>
          <p:cNvSpPr txBox="1"/>
          <p:nvPr/>
        </p:nvSpPr>
        <p:spPr>
          <a:xfrm>
            <a:off x="5909885" y="4083797"/>
            <a:ext cx="2857500" cy="407804"/>
          </a:xfrm>
          <a:prstGeom prst="rect">
            <a:avLst/>
          </a:prstGeom>
          <a:noFill/>
        </p:spPr>
        <p:txBody>
          <a:bodyPr wrap="square" lIns="68580" tIns="34290" rIns="68580" bIns="34290" rtlCol="0">
            <a:spAutoFit/>
          </a:bodyPr>
          <a:lstStyle/>
          <a:p>
            <a:pPr algn="ctr"/>
            <a:r>
              <a:rPr lang="en-US" sz="1100" dirty="0"/>
              <a:t>Body non-conforming </a:t>
            </a:r>
            <a:r>
              <a:rPr lang="en-US" sz="1100" dirty="0" err="1"/>
              <a:t>cartesian</a:t>
            </a:r>
            <a:r>
              <a:rPr lang="en-US" sz="1100" dirty="0"/>
              <a:t> grid and an immersed boundary</a:t>
            </a:r>
          </a:p>
        </p:txBody>
      </p:sp>
      <p:sp>
        <p:nvSpPr>
          <p:cNvPr id="8" name="Rectangle 7"/>
          <p:cNvSpPr/>
          <p:nvPr/>
        </p:nvSpPr>
        <p:spPr>
          <a:xfrm>
            <a:off x="5304916" y="150541"/>
            <a:ext cx="3681649" cy="423193"/>
          </a:xfrm>
          <a:prstGeom prst="rect">
            <a:avLst/>
          </a:prstGeom>
        </p:spPr>
        <p:txBody>
          <a:bodyPr wrap="none" lIns="68580" tIns="34290" rIns="68580" bIns="34290">
            <a:spAutoFit/>
          </a:bodyPr>
          <a:lstStyle/>
          <a:p>
            <a:r>
              <a:rPr lang="en-US" sz="2300" b="1" dirty="0">
                <a:latin typeface="Calibri" pitchFamily="34" charset="0"/>
                <a:ea typeface="+mj-ea"/>
                <a:cs typeface="+mj-cs"/>
              </a:rPr>
              <a:t>Immersed Boundary Method</a:t>
            </a:r>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59533" y="1824516"/>
            <a:ext cx="2412206" cy="1833086"/>
          </a:xfrm>
          <a:prstGeom prst="rect">
            <a:avLst/>
          </a:prstGeom>
        </p:spPr>
      </p:pic>
      <p:sp>
        <p:nvSpPr>
          <p:cNvPr id="2" name="Rectangle 1"/>
          <p:cNvSpPr/>
          <p:nvPr/>
        </p:nvSpPr>
        <p:spPr bwMode="auto">
          <a:xfrm>
            <a:off x="900113" y="2500313"/>
            <a:ext cx="142875" cy="104298"/>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400" b="1">
              <a:latin typeface="Arial" charset="0"/>
            </a:endParaRPr>
          </a:p>
        </p:txBody>
      </p:sp>
    </p:spTree>
    <p:extLst>
      <p:ext uri="{BB962C8B-B14F-4D97-AF65-F5344CB8AC3E}">
        <p14:creationId xmlns:p14="http://schemas.microsoft.com/office/powerpoint/2010/main" val="87614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a:spLocks noGrp="1"/>
          </p:cNvSpPr>
          <p:nvPr>
            <p:ph idx="1"/>
          </p:nvPr>
        </p:nvSpPr>
        <p:spPr>
          <a:xfrm>
            <a:off x="379042" y="1367800"/>
            <a:ext cx="2904632" cy="3076877"/>
          </a:xfrm>
        </p:spPr>
        <p:txBody>
          <a:bodyPr/>
          <a:lstStyle/>
          <a:p>
            <a:r>
              <a:rPr lang="en-US" dirty="0" smtClean="0">
                <a:solidFill>
                  <a:schemeClr val="tx1"/>
                </a:solidFill>
              </a:rPr>
              <a:t>Types of nodes and domains</a:t>
            </a:r>
          </a:p>
          <a:p>
            <a:pPr lvl="1"/>
            <a:r>
              <a:rPr lang="en-US" dirty="0" smtClean="0"/>
              <a:t>Fluid</a:t>
            </a:r>
          </a:p>
          <a:p>
            <a:pPr lvl="1"/>
            <a:r>
              <a:rPr lang="en-US" dirty="0" smtClean="0"/>
              <a:t>Solid</a:t>
            </a:r>
          </a:p>
          <a:p>
            <a:pPr lvl="1"/>
            <a:r>
              <a:rPr lang="en-US" dirty="0" smtClean="0"/>
              <a:t>Fluid IB</a:t>
            </a:r>
          </a:p>
        </p:txBody>
      </p:sp>
      <p:sp>
        <p:nvSpPr>
          <p:cNvPr id="7" name="Rectangle 6"/>
          <p:cNvSpPr/>
          <p:nvPr/>
        </p:nvSpPr>
        <p:spPr>
          <a:xfrm>
            <a:off x="5304916" y="150541"/>
            <a:ext cx="3681649" cy="423193"/>
          </a:xfrm>
          <a:prstGeom prst="rect">
            <a:avLst/>
          </a:prstGeom>
        </p:spPr>
        <p:txBody>
          <a:bodyPr wrap="none" lIns="68580" tIns="34290" rIns="68580" bIns="34290">
            <a:spAutoFit/>
          </a:bodyPr>
          <a:lstStyle/>
          <a:p>
            <a:r>
              <a:rPr lang="en-US" sz="2300" b="1" dirty="0">
                <a:latin typeface="Calibri" pitchFamily="34" charset="0"/>
                <a:ea typeface="+mj-ea"/>
                <a:cs typeface="+mj-cs"/>
              </a:rPr>
              <a:t>Immersed Boundary Method</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386138" y="1195071"/>
            <a:ext cx="5312982" cy="1862454"/>
          </a:xfrm>
          <a:prstGeom prst="rect">
            <a:avLst/>
          </a:prstGeom>
        </p:spPr>
      </p:pic>
      <p:sp>
        <p:nvSpPr>
          <p:cNvPr id="2" name="Rectangle 1"/>
          <p:cNvSpPr/>
          <p:nvPr/>
        </p:nvSpPr>
        <p:spPr>
          <a:xfrm>
            <a:off x="3984436" y="3525041"/>
            <a:ext cx="4549964" cy="346249"/>
          </a:xfrm>
          <a:prstGeom prst="rect">
            <a:avLst/>
          </a:prstGeom>
        </p:spPr>
        <p:txBody>
          <a:bodyPr wrap="none" lIns="68580" tIns="34290" rIns="68580" bIns="34290">
            <a:spAutoFit/>
          </a:bodyPr>
          <a:lstStyle/>
          <a:p>
            <a:r>
              <a:rPr lang="en-US" dirty="0" err="1">
                <a:latin typeface="Times New Roman" panose="02020603050405020304" pitchFamily="18" charset="0"/>
                <a:ea typeface="Times New Roman" panose="02020603050405020304" pitchFamily="18" charset="0"/>
              </a:rPr>
              <a:t>Nodetype</a:t>
            </a:r>
            <a:r>
              <a:rPr lang="en-US" dirty="0">
                <a:latin typeface="Times New Roman" panose="02020603050405020304" pitchFamily="18" charset="0"/>
                <a:ea typeface="Times New Roman" panose="02020603050405020304" pitchFamily="18" charset="0"/>
              </a:rPr>
              <a:t>: solid is 0, fluid is 1, fluid </a:t>
            </a:r>
            <a:r>
              <a:rPr lang="en-US" dirty="0" err="1">
                <a:latin typeface="Times New Roman" panose="02020603050405020304" pitchFamily="18" charset="0"/>
                <a:ea typeface="Times New Roman" panose="02020603050405020304" pitchFamily="18" charset="0"/>
              </a:rPr>
              <a:t>ibnode</a:t>
            </a:r>
            <a:r>
              <a:rPr lang="en-US" dirty="0">
                <a:latin typeface="Times New Roman" panose="02020603050405020304" pitchFamily="18" charset="0"/>
                <a:ea typeface="Times New Roman" panose="02020603050405020304" pitchFamily="18" charset="0"/>
              </a:rPr>
              <a:t> is 2</a:t>
            </a:r>
            <a:endParaRPr lang="en-US" dirty="0"/>
          </a:p>
        </p:txBody>
      </p:sp>
    </p:spTree>
    <p:extLst>
      <p:ext uri="{BB962C8B-B14F-4D97-AF65-F5344CB8AC3E}">
        <p14:creationId xmlns:p14="http://schemas.microsoft.com/office/powerpoint/2010/main" val="1874847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08" y="742950"/>
            <a:ext cx="4572000" cy="3947234"/>
          </a:xfrm>
          <a:prstGeom prst="rect">
            <a:avLst/>
          </a:prstGeom>
        </p:spPr>
        <p:txBody>
          <a:bodyPr lIns="68580" tIns="34290" rIns="68580" bIns="34290">
            <a:spAutoFit/>
          </a:bodyPr>
          <a:lstStyle/>
          <a:p>
            <a:pPr marL="257175" indent="-257175">
              <a:buFont typeface="+mj-lt"/>
              <a:buAutoNum type="arabicPeriod"/>
            </a:pPr>
            <a:r>
              <a:rPr lang="en-US" dirty="0" smtClean="0"/>
              <a:t>Based on the immersed boundary provided by the surface grid, all the nodes in the background are assigned as one of the following </a:t>
            </a:r>
            <a:r>
              <a:rPr lang="en-US" dirty="0" err="1" smtClean="0"/>
              <a:t>nodetypes</a:t>
            </a:r>
            <a:r>
              <a:rPr lang="en-US" dirty="0"/>
              <a:t>: fluid node, solid node, fluid IB </a:t>
            </a:r>
            <a:r>
              <a:rPr lang="en-US" dirty="0" smtClean="0"/>
              <a:t>node, solid IB node. </a:t>
            </a:r>
          </a:p>
          <a:p>
            <a:pPr marL="257175" indent="-257175">
              <a:buFont typeface="+mj-lt"/>
              <a:buAutoNum type="arabicPeriod"/>
            </a:pPr>
            <a:endParaRPr lang="en-US" dirty="0"/>
          </a:p>
          <a:p>
            <a:pPr marL="257175" indent="-257175">
              <a:buFont typeface="+mj-lt"/>
              <a:buAutoNum type="arabicPeriod"/>
            </a:pPr>
            <a:r>
              <a:rPr lang="en-US" dirty="0"/>
              <a:t>The governing equations are solved for all the fluid nodes in the domain</a:t>
            </a:r>
            <a:r>
              <a:rPr lang="en-US" dirty="0" smtClean="0"/>
              <a:t>.</a:t>
            </a:r>
          </a:p>
          <a:p>
            <a:pPr marL="257175" indent="-257175">
              <a:buFont typeface="+mj-lt"/>
              <a:buAutoNum type="arabicPeriod"/>
            </a:pPr>
            <a:endParaRPr lang="en-US" dirty="0"/>
          </a:p>
          <a:p>
            <a:pPr marL="257175" indent="-257175">
              <a:buFont typeface="+mj-lt"/>
              <a:buAutoNum type="arabicPeriod"/>
            </a:pPr>
            <a:r>
              <a:rPr lang="en-US" dirty="0"/>
              <a:t>Modifications are made on the IB node values in order for the fluid and solid nodes to see the presence of the immersed boundary. </a:t>
            </a:r>
            <a:endParaRPr lang="en-US" dirty="0">
              <a:effectLst/>
            </a:endParaRPr>
          </a:p>
        </p:txBody>
      </p:sp>
      <p:sp>
        <p:nvSpPr>
          <p:cNvPr id="7" name="Rectangle 6"/>
          <p:cNvSpPr/>
          <p:nvPr/>
        </p:nvSpPr>
        <p:spPr>
          <a:xfrm>
            <a:off x="5304916" y="150541"/>
            <a:ext cx="3681649" cy="423193"/>
          </a:xfrm>
          <a:prstGeom prst="rect">
            <a:avLst/>
          </a:prstGeom>
        </p:spPr>
        <p:txBody>
          <a:bodyPr wrap="none" lIns="68580" tIns="34290" rIns="68580" bIns="34290">
            <a:spAutoFit/>
          </a:bodyPr>
          <a:lstStyle/>
          <a:p>
            <a:r>
              <a:rPr lang="en-US" sz="2300" b="1" dirty="0">
                <a:latin typeface="Calibri" pitchFamily="34" charset="0"/>
                <a:ea typeface="+mj-ea"/>
                <a:cs typeface="+mj-cs"/>
              </a:rPr>
              <a:t>Immersed Boundary Method</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930234" y="1473677"/>
            <a:ext cx="3854612" cy="1405254"/>
          </a:xfrm>
          <a:prstGeom prst="rect">
            <a:avLst/>
          </a:prstGeom>
        </p:spPr>
      </p:pic>
      <p:sp>
        <p:nvSpPr>
          <p:cNvPr id="6" name="Rectangle 5"/>
          <p:cNvSpPr/>
          <p:nvPr/>
        </p:nvSpPr>
        <p:spPr>
          <a:xfrm>
            <a:off x="4594036" y="3227925"/>
            <a:ext cx="4549964" cy="346249"/>
          </a:xfrm>
          <a:prstGeom prst="rect">
            <a:avLst/>
          </a:prstGeom>
        </p:spPr>
        <p:txBody>
          <a:bodyPr wrap="none" lIns="68580" tIns="34290" rIns="68580" bIns="34290">
            <a:spAutoFit/>
          </a:bodyPr>
          <a:lstStyle/>
          <a:p>
            <a:r>
              <a:rPr lang="en-US" dirty="0" err="1">
                <a:latin typeface="Times New Roman" panose="02020603050405020304" pitchFamily="18" charset="0"/>
                <a:ea typeface="Times New Roman" panose="02020603050405020304" pitchFamily="18" charset="0"/>
              </a:rPr>
              <a:t>Nodetype</a:t>
            </a:r>
            <a:r>
              <a:rPr lang="en-US" dirty="0">
                <a:latin typeface="Times New Roman" panose="02020603050405020304" pitchFamily="18" charset="0"/>
                <a:ea typeface="Times New Roman" panose="02020603050405020304" pitchFamily="18" charset="0"/>
              </a:rPr>
              <a:t>: solid is 0, fluid is 1, fluid </a:t>
            </a:r>
            <a:r>
              <a:rPr lang="en-US" dirty="0" err="1">
                <a:latin typeface="Times New Roman" panose="02020603050405020304" pitchFamily="18" charset="0"/>
                <a:ea typeface="Times New Roman" panose="02020603050405020304" pitchFamily="18" charset="0"/>
              </a:rPr>
              <a:t>ibnode</a:t>
            </a:r>
            <a:r>
              <a:rPr lang="en-US" dirty="0">
                <a:latin typeface="Times New Roman" panose="02020603050405020304" pitchFamily="18" charset="0"/>
                <a:ea typeface="Times New Roman" panose="02020603050405020304" pitchFamily="18" charset="0"/>
              </a:rPr>
              <a:t> is 2</a:t>
            </a:r>
            <a:endParaRPr lang="en-US" dirty="0"/>
          </a:p>
        </p:txBody>
      </p:sp>
    </p:spTree>
    <p:extLst>
      <p:ext uri="{BB962C8B-B14F-4D97-AF65-F5344CB8AC3E}">
        <p14:creationId xmlns:p14="http://schemas.microsoft.com/office/powerpoint/2010/main" val="25497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16162" y1="18208" x2="16162" y2="18208"/>
                      </a14:backgroundRemoval>
                    </a14:imgEffect>
                  </a14:imgLayer>
                </a14:imgProps>
              </a:ext>
              <a:ext uri="{28A0092B-C50C-407E-A947-70E740481C1C}">
                <a14:useLocalDpi xmlns:a14="http://schemas.microsoft.com/office/drawing/2010/main" val="0"/>
              </a:ext>
            </a:extLst>
          </a:blip>
          <a:stretch>
            <a:fillRect/>
          </a:stretch>
        </p:blipFill>
        <p:spPr>
          <a:xfrm>
            <a:off x="1541139" y="1964363"/>
            <a:ext cx="3395184" cy="3013655"/>
          </a:xfrm>
          <a:prstGeom prst="rect">
            <a:avLst/>
          </a:prstGeom>
        </p:spPr>
      </p:pic>
      <p:pic>
        <p:nvPicPr>
          <p:cNvPr id="40" name="Picture 39"/>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8763" y1="32859" x2="38763" y2="32859"/>
                      </a14:backgroundRemoval>
                    </a14:imgEffect>
                  </a14:imgLayer>
                </a14:imgProps>
              </a:ext>
              <a:ext uri="{28A0092B-C50C-407E-A947-70E740481C1C}">
                <a14:useLocalDpi xmlns:a14="http://schemas.microsoft.com/office/drawing/2010/main" val="0"/>
              </a:ext>
            </a:extLst>
          </a:blip>
          <a:stretch>
            <a:fillRect/>
          </a:stretch>
        </p:blipFill>
        <p:spPr>
          <a:xfrm>
            <a:off x="5774620" y="1507889"/>
            <a:ext cx="2510329" cy="2228234"/>
          </a:xfrm>
          <a:prstGeom prst="rect">
            <a:avLst/>
          </a:prstGeom>
        </p:spPr>
      </p:pic>
      <p:pic>
        <p:nvPicPr>
          <p:cNvPr id="41" name="Picture 4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7" b="99858" l="9975" r="100000">
                        <a14:backgroundMark x1="41288" y1="38265" x2="41288" y2="38265"/>
                      </a14:backgroundRemoval>
                    </a14:imgEffect>
                  </a14:imgLayer>
                </a14:imgProps>
              </a:ext>
              <a:ext uri="{28A0092B-C50C-407E-A947-70E740481C1C}">
                <a14:useLocalDpi xmlns:a14="http://schemas.microsoft.com/office/drawing/2010/main" val="0"/>
              </a:ext>
            </a:extLst>
          </a:blip>
          <a:srcRect l="14636" t="31046"/>
          <a:stretch/>
        </p:blipFill>
        <p:spPr>
          <a:xfrm>
            <a:off x="6100109" y="2177172"/>
            <a:ext cx="2232341" cy="1600580"/>
          </a:xfrm>
          <a:prstGeom prst="rect">
            <a:avLst/>
          </a:prstGeom>
        </p:spPr>
      </p:pic>
      <p:pic>
        <p:nvPicPr>
          <p:cNvPr id="36" name="Picture 3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815" b="89758" l="9975" r="97854">
                        <a14:foregroundMark x1="91540" y1="34993" x2="91540" y2="34993"/>
                        <a14:foregroundMark x1="46465" y1="46942" x2="46465" y2="46942"/>
                        <a14:backgroundMark x1="55808" y1="28307" x2="55808" y2="28307"/>
                      </a14:backgroundRemoval>
                    </a14:imgEffect>
                  </a14:imgLayer>
                </a14:imgProps>
              </a:ext>
              <a:ext uri="{28A0092B-C50C-407E-A947-70E740481C1C}">
                <a14:useLocalDpi xmlns:a14="http://schemas.microsoft.com/office/drawing/2010/main" val="0"/>
              </a:ext>
            </a:extLst>
          </a:blip>
          <a:srcRect l="7595" t="4667" r="17494" b="12608"/>
          <a:stretch/>
        </p:blipFill>
        <p:spPr>
          <a:xfrm>
            <a:off x="1882814" y="2189031"/>
            <a:ext cx="2180229" cy="2135319"/>
          </a:xfrm>
          <a:prstGeom prst="rect">
            <a:avLst/>
          </a:prstGeom>
        </p:spPr>
      </p:pic>
      <p:sp>
        <p:nvSpPr>
          <p:cNvPr id="2" name="Title 1"/>
          <p:cNvSpPr>
            <a:spLocks noGrp="1"/>
          </p:cNvSpPr>
          <p:nvPr>
            <p:ph type="title"/>
          </p:nvPr>
        </p:nvSpPr>
        <p:spPr>
          <a:xfrm>
            <a:off x="4063044" y="109022"/>
            <a:ext cx="5080958" cy="515117"/>
          </a:xfrm>
        </p:spPr>
        <p:txBody>
          <a:bodyPr/>
          <a:lstStyle/>
          <a:p>
            <a:pPr algn="ctr"/>
            <a:r>
              <a:rPr lang="en-US" dirty="0" smtClean="0"/>
              <a:t>Nonlinear Structural FE Code</a:t>
            </a:r>
            <a:endParaRPr lang="en-US" dirty="0"/>
          </a:p>
        </p:txBody>
      </p:sp>
      <p:sp>
        <p:nvSpPr>
          <p:cNvPr id="3" name="TextBox 2"/>
          <p:cNvSpPr txBox="1"/>
          <p:nvPr/>
        </p:nvSpPr>
        <p:spPr>
          <a:xfrm>
            <a:off x="76200" y="736506"/>
            <a:ext cx="8229600" cy="1454244"/>
          </a:xfrm>
          <a:prstGeom prst="rect">
            <a:avLst/>
          </a:prstGeom>
          <a:noFill/>
        </p:spPr>
        <p:txBody>
          <a:bodyPr wrap="square" lIns="68580" tIns="34290" rIns="68580" bIns="34290" rtlCol="0">
            <a:spAutoFit/>
          </a:bodyPr>
          <a:lstStyle/>
          <a:p>
            <a:pPr marL="257175" indent="-257175">
              <a:buFont typeface="Arial" panose="020B0604020202020204" pitchFamily="34" charset="0"/>
              <a:buChar char="•"/>
            </a:pPr>
            <a:r>
              <a:rPr lang="en-US" dirty="0" smtClean="0"/>
              <a:t>Capable of Large deformation, large strain, large rotation</a:t>
            </a:r>
          </a:p>
          <a:p>
            <a:pPr marL="257175" indent="-257175">
              <a:buFont typeface="Arial" panose="020B0604020202020204" pitchFamily="34" charset="0"/>
              <a:buChar char="•"/>
            </a:pPr>
            <a:r>
              <a:rPr lang="en-US" dirty="0" smtClean="0"/>
              <a:t>Geometric Nonlinearity</a:t>
            </a:r>
          </a:p>
          <a:p>
            <a:pPr marL="257175" indent="-257175">
              <a:buFont typeface="Arial" panose="020B0604020202020204" pitchFamily="34" charset="0"/>
              <a:buChar char="•"/>
            </a:pPr>
            <a:r>
              <a:rPr lang="en-US" dirty="0" smtClean="0"/>
              <a:t>Total </a:t>
            </a:r>
            <a:r>
              <a:rPr lang="en-US" dirty="0" err="1" smtClean="0"/>
              <a:t>Lagrangian</a:t>
            </a:r>
            <a:r>
              <a:rPr lang="en-US" dirty="0" smtClean="0"/>
              <a:t> as well as Updated </a:t>
            </a:r>
            <a:r>
              <a:rPr lang="en-US" dirty="0" err="1" smtClean="0"/>
              <a:t>Lagrangian</a:t>
            </a:r>
            <a:r>
              <a:rPr lang="en-US" dirty="0" smtClean="0"/>
              <a:t> formulation</a:t>
            </a:r>
          </a:p>
          <a:p>
            <a:pPr marL="257175" indent="-257175">
              <a:buFont typeface="Arial" panose="020B0604020202020204" pitchFamily="34" charset="0"/>
              <a:buChar char="•"/>
            </a:pPr>
            <a:r>
              <a:rPr lang="en-US" dirty="0" smtClean="0"/>
              <a:t>3D as well as 2D elements</a:t>
            </a:r>
          </a:p>
          <a:p>
            <a:pPr marL="257175" indent="-257175">
              <a:buFont typeface="Arial" panose="020B0604020202020204" pitchFamily="34" charset="0"/>
              <a:buChar char="•"/>
            </a:pPr>
            <a:endParaRPr lang="en-US" dirty="0"/>
          </a:p>
        </p:txBody>
      </p:sp>
      <p:grpSp>
        <p:nvGrpSpPr>
          <p:cNvPr id="33" name="Group 13"/>
          <p:cNvGrpSpPr>
            <a:grpSpLocks noChangeAspect="1"/>
          </p:cNvGrpSpPr>
          <p:nvPr/>
        </p:nvGrpSpPr>
        <p:grpSpPr>
          <a:xfrm>
            <a:off x="5774620" y="1542561"/>
            <a:ext cx="3261360" cy="501089"/>
            <a:chOff x="1727200" y="3161658"/>
            <a:chExt cx="8696960" cy="1068086"/>
          </a:xfrm>
        </p:grpSpPr>
        <p:sp>
          <p:nvSpPr>
            <p:cNvPr id="5" name="Isosceles Triangle 16"/>
            <p:cNvSpPr/>
            <p:nvPr/>
          </p:nvSpPr>
          <p:spPr bwMode="auto">
            <a:xfrm>
              <a:off x="1727200" y="3367526"/>
              <a:ext cx="1117600" cy="82347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6" name="Oval 22"/>
            <p:cNvSpPr/>
            <p:nvPr/>
          </p:nvSpPr>
          <p:spPr bwMode="auto">
            <a:xfrm>
              <a:off x="2258670" y="3341767"/>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7" name="Oval 23"/>
            <p:cNvSpPr/>
            <p:nvPr/>
          </p:nvSpPr>
          <p:spPr bwMode="auto">
            <a:xfrm>
              <a:off x="2802446" y="4114801"/>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8" name="Oval 24"/>
            <p:cNvSpPr/>
            <p:nvPr/>
          </p:nvSpPr>
          <p:spPr bwMode="auto">
            <a:xfrm>
              <a:off x="1727201" y="4113621"/>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9" name="Rectangle 26"/>
            <p:cNvSpPr/>
            <p:nvPr/>
          </p:nvSpPr>
          <p:spPr bwMode="auto">
            <a:xfrm>
              <a:off x="3556000" y="3341766"/>
              <a:ext cx="1727200" cy="77185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10" name="Oval 30"/>
            <p:cNvSpPr/>
            <p:nvPr/>
          </p:nvSpPr>
          <p:spPr bwMode="auto">
            <a:xfrm>
              <a:off x="3538829" y="3290554"/>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11" name="Oval 42"/>
            <p:cNvSpPr/>
            <p:nvPr/>
          </p:nvSpPr>
          <p:spPr bwMode="auto">
            <a:xfrm>
              <a:off x="5272326" y="3277372"/>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12" name="Oval 43"/>
            <p:cNvSpPr/>
            <p:nvPr/>
          </p:nvSpPr>
          <p:spPr bwMode="auto">
            <a:xfrm>
              <a:off x="3532250" y="4038601"/>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13" name="Oval 44"/>
            <p:cNvSpPr/>
            <p:nvPr/>
          </p:nvSpPr>
          <p:spPr bwMode="auto">
            <a:xfrm>
              <a:off x="5267461" y="4050300"/>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15" name="Isosceles Triangle 54"/>
            <p:cNvSpPr/>
            <p:nvPr/>
          </p:nvSpPr>
          <p:spPr bwMode="auto">
            <a:xfrm rot="20179955">
              <a:off x="6604000" y="3367526"/>
              <a:ext cx="711200" cy="518675"/>
            </a:xfrm>
            <a:prstGeom prst="triangle">
              <a:avLst>
                <a:gd name="adj" fmla="val 4344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16" name="Isosceles Triangle 55"/>
            <p:cNvSpPr/>
            <p:nvPr/>
          </p:nvSpPr>
          <p:spPr bwMode="auto">
            <a:xfrm rot="1877702">
              <a:off x="6361554" y="3337621"/>
              <a:ext cx="605161" cy="546667"/>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cxnSp>
          <p:nvCxnSpPr>
            <p:cNvPr id="18" name="Straight Connector 56"/>
            <p:cNvCxnSpPr/>
            <p:nvPr/>
          </p:nvCxnSpPr>
          <p:spPr bwMode="auto">
            <a:xfrm>
              <a:off x="6263597" y="3687345"/>
              <a:ext cx="1125799" cy="34296"/>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9" name="Oval 57"/>
            <p:cNvSpPr/>
            <p:nvPr/>
          </p:nvSpPr>
          <p:spPr bwMode="auto">
            <a:xfrm>
              <a:off x="6775116" y="3299196"/>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20" name="Oval 58"/>
            <p:cNvSpPr/>
            <p:nvPr/>
          </p:nvSpPr>
          <p:spPr bwMode="auto">
            <a:xfrm>
              <a:off x="6246857" y="3637216"/>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21" name="Oval 59"/>
            <p:cNvSpPr/>
            <p:nvPr/>
          </p:nvSpPr>
          <p:spPr bwMode="auto">
            <a:xfrm>
              <a:off x="6743982" y="3913942"/>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22" name="Oval 60"/>
            <p:cNvSpPr/>
            <p:nvPr/>
          </p:nvSpPr>
          <p:spPr bwMode="auto">
            <a:xfrm>
              <a:off x="7332373" y="3679016"/>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26" name="Rectangle 61"/>
            <p:cNvSpPr/>
            <p:nvPr/>
          </p:nvSpPr>
          <p:spPr bwMode="auto">
            <a:xfrm>
              <a:off x="8737600" y="3430181"/>
              <a:ext cx="1320800" cy="467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cxnSp>
          <p:nvCxnSpPr>
            <p:cNvPr id="28" name="Straight Connector 62"/>
            <p:cNvCxnSpPr/>
            <p:nvPr/>
          </p:nvCxnSpPr>
          <p:spPr bwMode="auto">
            <a:xfrm flipV="1">
              <a:off x="8754772" y="3226158"/>
              <a:ext cx="304800" cy="172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63"/>
            <p:cNvCxnSpPr/>
            <p:nvPr/>
          </p:nvCxnSpPr>
          <p:spPr bwMode="auto">
            <a:xfrm flipV="1">
              <a:off x="10058400" y="3238555"/>
              <a:ext cx="304800" cy="172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64"/>
            <p:cNvCxnSpPr/>
            <p:nvPr/>
          </p:nvCxnSpPr>
          <p:spPr bwMode="auto">
            <a:xfrm flipV="1">
              <a:off x="10075572" y="3739166"/>
              <a:ext cx="304800" cy="172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65"/>
            <p:cNvCxnSpPr/>
            <p:nvPr/>
          </p:nvCxnSpPr>
          <p:spPr bwMode="auto">
            <a:xfrm flipH="1">
              <a:off x="9059573" y="3238555"/>
              <a:ext cx="13036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66"/>
            <p:cNvCxnSpPr/>
            <p:nvPr/>
          </p:nvCxnSpPr>
          <p:spPr bwMode="auto">
            <a:xfrm>
              <a:off x="10363200" y="3264493"/>
              <a:ext cx="0" cy="5018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67"/>
            <p:cNvCxnSpPr/>
            <p:nvPr/>
          </p:nvCxnSpPr>
          <p:spPr bwMode="auto">
            <a:xfrm>
              <a:off x="9059572" y="3259509"/>
              <a:ext cx="0" cy="435548"/>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9" name="Straight Connector 68"/>
            <p:cNvCxnSpPr/>
            <p:nvPr/>
          </p:nvCxnSpPr>
          <p:spPr bwMode="auto">
            <a:xfrm flipV="1">
              <a:off x="9059573" y="3740154"/>
              <a:ext cx="1303628" cy="1237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6" name="Straight Connector 69"/>
            <p:cNvCxnSpPr/>
            <p:nvPr/>
          </p:nvCxnSpPr>
          <p:spPr bwMode="auto">
            <a:xfrm flipV="1">
              <a:off x="8754772" y="3746341"/>
              <a:ext cx="304800" cy="151559"/>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7" name="Oval 70"/>
            <p:cNvSpPr/>
            <p:nvPr/>
          </p:nvSpPr>
          <p:spPr bwMode="auto">
            <a:xfrm>
              <a:off x="8720429" y="3377379"/>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48" name="Oval 71"/>
            <p:cNvSpPr/>
            <p:nvPr/>
          </p:nvSpPr>
          <p:spPr bwMode="auto">
            <a:xfrm>
              <a:off x="9042401" y="3161658"/>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49" name="Oval 72"/>
            <p:cNvSpPr/>
            <p:nvPr/>
          </p:nvSpPr>
          <p:spPr bwMode="auto">
            <a:xfrm>
              <a:off x="10313117" y="3174537"/>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50" name="Oval 73"/>
            <p:cNvSpPr/>
            <p:nvPr/>
          </p:nvSpPr>
          <p:spPr bwMode="auto">
            <a:xfrm>
              <a:off x="9042401" y="3695058"/>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51" name="Oval 74"/>
            <p:cNvSpPr/>
            <p:nvPr/>
          </p:nvSpPr>
          <p:spPr bwMode="auto">
            <a:xfrm>
              <a:off x="8743898" y="3847458"/>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52" name="Oval 75"/>
            <p:cNvSpPr/>
            <p:nvPr/>
          </p:nvSpPr>
          <p:spPr bwMode="auto">
            <a:xfrm>
              <a:off x="10041229" y="3847458"/>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sp>
          <p:nvSpPr>
            <p:cNvPr id="53" name="Oval 76"/>
            <p:cNvSpPr/>
            <p:nvPr/>
          </p:nvSpPr>
          <p:spPr bwMode="auto">
            <a:xfrm>
              <a:off x="10363201" y="3657601"/>
              <a:ext cx="60959" cy="114943"/>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116" charset="-128"/>
              </a:endParaRPr>
            </a:p>
          </p:txBody>
        </p:sp>
      </p:grpSp>
      <p:sp>
        <p:nvSpPr>
          <p:cNvPr id="54" name="Rectangle 53"/>
          <p:cNvSpPr/>
          <p:nvPr/>
        </p:nvSpPr>
        <p:spPr>
          <a:xfrm>
            <a:off x="930100" y="4234502"/>
            <a:ext cx="8023227" cy="623248"/>
          </a:xfrm>
          <a:prstGeom prst="rect">
            <a:avLst/>
          </a:prstGeom>
        </p:spPr>
        <p:txBody>
          <a:bodyPr wrap="square" lIns="68580" tIns="34290" rIns="68580" bIns="34290">
            <a:spAutoFit/>
          </a:bodyPr>
          <a:lstStyle/>
          <a:p>
            <a:pPr marL="257175" indent="-257175">
              <a:buFont typeface="Arial" panose="020B0604020202020204" pitchFamily="34" charset="0"/>
              <a:buChar char="•"/>
            </a:pPr>
            <a:r>
              <a:rPr lang="en-US" dirty="0" smtClean="0"/>
              <a:t>Extensible to material nonlinearity,( </a:t>
            </a:r>
            <a:r>
              <a:rPr lang="en-US" dirty="0" err="1" smtClean="0"/>
              <a:t>hyperelasticity</a:t>
            </a:r>
            <a:r>
              <a:rPr lang="en-US" dirty="0" smtClean="0"/>
              <a:t>, plasticity)</a:t>
            </a:r>
          </a:p>
          <a:p>
            <a:pPr marL="257175" indent="-257175">
              <a:buFont typeface="Arial" panose="020B0604020202020204" pitchFamily="34" charset="0"/>
              <a:buChar char="•"/>
            </a:pPr>
            <a:r>
              <a:rPr lang="en-US" dirty="0" smtClean="0"/>
              <a:t>Extensible to active materials such as </a:t>
            </a:r>
            <a:r>
              <a:rPr lang="en-US" dirty="0" err="1" smtClean="0"/>
              <a:t>piezo</a:t>
            </a:r>
            <a:r>
              <a:rPr lang="en-US" dirty="0" smtClean="0"/>
              <a:t>-ceramics</a:t>
            </a:r>
            <a:endParaRPr lang="en-US" dirty="0"/>
          </a:p>
        </p:txBody>
      </p:sp>
      <p:pic>
        <p:nvPicPr>
          <p:cNvPr id="38" name="Picture 37"/>
          <p:cNvPicPr>
            <a:picLocks noChangeAspect="1"/>
          </p:cNvPicPr>
          <p:nvPr/>
        </p:nvPicPr>
        <p:blipFill rotWithShape="1">
          <a:blip r:embed="rId10">
            <a:extLst>
              <a:ext uri="{28A0092B-C50C-407E-A947-70E740481C1C}">
                <a14:useLocalDpi xmlns:a14="http://schemas.microsoft.com/office/drawing/2010/main" val="0"/>
              </a:ext>
            </a:extLst>
          </a:blip>
          <a:srcRect l="78002" t="724" r="2777" b="38201"/>
          <a:stretch/>
        </p:blipFill>
        <p:spPr>
          <a:xfrm>
            <a:off x="1128928" y="1911894"/>
            <a:ext cx="801011" cy="2259147"/>
          </a:xfrm>
          <a:prstGeom prst="rect">
            <a:avLst/>
          </a:prstGeom>
        </p:spPr>
      </p:pic>
      <p:pic>
        <p:nvPicPr>
          <p:cNvPr id="42" name="Picture 41"/>
          <p:cNvPicPr>
            <a:picLocks noChangeAspect="1"/>
          </p:cNvPicPr>
          <p:nvPr/>
        </p:nvPicPr>
        <p:blipFill rotWithShape="1">
          <a:blip r:embed="rId11">
            <a:extLst>
              <a:ext uri="{28A0092B-C50C-407E-A947-70E740481C1C}">
                <a14:useLocalDpi xmlns:a14="http://schemas.microsoft.com/office/drawing/2010/main" val="0"/>
              </a:ext>
            </a:extLst>
          </a:blip>
          <a:srcRect l="78002" t="980" r="2578" b="33171"/>
          <a:stretch/>
        </p:blipFill>
        <p:spPr>
          <a:xfrm>
            <a:off x="4902213" y="1915160"/>
            <a:ext cx="749108" cy="2254645"/>
          </a:xfrm>
          <a:prstGeom prst="rect">
            <a:avLst/>
          </a:prstGeom>
        </p:spPr>
      </p:pic>
      <p:sp>
        <p:nvSpPr>
          <p:cNvPr id="14" name="TextBox 13"/>
          <p:cNvSpPr txBox="1"/>
          <p:nvPr/>
        </p:nvSpPr>
        <p:spPr>
          <a:xfrm>
            <a:off x="2218765" y="2189031"/>
            <a:ext cx="1334741" cy="300083"/>
          </a:xfrm>
          <a:prstGeom prst="rect">
            <a:avLst/>
          </a:prstGeom>
          <a:noFill/>
        </p:spPr>
        <p:txBody>
          <a:bodyPr wrap="none" lIns="68580" tIns="34290" rIns="68580" bIns="34290" rtlCol="0">
            <a:spAutoFit/>
          </a:bodyPr>
          <a:lstStyle/>
          <a:p>
            <a:r>
              <a:rPr lang="en-US" sz="1500" b="1" dirty="0">
                <a:solidFill>
                  <a:srgbClr val="C00000"/>
                </a:solidFill>
              </a:rPr>
              <a:t>Linear model</a:t>
            </a:r>
          </a:p>
        </p:txBody>
      </p:sp>
      <p:sp>
        <p:nvSpPr>
          <p:cNvPr id="55" name="TextBox 54"/>
          <p:cNvSpPr txBox="1"/>
          <p:nvPr/>
        </p:nvSpPr>
        <p:spPr>
          <a:xfrm>
            <a:off x="6323500" y="2162682"/>
            <a:ext cx="1644922" cy="300083"/>
          </a:xfrm>
          <a:prstGeom prst="rect">
            <a:avLst/>
          </a:prstGeom>
          <a:noFill/>
        </p:spPr>
        <p:txBody>
          <a:bodyPr wrap="none" lIns="68580" tIns="34290" rIns="68580" bIns="34290" rtlCol="0">
            <a:spAutoFit/>
          </a:bodyPr>
          <a:lstStyle/>
          <a:p>
            <a:r>
              <a:rPr lang="en-US" sz="1500" b="1" dirty="0">
                <a:solidFill>
                  <a:srgbClr val="C00000"/>
                </a:solidFill>
              </a:rPr>
              <a:t>Nonlinear model</a:t>
            </a:r>
          </a:p>
        </p:txBody>
      </p:sp>
    </p:spTree>
    <p:extLst>
      <p:ext uri="{BB962C8B-B14F-4D97-AF65-F5344CB8AC3E}">
        <p14:creationId xmlns:p14="http://schemas.microsoft.com/office/powerpoint/2010/main" val="330104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On-screen Show (16:9)</PresentationFormat>
  <Paragraphs>379</Paragraphs>
  <Slides>31</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Cambria Math</vt:lpstr>
      <vt:lpstr>Courier New</vt:lpstr>
      <vt:lpstr>Times New Roman</vt:lpstr>
      <vt:lpstr>Wingdings</vt:lpstr>
      <vt:lpstr>Default Design</vt:lpstr>
      <vt:lpstr>GenIDLEST Co-Design</vt:lpstr>
      <vt:lpstr>Recap</vt:lpstr>
      <vt:lpstr>Goals</vt:lpstr>
      <vt:lpstr>PowerPoint Presentation</vt:lpstr>
      <vt:lpstr>Immersed Boundary Method</vt:lpstr>
      <vt:lpstr>PowerPoint Presentation</vt:lpstr>
      <vt:lpstr>PowerPoint Presentation</vt:lpstr>
      <vt:lpstr>PowerPoint Presentation</vt:lpstr>
      <vt:lpstr>Nonlinear Structural FE Code</vt:lpstr>
      <vt:lpstr>Nonlinear Structural FE Code</vt:lpstr>
      <vt:lpstr>PowerPoint Presentation</vt:lpstr>
      <vt:lpstr>Turek-Hron FSI Benchmark</vt:lpstr>
      <vt:lpstr>FSI Validation: Turek Hron Benchmark FSI2</vt:lpstr>
      <vt:lpstr>Parallelization  of FSI</vt:lpstr>
      <vt:lpstr>Parallelization  of FSI</vt:lpstr>
      <vt:lpstr>Parallelization of FSI</vt:lpstr>
      <vt:lpstr>Parallelization of FSI</vt:lpstr>
      <vt:lpstr>Level2-Multiple flags in fluid flow</vt:lpstr>
      <vt:lpstr>Multiple Flags in 2D Channel flow</vt:lpstr>
      <vt:lpstr>Influence of interaction on flagtip displacements</vt:lpstr>
      <vt:lpstr>OpenACC directive based Acceleration </vt:lpstr>
      <vt:lpstr>Identifying parallelization opportunity</vt:lpstr>
      <vt:lpstr>Identification based on profiling</vt:lpstr>
      <vt:lpstr>Matvec Performance on GPU</vt:lpstr>
      <vt:lpstr>Choice of Sparse Matrix Storage Format</vt:lpstr>
      <vt:lpstr>Choice of Sparse Matrix Storage Format</vt:lpstr>
      <vt:lpstr>Matvec strategies performance</vt:lpstr>
      <vt:lpstr>Performance on Lab GPU machine</vt:lpstr>
      <vt:lpstr>Performance expectation</vt:lpstr>
      <vt:lpstr>Achieved Solver Speed 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2014-07-22T16:37:54Z</dcterms:created>
  <dcterms:modified xsi:type="dcterms:W3CDTF">2015-07-20T16:44:24Z</dcterms:modified>
</cp:coreProperties>
</file>