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32" r:id="rId2"/>
    <p:sldId id="358" r:id="rId3"/>
    <p:sldId id="359" r:id="rId4"/>
    <p:sldId id="360" r:id="rId5"/>
    <p:sldId id="361" r:id="rId6"/>
    <p:sldId id="362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290" r:id="rId22"/>
    <p:sldId id="406" r:id="rId23"/>
    <p:sldId id="403" r:id="rId24"/>
    <p:sldId id="404" r:id="rId25"/>
    <p:sldId id="405" r:id="rId26"/>
    <p:sldId id="407" r:id="rId27"/>
    <p:sldId id="408" r:id="rId28"/>
    <p:sldId id="386" r:id="rId29"/>
    <p:sldId id="412" r:id="rId30"/>
    <p:sldId id="402" r:id="rId31"/>
    <p:sldId id="409" r:id="rId32"/>
    <p:sldId id="410" r:id="rId33"/>
    <p:sldId id="411" r:id="rId34"/>
    <p:sldId id="413" r:id="rId35"/>
    <p:sldId id="414" r:id="rId36"/>
    <p:sldId id="416" r:id="rId37"/>
    <p:sldId id="421" r:id="rId38"/>
    <p:sldId id="417" r:id="rId39"/>
    <p:sldId id="419" r:id="rId40"/>
    <p:sldId id="420" r:id="rId41"/>
    <p:sldId id="392" r:id="rId42"/>
    <p:sldId id="398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15DEF025-F318-1A4D-9562-C48B24283448}">
          <p14:sldIdLst>
            <p14:sldId id="332"/>
            <p14:sldId id="358"/>
            <p14:sldId id="359"/>
            <p14:sldId id="360"/>
            <p14:sldId id="361"/>
            <p14:sldId id="362"/>
            <p14:sldId id="365"/>
            <p14:sldId id="366"/>
            <p14:sldId id="367"/>
            <p14:sldId id="368"/>
            <p14:sldId id="369"/>
            <p14:sldId id="370"/>
            <p14:sldId id="371"/>
            <p14:sldId id="373"/>
            <p14:sldId id="374"/>
            <p14:sldId id="375"/>
            <p14:sldId id="376"/>
            <p14:sldId id="377"/>
            <p14:sldId id="378"/>
            <p14:sldId id="379"/>
            <p14:sldId id="290"/>
            <p14:sldId id="406"/>
            <p14:sldId id="403"/>
            <p14:sldId id="404"/>
            <p14:sldId id="405"/>
            <p14:sldId id="407"/>
            <p14:sldId id="408"/>
            <p14:sldId id="386"/>
            <p14:sldId id="412"/>
            <p14:sldId id="402"/>
            <p14:sldId id="409"/>
            <p14:sldId id="410"/>
            <p14:sldId id="411"/>
            <p14:sldId id="413"/>
            <p14:sldId id="414"/>
            <p14:sldId id="416"/>
            <p14:sldId id="421"/>
            <p14:sldId id="417"/>
            <p14:sldId id="419"/>
            <p14:sldId id="420"/>
            <p14:sldId id="392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ia Yidong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8"/>
    <a:srgbClr val="FF6600"/>
    <a:srgbClr val="FF9933"/>
    <a:srgbClr val="8F00FF"/>
    <a:srgbClr val="FF00F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1228" autoAdjust="0"/>
  </p:normalViewPr>
  <p:slideViewPr>
    <p:cSldViewPr>
      <p:cViewPr varScale="1">
        <p:scale>
          <a:sx n="86" d="100"/>
          <a:sy n="86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4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E38A94A8-6245-9847-8B4A-2AD2A71D8AB0}" type="datetimeFigureOut">
              <a:rPr lang="zh-CN" altLang="en-US"/>
              <a:pPr>
                <a:defRPr/>
              </a:pPr>
              <a:t>2015/7/21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BB1565A-1168-4249-BF75-90F643E250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887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53E3ED3-9A3C-7345-8880-4C88A765B8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4806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723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292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557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1702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872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DGP1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15.48(1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v.s.1),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8</a:t>
            </a:r>
            <a:r>
              <a:rPr kumimoji="1" lang="en-US" altLang="zh-CN" dirty="0" smtClean="0"/>
              <a:t>.85(1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v.s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16)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3.40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(2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v.s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32);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721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rDGP1P2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13.93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(1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v.s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1),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1</a:t>
            </a:r>
            <a:r>
              <a:rPr kumimoji="1" lang="en-US" altLang="zh-CN" dirty="0" smtClean="0"/>
              <a:t>.58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(1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v.s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16)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3</a:t>
            </a:r>
            <a:r>
              <a:rPr kumimoji="1" lang="en-US" altLang="zh-CN" dirty="0" smtClean="0"/>
              <a:t>.13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(2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v.s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32)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6461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8457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437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new concept. It’s roughly clear to everyone in scientific computing  why you want to it and how you can do it. But maybe a lot of people do not know much what specific method to try.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52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3903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6361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9941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687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0564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295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84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84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practical sense, the</a:t>
            </a:r>
            <a:r>
              <a:rPr lang="en-US" baseline="0" dirty="0" smtClean="0"/>
              <a:t> current OpenACC-based code does not enjoy a wide range of portability.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043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“element based” loop strategy is still a very fast</a:t>
            </a:r>
            <a:r>
              <a:rPr lang="en-US" baseline="0" dirty="0" smtClean="0"/>
              <a:t> method on GPU devices, if you read the referred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25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355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48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tandard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0831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dirty="0" smtClean="0"/>
              <a:t>HEADING GOES HERE IN RED UNIVERS CONDENSED BOLD ALL CAPS</a:t>
            </a:r>
          </a:p>
        </p:txBody>
      </p:sp>
    </p:spTree>
    <p:extLst>
      <p:ext uri="{BB962C8B-B14F-4D97-AF65-F5344CB8AC3E}">
        <p14:creationId xmlns:p14="http://schemas.microsoft.com/office/powerpoint/2010/main" val="38894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10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5600" y="990600"/>
            <a:ext cx="2057400" cy="5135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33400" y="990600"/>
            <a:ext cx="6019800" cy="51355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17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755"/>
            <a:ext cx="7772400" cy="2015876"/>
          </a:xfrm>
          <a:noFill/>
        </p:spPr>
        <p:txBody>
          <a:bodyPr/>
          <a:lstStyle>
            <a:lvl1pPr>
              <a:defRPr sz="2800" baseline="0">
                <a:solidFill>
                  <a:srgbClr val="00009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9551"/>
            <a:ext cx="6400800" cy="1752600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9CB145-2085-CF4E-B27A-C6E8DBF1AF27}" type="datetime1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669007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Yidong Xia et al, A Discontinuous Galerkin Method for Compressible Flows on Hybrid Grids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94208" y="6356350"/>
            <a:ext cx="1392591" cy="365125"/>
          </a:xfrm>
          <a:prstGeom prst="rect">
            <a:avLst/>
          </a:prstGeom>
        </p:spPr>
        <p:txBody>
          <a:bodyPr/>
          <a:lstStyle/>
          <a:p>
            <a:fld id="{20CEB7CF-D06B-6149-9AF4-57603A41D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4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36877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566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338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2438400"/>
            <a:ext cx="40005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2438400"/>
            <a:ext cx="40005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47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73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1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3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536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474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tandard_backgrou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9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HEADING GOES HERE IN UNIVERS CONDENSED CAPS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1534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i="0">
          <a:solidFill>
            <a:srgbClr val="FF0000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8.e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70.emf"/><Relationship Id="rId5" Type="http://schemas.openxmlformats.org/officeDocument/2006/relationships/image" Target="../media/image67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597" y="937074"/>
            <a:ext cx="8416272" cy="1439570"/>
          </a:xfrm>
        </p:spPr>
        <p:txBody>
          <a:bodyPr/>
          <a:lstStyle/>
          <a:p>
            <a:pPr algn="ctr"/>
            <a:r>
              <a:rPr lang="en-US" sz="2400" b="1" dirty="0" smtClean="0"/>
              <a:t>Development of a Portable, GPU-Accelerated Discontinuous Galerkin CFD Code for Compressible Flows on Unstructured Hybrid Grids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3814" y="2554486"/>
            <a:ext cx="6864158" cy="307821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Jialin Lou, </a:t>
            </a:r>
            <a:r>
              <a:rPr lang="en-US" sz="1600" b="1" dirty="0" err="1" smtClean="0"/>
              <a:t>Xiaodong</a:t>
            </a:r>
            <a:r>
              <a:rPr lang="en-US" sz="1600" b="1" dirty="0" smtClean="0"/>
              <a:t> Liu, </a:t>
            </a:r>
            <a:r>
              <a:rPr lang="en-US" sz="1600" b="1" dirty="0" err="1" smtClean="0"/>
              <a:t>Lixiang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Luo</a:t>
            </a:r>
            <a:r>
              <a:rPr lang="en-US" sz="1600" b="1" dirty="0" smtClean="0"/>
              <a:t>, Hong Luo, and Jack Edwards</a:t>
            </a:r>
          </a:p>
          <a:p>
            <a:r>
              <a:rPr lang="en-US" sz="1600" dirty="0" smtClean="0"/>
              <a:t>Department of Mechanical and Aerospace Engineering</a:t>
            </a:r>
          </a:p>
          <a:p>
            <a:r>
              <a:rPr lang="en-US" sz="1600" dirty="0" smtClean="0"/>
              <a:t>North Carolina State University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</a:t>
            </a:r>
          </a:p>
          <a:p>
            <a:r>
              <a:rPr lang="en-US" sz="1600" b="1" dirty="0" smtClean="0"/>
              <a:t>Frank Mueller, and </a:t>
            </a:r>
            <a:r>
              <a:rPr lang="en-US" sz="1600" b="1" dirty="0" err="1" smtClean="0"/>
              <a:t>Saransh</a:t>
            </a:r>
            <a:r>
              <a:rPr lang="en-US" sz="1600" b="1" dirty="0" smtClean="0"/>
              <a:t> Gupta</a:t>
            </a:r>
          </a:p>
          <a:p>
            <a:r>
              <a:rPr lang="en-US" sz="1600" dirty="0" smtClean="0"/>
              <a:t>Department of Computer Science</a:t>
            </a:r>
          </a:p>
          <a:p>
            <a:r>
              <a:rPr lang="en-US" sz="1600" dirty="0" smtClean="0"/>
              <a:t>North Carolina State University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466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632704"/>
            <a:ext cx="1543312" cy="1225296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62" y="5632704"/>
            <a:ext cx="1631571" cy="122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791200"/>
            <a:ext cx="13049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38800"/>
            <a:ext cx="1600200" cy="1219200"/>
          </a:xfrm>
          <a:prstGeom prst="rect">
            <a:avLst/>
          </a:prstGeom>
          <a:noFill/>
          <a:ln w="64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4976"/>
          <a:stretch>
            <a:fillRect/>
          </a:stretch>
        </p:blipFill>
        <p:spPr bwMode="auto">
          <a:xfrm>
            <a:off x="7543800" y="5638800"/>
            <a:ext cx="1600200" cy="1219200"/>
          </a:xfrm>
          <a:prstGeom prst="rect">
            <a:avLst/>
          </a:prstGeom>
          <a:noFill/>
          <a:ln w="64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 flipV="1">
            <a:off x="0" y="914400"/>
            <a:ext cx="4572000" cy="460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0" y="914400"/>
            <a:ext cx="4572000" cy="460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7524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364" y="225314"/>
            <a:ext cx="6324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AFOSR BRI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Co-Design of Hardware/Software for Predicting UAV Aerodynamics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228600" y="48006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/>
              <a:t>Presented by </a:t>
            </a:r>
            <a:r>
              <a:rPr lang="en-US" altLang="zh-CN" sz="1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Xiaodong</a:t>
            </a:r>
            <a:r>
              <a:rPr lang="en-US" altLang="zh-CN" sz="1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Liu, Ph.D. Student ,</a:t>
            </a:r>
          </a:p>
          <a:p>
            <a:pPr algn="ctr"/>
            <a:r>
              <a:rPr lang="en-US" altLang="zh-CN" sz="1800" smtClean="0"/>
              <a:t>July 20-21, </a:t>
            </a:r>
            <a:r>
              <a:rPr lang="en-US" altLang="zh-CN" sz="1800" dirty="0" smtClean="0"/>
              <a:t>2015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468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Governing Equations of Fluid </a:t>
            </a:r>
            <a:r>
              <a:rPr lang="en-US" sz="2800" dirty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ynamics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79268"/>
              </p:ext>
            </p:extLst>
          </p:nvPr>
        </p:nvGraphicFramePr>
        <p:xfrm>
          <a:off x="304800" y="1371600"/>
          <a:ext cx="8534400" cy="518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 Navier-Stokes equations for unsteady compressible flows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(cont.)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The pressure </a:t>
                      </a:r>
                      <a:r>
                        <a:rPr lang="en-US" i="1" dirty="0" smtClean="0">
                          <a:latin typeface="Arial"/>
                          <a:cs typeface="Arial"/>
                        </a:rPr>
                        <a:t>p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can be computed from the equation of state (EOS)</a:t>
                      </a: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which is valid for perfect gas. The ratio of specific heats </a:t>
                      </a:r>
                      <a:r>
                        <a:rPr lang="en-US" i="1" dirty="0" err="1" smtClean="0">
                          <a:latin typeface="Arial"/>
                          <a:cs typeface="Arial"/>
                        </a:rPr>
                        <a:t>γ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is assumed to be constant and equal to 1.4.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The viscous stress tensor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τ</a:t>
                      </a:r>
                      <a:r>
                        <a:rPr lang="en-US" sz="1800" b="0" i="1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ij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and heat flux vector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q</a:t>
                      </a:r>
                      <a:r>
                        <a:rPr lang="en-US" sz="1800" b="0" i="1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are given by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is the temperature of the fluid,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the laminar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Prandtl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number, which is 0.7 for air.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μ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represents the molecular viscosity, which can be determined through the Sutherlands law </a:t>
                      </a:r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μ</a:t>
                      </a:r>
                      <a:r>
                        <a:rPr lang="en-US" sz="1800" b="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is the viscosity at the reference temperature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</a:t>
                      </a:r>
                      <a:r>
                        <a:rPr lang="en-US" sz="1800" b="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and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110K.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24318"/>
              </p:ext>
            </p:extLst>
          </p:nvPr>
        </p:nvGraphicFramePr>
        <p:xfrm>
          <a:off x="3733800" y="5334000"/>
          <a:ext cx="1879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7" name="Equation" r:id="rId3" imgW="1155700" imgH="508000" progId="Equation.3">
                  <p:embed/>
                </p:oleObj>
              </mc:Choice>
              <mc:Fallback>
                <p:oleObj name="Equation" r:id="rId3" imgW="11557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5334000"/>
                        <a:ext cx="1879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420723"/>
              </p:ext>
            </p:extLst>
          </p:nvPr>
        </p:nvGraphicFramePr>
        <p:xfrm>
          <a:off x="1676400" y="3810000"/>
          <a:ext cx="29940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8" name="Equation" r:id="rId5" imgW="1841500" imgH="508000" progId="Equation.3">
                  <p:embed/>
                </p:oleObj>
              </mc:Choice>
              <mc:Fallback>
                <p:oleObj name="Equation" r:id="rId5" imgW="18415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3810000"/>
                        <a:ext cx="299402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386410"/>
              </p:ext>
            </p:extLst>
          </p:nvPr>
        </p:nvGraphicFramePr>
        <p:xfrm>
          <a:off x="5181600" y="3886200"/>
          <a:ext cx="1671638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9" name="Equation" r:id="rId7" imgW="1028700" imgH="444500" progId="Equation.3">
                  <p:embed/>
                </p:oleObj>
              </mc:Choice>
              <mc:Fallback>
                <p:oleObj name="Equation" r:id="rId7" imgW="1028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1600" y="3886200"/>
                        <a:ext cx="1671638" cy="7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505520"/>
              </p:ext>
            </p:extLst>
          </p:nvPr>
        </p:nvGraphicFramePr>
        <p:xfrm>
          <a:off x="3048000" y="2133600"/>
          <a:ext cx="2415786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0" name="Equation" r:id="rId9" imgW="1485900" imgH="393700" progId="Equation.DSMT4">
                  <p:embed/>
                </p:oleObj>
              </mc:Choice>
              <mc:Fallback>
                <p:oleObj name="Equation" r:id="rId9" imgW="148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0" y="2133600"/>
                        <a:ext cx="2415786" cy="64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51875"/>
              </p:ext>
            </p:extLst>
          </p:nvPr>
        </p:nvGraphicFramePr>
        <p:xfrm>
          <a:off x="304800" y="1371600"/>
          <a:ext cx="8534400" cy="5273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Weak formulation of the governing equations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where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800" i="1" baseline="-25000" dirty="0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basis function of polynomials of degree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dimension of the polynomial space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dirty="0" smtClean="0"/>
                        <a:t>.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Taylor-basis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discontinuous Galerkin (DG(</a:t>
                      </a:r>
                      <a:r>
                        <a:rPr lang="en-US" sz="1800" b="0" i="1" baseline="0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)) solution in each element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For example, the underlying piecewise linear polynomial DG(P1) solution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where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800" i="1" baseline="-25000" dirty="0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800" i="1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sz="1800" i="1" baseline="-25000" dirty="0" err="1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800" i="1" dirty="0" err="1" smtClean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800" i="1" baseline="-25000" dirty="0" err="1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coordinate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of the element center.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501445"/>
              </p:ext>
            </p:extLst>
          </p:nvPr>
        </p:nvGraphicFramePr>
        <p:xfrm>
          <a:off x="2209800" y="1828800"/>
          <a:ext cx="4800600" cy="142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" name="Equation" r:id="rId3" imgW="2946400" imgH="876300" progId="Equation.3">
                  <p:embed/>
                </p:oleObj>
              </mc:Choice>
              <mc:Fallback>
                <p:oleObj name="Equation" r:id="rId3" imgW="29464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828800"/>
                        <a:ext cx="4800600" cy="142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22650"/>
              </p:ext>
            </p:extLst>
          </p:nvPr>
        </p:nvGraphicFramePr>
        <p:xfrm>
          <a:off x="3962400" y="4114800"/>
          <a:ext cx="12763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" name="Equation" r:id="rId5" imgW="749300" imgH="457200" progId="Equation.3">
                  <p:embed/>
                </p:oleObj>
              </mc:Choice>
              <mc:Fallback>
                <p:oleObj name="Equation" r:id="rId5" imgW="749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400" y="4114800"/>
                        <a:ext cx="127635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906871"/>
              </p:ext>
            </p:extLst>
          </p:nvPr>
        </p:nvGraphicFramePr>
        <p:xfrm>
          <a:off x="1752600" y="5410200"/>
          <a:ext cx="57975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" name="Equation" r:id="rId7" imgW="3403600" imgH="457200" progId="Equation.DSMT4">
                  <p:embed/>
                </p:oleObj>
              </mc:Choice>
              <mc:Fallback>
                <p:oleObj name="Equation" r:id="rId7" imgW="3403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2600" y="5410200"/>
                        <a:ext cx="579755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9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03589"/>
              </p:ext>
            </p:extLst>
          </p:nvPr>
        </p:nvGraphicFramePr>
        <p:xfrm>
          <a:off x="304800" y="1371600"/>
          <a:ext cx="8534400" cy="4709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Hierarchical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WENO reconstruction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quadratic polynomial DG(P2) solution is obtained via a hierarchical WENO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reconstruction approach in each element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Least-squares reconstruction to obtain an initial quadratic solution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WENO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reconstruction for the second derivatives to maintain linear stability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WENO reconstruction for the first derivatives to maintain nonlinear stability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Reference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articles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H. Luo, Y. Xia, S. Li, and R. Nourgaliev.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Hermite WENO Reconstruction-Based Discontinuous Galerkin Method for the Euler Equations on Tetrahedral grids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J.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Comput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Phys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231(16):5489–5503, 2012.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H. Luo, Y. Xia, S. Spiegel, R. Nourgaliev, and Z. Jiang.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Reconstructed Discontinuous Galerkin Method Based on a Hierarchical WENO Reconstruction for Compressible Flows on Tetrahedral Grids.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J.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Comput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Phys.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236:477–492, 2013. 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845980"/>
              </p:ext>
            </p:extLst>
          </p:nvPr>
        </p:nvGraphicFramePr>
        <p:xfrm>
          <a:off x="304800" y="1371600"/>
          <a:ext cx="8534400" cy="4328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Semi-discrete form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system of ordinary differential equations (ODEs) in time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is the mass matrix and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is the residual vector. 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Three-stage TVD Runge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-Kutta (TVDRK3) t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ime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stepping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518990"/>
              </p:ext>
            </p:extLst>
          </p:nvPr>
        </p:nvGraphicFramePr>
        <p:xfrm>
          <a:off x="3886200" y="2133600"/>
          <a:ext cx="1219199" cy="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1" name="Equation" r:id="rId3" imgW="685800" imgH="393700" progId="Equation.3">
                  <p:embed/>
                </p:oleObj>
              </mc:Choice>
              <mc:Fallback>
                <p:oleObj name="Equation" r:id="rId3" imgW="685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6200" y="2133600"/>
                        <a:ext cx="1219199" cy="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992859"/>
              </p:ext>
            </p:extLst>
          </p:nvPr>
        </p:nvGraphicFramePr>
        <p:xfrm>
          <a:off x="3276600" y="3886200"/>
          <a:ext cx="384279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" name="Equation" r:id="rId5" imgW="2286000" imgH="1041400" progId="Equation.DSMT4">
                  <p:embed/>
                </p:oleObj>
              </mc:Choice>
              <mc:Fallback>
                <p:oleObj name="Equation" r:id="rId5" imgW="2286000" imgH="1041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6600" y="3886200"/>
                        <a:ext cx="384279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78917"/>
              </p:ext>
            </p:extLst>
          </p:nvPr>
        </p:nvGraphicFramePr>
        <p:xfrm>
          <a:off x="304800" y="1371600"/>
          <a:ext cx="8534400" cy="3276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a readily vectorizable region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Domain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integral: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loop over mesh elements </a:t>
                      </a:r>
                      <a:r>
                        <a:rPr lang="en-US" b="0" i="1" baseline="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b="0" i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this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loop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this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267732"/>
              </p:ext>
            </p:extLst>
          </p:nvPr>
        </p:nvGraphicFramePr>
        <p:xfrm>
          <a:off x="5029200" y="1752600"/>
          <a:ext cx="1598279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Equation" r:id="rId3" imgW="1066800" imgH="304800" progId="Equation.DSMT4">
                  <p:embed/>
                </p:oleObj>
              </mc:Choice>
              <mc:Fallback>
                <p:oleObj name="Equation" r:id="rId3" imgW="1066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1752600"/>
                        <a:ext cx="1598279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62256"/>
              </p:ext>
            </p:extLst>
          </p:nvPr>
        </p:nvGraphicFramePr>
        <p:xfrm>
          <a:off x="304800" y="1371600"/>
          <a:ext cx="8534400" cy="3733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a region that is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readily vectorizable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Face integral: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loop over mesh faces </a:t>
                      </a:r>
                      <a:r>
                        <a:rPr lang="en-US" b="0" i="1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Τ</a:t>
                      </a:r>
                      <a:r>
                        <a:rPr lang="en-US" b="0" i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version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Njfac+1,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Nafac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face-left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face-right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Njfac+1,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Nafac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face-left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face-right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684610"/>
              </p:ext>
            </p:extLst>
          </p:nvPr>
        </p:nvGraphicFramePr>
        <p:xfrm>
          <a:off x="4419600" y="1752600"/>
          <a:ext cx="129475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6" name="Equation" r:id="rId3" imgW="863600" imgH="304800" progId="Equation.DSMT4">
                  <p:embed/>
                </p:oleObj>
              </mc:Choice>
              <mc:Fallback>
                <p:oleObj name="Equation" r:id="rId3" imgW="8636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1752600"/>
                        <a:ext cx="129475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4800" y="5410200"/>
            <a:ext cx="853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“race condition” – multiple writes to the same elemental residual vector!  </a:t>
            </a:r>
            <a:endParaRPr lang="en-US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792379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191000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3733800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4173379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943577"/>
              </p:ext>
            </p:extLst>
          </p:nvPr>
        </p:nvGraphicFramePr>
        <p:xfrm>
          <a:off x="304800" y="1371600"/>
          <a:ext cx="8534400" cy="4084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A common method for avoiding “race condition” in face integral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Perform face </a:t>
                      </a:r>
                      <a:r>
                        <a:rPr lang="en-US" b="1" i="0" dirty="0" smtClean="0">
                          <a:latin typeface="Arial"/>
                          <a:cs typeface="Arial"/>
                        </a:rPr>
                        <a:t>integral at the element level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i="0" dirty="0" smtClean="0">
                          <a:latin typeface="Arial"/>
                          <a:cs typeface="Arial"/>
                        </a:rPr>
                        <a:t>All the</a:t>
                      </a:r>
                      <a:r>
                        <a:rPr lang="en-US" i="0" baseline="0" dirty="0" smtClean="0">
                          <a:latin typeface="Arial"/>
                          <a:cs typeface="Arial"/>
                        </a:rPr>
                        <a:t> computing is implemented as loops over mesh elements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i="0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Overheads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Lead to redundant computation of face integrals </a:t>
                      </a:r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(doubled!)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Require an additional element-face connectivity array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Reference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articles on unstructured DG/FV methods (with CUDA)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Corrigan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et al.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600" b="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Unstructured Grid-based CFD Solvers on Modern Graphics Hardware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Int. J. </a:t>
                      </a:r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Numer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Methods Fluids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66(2):221–229, 2011.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Tristan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Cabel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Stephane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Lanteri</a:t>
                      </a:r>
                      <a:r>
                        <a:rPr lang="en-US" sz="1600" u="sng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600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Discontinuous Galerkin Time-Domain Solver</a:t>
                      </a:r>
                      <a:r>
                        <a:rPr lang="en-US" sz="1600" u="sng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on GPU Based Systems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Plafrim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meeting, May 31, 2011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04800" y="5715000"/>
            <a:ext cx="853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This design approach requires a major rebuild in code structures! </a:t>
            </a:r>
            <a:endParaRPr lang="en-US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061937"/>
              </p:ext>
            </p:extLst>
          </p:nvPr>
        </p:nvGraphicFramePr>
        <p:xfrm>
          <a:off x="304800" y="1371600"/>
          <a:ext cx="8534400" cy="1996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alternative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 approach to avoiding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“race condition” in face integral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Face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renumbering (c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oloring method)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renumber the faces and split them into several groups.</a:t>
                      </a:r>
                      <a:endParaRPr lang="en-US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Any two faces that share a common cell do not reside in the same group.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original face loops are nested in a sequential loop over groups.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43539"/>
              </p:ext>
            </p:extLst>
          </p:nvPr>
        </p:nvGraphicFramePr>
        <p:xfrm>
          <a:off x="304800" y="3733800"/>
          <a:ext cx="8534400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85800"/>
                <a:gridCol w="304800"/>
                <a:gridCol w="228600"/>
                <a:gridCol w="1524000"/>
                <a:gridCol w="609600"/>
                <a:gridCol w="228600"/>
                <a:gridCol w="1371600"/>
                <a:gridCol w="685800"/>
                <a:gridCol w="685800"/>
                <a:gridCol w="457200"/>
                <a:gridCol w="304800"/>
                <a:gridCol w="228600"/>
              </a:tblGrid>
              <a:tr h="370840">
                <a:tc gridSpan="13">
                  <a:txBody>
                    <a:bodyPr/>
                    <a:lstStyle/>
                    <a:p>
                      <a:pPr algn="just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example of “face renumbering &amp; grouping”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13"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Before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12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Physical boundary faces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3"/>
                          </a:solidFill>
                          <a:latin typeface="Arial"/>
                          <a:cs typeface="Arial"/>
                        </a:rPr>
                        <a:t>Partition boundary</a:t>
                      </a:r>
                      <a:r>
                        <a:rPr lang="en-US" sz="1400" b="1" baseline="0" dirty="0" smtClean="0">
                          <a:solidFill>
                            <a:schemeClr val="accent3"/>
                          </a:solidFill>
                          <a:latin typeface="Arial"/>
                          <a:cs typeface="Arial"/>
                        </a:rPr>
                        <a:t> faces</a:t>
                      </a:r>
                      <a:endParaRPr lang="en-US" sz="1400" b="1" dirty="0" smtClean="0">
                        <a:solidFill>
                          <a:schemeClr val="accent3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faces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 gridSpan="13"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After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4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3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6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86442"/>
              </p:ext>
            </p:extLst>
          </p:nvPr>
        </p:nvGraphicFramePr>
        <p:xfrm>
          <a:off x="304800" y="1371600"/>
          <a:ext cx="8534400" cy="472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face loops after “face renumbering &amp; grouping”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original face loops are nested in a sequential loop over groups. 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effectLst/>
                          <a:latin typeface="Arial"/>
                          <a:cs typeface="Arial"/>
                        </a:rPr>
                        <a:t>OpenMP</a:t>
                      </a:r>
                      <a:r>
                        <a:rPr lang="en-US" b="1" baseline="0" dirty="0" smtClean="0">
                          <a:effectLst/>
                          <a:latin typeface="Arial"/>
                          <a:cs typeface="Arial"/>
                        </a:rPr>
                        <a:t> version</a:t>
                      </a:r>
                    </a:p>
                    <a:p>
                      <a:endParaRPr lang="en-US" sz="1000" b="1" kern="1200" dirty="0" smtClean="0">
                        <a:solidFill>
                          <a:srgbClr val="66006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Njfac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Nfac0 = Nfac1 + 1</a:t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Nfac0, Nfac1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!... contribution to the face-left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face-right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: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rgbClr val="66006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  <a:latin typeface="Arial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66006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Njfac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Nfac0 = Nfac1 + 1</a:t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Nfac0, Nfac1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face-left element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face-right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rgbClr val="66006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9521"/>
              </p:ext>
            </p:extLst>
          </p:nvPr>
        </p:nvGraphicFramePr>
        <p:xfrm>
          <a:off x="304800" y="1371600"/>
          <a:ext cx="8534400" cy="5090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“Face renumbering &amp; grouping” vs. “element loops”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Advantages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No redundant computation.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Least intrusion to the original code structures. </a:t>
                      </a:r>
                      <a:endParaRPr lang="en-US" sz="1800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Recoverable to CPU parallel computing.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effectLst/>
                          <a:latin typeface="Arial"/>
                          <a:cs typeface="Arial"/>
                        </a:rPr>
                        <a:t>Disadvantages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Sequential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 groups lead to o</a:t>
                      </a: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verheads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 in initializing more parallel kernels.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effectLst/>
                          <a:latin typeface="Arial"/>
                          <a:cs typeface="Arial"/>
                        </a:rPr>
                        <a:t>Remarks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="1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No direct comparison of these two strategies is yet conducted for our solver. It is unknown which will render better performance on GPU.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800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effectLst/>
                          <a:latin typeface="Arial"/>
                          <a:cs typeface="Arial"/>
                        </a:rPr>
                        <a:t>2.  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Since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portability 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is our design priority, the current approach is a preferred, although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optimal performance 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might be compromised.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endParaRPr lang="en-US" sz="1600" baseline="0" dirty="0" smtClean="0"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Outline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334000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A brief overview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Motivation and objective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Governing equations of fluid dynamics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Discontinuous Galerkin formulation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Development of RDGFLO solver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Application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Concluding remarks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Future work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Hardware/Software Resource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89033"/>
              </p:ext>
            </p:extLst>
          </p:nvPr>
        </p:nvGraphicFramePr>
        <p:xfrm>
          <a:off x="304800" y="1371600"/>
          <a:ext cx="8534400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CPU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2-way SMPs with AMD Opteron 6128 (Many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Core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with 8 cores per socket (16 cores per node)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32 GB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DRAM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2.0 GHz core-speed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for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6128 Opteron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(single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core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82564"/>
              </p:ext>
            </p:extLst>
          </p:nvPr>
        </p:nvGraphicFramePr>
        <p:xfrm>
          <a:off x="304800" y="3124200"/>
          <a:ext cx="8534400" cy="124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GPU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NVIDIA Tesla K20c</a:t>
                      </a:r>
                      <a:endParaRPr lang="en-US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Memory amount: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5.0 GB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Stream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processors: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2496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846"/>
              </p:ext>
            </p:extLst>
          </p:nvPr>
        </p:nvGraphicFramePr>
        <p:xfrm>
          <a:off x="304800" y="4648200"/>
          <a:ext cx="8534400" cy="1767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Software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(64 bit)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Operating system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CentOS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5.7 Linux x86 64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Compilation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&amp; runtime suite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PGI Accelerator Fortran Compiler (ver. 13.4)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(ver. 1.5.5) </a:t>
                      </a:r>
                      <a:endParaRPr lang="en-US" sz="1600" b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centos-2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638800"/>
            <a:ext cx="1674495" cy="731520"/>
          </a:xfrm>
          <a:prstGeom prst="rect">
            <a:avLst/>
          </a:prstGeom>
        </p:spPr>
      </p:pic>
      <p:pic>
        <p:nvPicPr>
          <p:cNvPr id="7" name="Picture 6" descr="pgi120x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638800"/>
            <a:ext cx="1020726" cy="731520"/>
          </a:xfrm>
          <a:prstGeom prst="rect">
            <a:avLst/>
          </a:prstGeom>
        </p:spPr>
      </p:pic>
      <p:pic>
        <p:nvPicPr>
          <p:cNvPr id="8" name="Picture 7" descr="open-mpi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8800"/>
            <a:ext cx="737234" cy="731520"/>
          </a:xfrm>
          <a:prstGeom prst="rect">
            <a:avLst/>
          </a:prstGeom>
        </p:spPr>
      </p:pic>
      <p:pic>
        <p:nvPicPr>
          <p:cNvPr id="9" name="Picture 8" descr="NVTES_WithCUDA_3D_2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581400"/>
            <a:ext cx="731520" cy="731520"/>
          </a:xfrm>
          <a:prstGeom prst="rect">
            <a:avLst/>
          </a:prstGeom>
        </p:spPr>
      </p:pic>
      <p:pic>
        <p:nvPicPr>
          <p:cNvPr id="10" name="Picture 9" descr="A_Opteron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33600"/>
            <a:ext cx="623455" cy="731520"/>
          </a:xfrm>
          <a:prstGeom prst="rect">
            <a:avLst/>
          </a:prstGeom>
        </p:spPr>
      </p:pic>
      <p:pic>
        <p:nvPicPr>
          <p:cNvPr id="11" name="Picture 10" descr="1026T-M3_smal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7" b="29646"/>
          <a:stretch/>
        </p:blipFill>
        <p:spPr>
          <a:xfrm>
            <a:off x="6451693" y="1371600"/>
            <a:ext cx="2387507" cy="411480"/>
          </a:xfrm>
          <a:prstGeom prst="rect">
            <a:avLst/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>
          <a:xfrm>
            <a:off x="7734470" y="3124200"/>
            <a:ext cx="1104730" cy="411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Development of RDGFLO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92308"/>
              </p:ext>
            </p:extLst>
          </p:nvPr>
        </p:nvGraphicFramePr>
        <p:xfrm>
          <a:off x="304800" y="13716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Workflow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for p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multigird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method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767997"/>
              </p:ext>
            </p:extLst>
          </p:nvPr>
        </p:nvGraphicFramePr>
        <p:xfrm>
          <a:off x="304800" y="1752600"/>
          <a:ext cx="8534400" cy="4028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3307"/>
                <a:gridCol w="4201093"/>
              </a:tblGrid>
              <a:tr h="176666"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Loop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steps</a:t>
                      </a:r>
                      <a:endParaRPr lang="en-US" sz="1400" b="1" dirty="0">
                        <a:solidFill>
                          <a:srgbClr val="66006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P-</a:t>
                      </a:r>
                      <a:r>
                        <a:rPr lang="en-US" altLang="zh-CN" sz="1400" b="1" dirty="0" err="1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multgrid</a:t>
                      </a:r>
                      <a:endParaRPr lang="zh-CN" altLang="en-US" sz="1400" b="1" dirty="0" smtClean="0">
                        <a:solidFill>
                          <a:srgbClr val="66006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13226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DO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itime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 = 1,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ntime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Transfer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P1-&gt;P0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ACC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Predict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time-step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Predict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time-step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Loop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TVDRK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stages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err="1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rDG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(P1P2)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R.H.S vector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</a:t>
                      </a:r>
                      <a:endParaRPr lang="en-US" altLang="zh-CN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Do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istage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=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1,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nstage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L.H.S matrix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 = M/</a:t>
                      </a:r>
                      <a:r>
                        <a:rPr lang="en-US" altLang="zh-CN" sz="1400" b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dt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– </a:t>
                      </a:r>
                      <a:r>
                        <a:rPr lang="en-US" altLang="zh-CN" sz="1400" b="1" baseline="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dR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/</a:t>
                      </a:r>
                      <a:r>
                        <a:rPr lang="en-US" altLang="zh-CN" sz="1400" b="1" baseline="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dU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04964">
                <a:tc>
                  <a:txBody>
                    <a:bodyPr/>
                    <a:lstStyle/>
                    <a:p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Solve the linear system</a:t>
                      </a:r>
                      <a:r>
                        <a:rPr lang="en-US" altLang="zh-CN" sz="1400" b="1" baseline="0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P1P2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lest-squares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reconstruction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Linear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solver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Preconditioner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R.H.S.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residual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diffusion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! Preconditioning: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P</a:t>
                      </a:r>
                      <a:r>
                        <a:rPr lang="en-US" altLang="zh-CN" sz="14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Au=P</a:t>
                      </a:r>
                      <a:r>
                        <a:rPr lang="en-US" altLang="zh-CN" sz="14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19526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WENO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reconstruction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!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Option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zh-CN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1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.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GMRES</a:t>
                      </a:r>
                      <a:r>
                        <a:rPr lang="zh-CN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+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LU-SGS</a:t>
                      </a:r>
                      <a:endParaRPr lang="en-US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residual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from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convection</a:t>
                      </a:r>
                      <a:endParaRPr lang="en-US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Option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LU-SGS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Jacobi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update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solution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vector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Option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Jacobi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           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!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Option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4.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…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ENDDO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ENDDO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8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Development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429405"/>
              </p:ext>
            </p:extLst>
          </p:nvPr>
        </p:nvGraphicFramePr>
        <p:xfrm>
          <a:off x="304800" y="13716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Workflow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for implicit 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DG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method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04800" y="1752600"/>
          <a:ext cx="8534400" cy="439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8200"/>
                <a:gridCol w="3886200"/>
              </a:tblGrid>
              <a:tr h="176666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13226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DO </a:t>
                      </a:r>
                      <a:r>
                        <a:rPr lang="en-US" sz="1600" b="1" dirty="0" err="1" smtClean="0">
                          <a:latin typeface="Times New Roman"/>
                          <a:cs typeface="Times New Roman"/>
                        </a:rPr>
                        <a:t>itime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 = 1, </a:t>
                      </a:r>
                      <a:r>
                        <a:rPr lang="en-US" sz="1600" b="1" dirty="0" err="1" smtClean="0">
                          <a:latin typeface="Times New Roman"/>
                          <a:cs typeface="Times New Roman"/>
                        </a:rPr>
                        <a:t>ntime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Predict time-step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size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baseline="0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 </a:t>
                      </a:r>
                      <a:r>
                        <a:rPr lang="en-US" altLang="zh-CN" sz="16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R.H.S vector </a:t>
                      </a: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</a:t>
                      </a:r>
                      <a:endParaRPr lang="en-US" altLang="zh-CN" sz="1600" b="1" baseline="0" dirty="0" smtClean="0">
                        <a:solidFill>
                          <a:srgbClr val="008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/>
                          <a:cs typeface="Times New Roman"/>
                        </a:rPr>
                        <a:t>!successfully</a:t>
                      </a:r>
                      <a:r>
                        <a:rPr lang="en-US" altLang="zh-CN" sz="1600" baseline="0" dirty="0" smtClean="0">
                          <a:latin typeface="Times New Roman"/>
                          <a:cs typeface="Times New Roman"/>
                        </a:rPr>
                        <a:t> ported on GPU.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       </a:t>
                      </a:r>
                      <a:r>
                        <a:rPr lang="en-US" altLang="zh-CN" sz="16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L.H.S matrix </a:t>
                      </a:r>
                      <a:r>
                        <a:rPr lang="en-US" altLang="zh-CN" sz="16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 = M/</a:t>
                      </a:r>
                      <a:r>
                        <a:rPr lang="en-US" altLang="zh-CN" sz="16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dt</a:t>
                      </a:r>
                      <a:r>
                        <a:rPr lang="en-US" altLang="zh-CN" sz="16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– </a:t>
                      </a:r>
                      <a:r>
                        <a:rPr lang="en-US" altLang="zh-CN" sz="16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dR</a:t>
                      </a:r>
                      <a:r>
                        <a:rPr lang="en-US" altLang="zh-CN" sz="16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/</a:t>
                      </a:r>
                      <a:r>
                        <a:rPr lang="en-US" altLang="zh-CN" sz="16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dU</a:t>
                      </a: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/>
                          <a:cs typeface="Times New Roman"/>
                        </a:rPr>
                        <a:t>!successfully ported on GPU.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049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     </a:t>
                      </a:r>
                      <a:r>
                        <a:rPr lang="en-US" altLang="zh-CN" sz="16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 </a:t>
                      </a:r>
                      <a:r>
                        <a:rPr lang="en-US" altLang="zh-CN" sz="16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Solve the linear system</a:t>
                      </a:r>
                      <a:r>
                        <a:rPr lang="en-US" altLang="zh-CN" sz="1600" b="1" baseline="0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6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Au=R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endParaRPr lang="en-US" sz="1600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            </a:t>
                      </a: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Jacobi/ LU-SGS/ </a:t>
                      </a: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GMRES</a:t>
                      </a:r>
                      <a:r>
                        <a:rPr lang="en-US" altLang="zh-CN" sz="16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algorithm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/>
                          <a:cs typeface="Times New Roman"/>
                        </a:rPr>
                        <a:t>!Jacobi</a:t>
                      </a:r>
                      <a:r>
                        <a:rPr lang="zh-CN" alt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600" dirty="0" smtClean="0">
                          <a:latin typeface="Times New Roman"/>
                          <a:cs typeface="Times New Roman"/>
                        </a:rPr>
                        <a:t>successfully ported on GPU.</a:t>
                      </a:r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                </a:t>
                      </a: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 …</a:t>
                      </a:r>
                      <a:r>
                        <a:rPr lang="en-US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     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1952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sz="1600" b="1" baseline="0" dirty="0" smtClean="0">
                          <a:latin typeface="Times New Roman"/>
                          <a:cs typeface="Times New Roman"/>
                          <a:sym typeface="Wingdings"/>
                        </a:rPr>
                        <a:t>               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altLang="zh-CN" sz="16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Preconditioning:</a:t>
                      </a:r>
                      <a:r>
                        <a:rPr lang="en-US" altLang="zh-CN" sz="16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P</a:t>
                      </a:r>
                      <a:r>
                        <a:rPr lang="en-US" altLang="zh-CN" sz="1600" b="1" baseline="30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6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Au=P</a:t>
                      </a:r>
                      <a:r>
                        <a:rPr lang="en-US" altLang="zh-CN" sz="1600" b="1" baseline="30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6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</a:t>
                      </a:r>
                      <a:r>
                        <a:rPr lang="en-US" sz="1600" b="1" baseline="0" dirty="0" smtClean="0">
                          <a:latin typeface="Times New Roman"/>
                          <a:cs typeface="Times New Roman"/>
                          <a:sym typeface="Wingdings"/>
                        </a:rPr>
                        <a:t>       </a:t>
                      </a:r>
                      <a:endParaRPr lang="en-US" sz="1600" b="1" baseline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            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</a:rPr>
                        <a:t>Option 0.</a:t>
                      </a:r>
                      <a:r>
                        <a:rPr lang="en-US" altLang="zh-CN" sz="1600" b="1" baseline="0" dirty="0" smtClean="0">
                          <a:latin typeface="Times New Roman"/>
                          <a:cs typeface="Times New Roman"/>
                        </a:rPr>
                        <a:t> no preconditioning </a:t>
                      </a:r>
                      <a:r>
                        <a:rPr lang="en-US" altLang="zh-CN" sz="1600" b="1" baseline="0" dirty="0" smtClean="0">
                          <a:latin typeface="Times New Roman"/>
                          <a:ea typeface="Zapf Dingbats"/>
                          <a:cs typeface="Times New Roman"/>
                          <a:sym typeface="Zapf Dingbats"/>
                        </a:rPr>
                        <a:t>✗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/>
                          <a:cs typeface="Times New Roman"/>
                        </a:rPr>
                        <a:t>                     </a:t>
                      </a:r>
                      <a:r>
                        <a:rPr lang="en-US" altLang="zh-CN" sz="1600" b="1" baseline="0" dirty="0" smtClean="0">
                          <a:latin typeface="Times New Roman"/>
                          <a:cs typeface="Times New Roman"/>
                          <a:sym typeface="Wingdings"/>
                        </a:rPr>
                        <a:t>Option 1. Jacobi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600" b="1" baseline="0" dirty="0" smtClean="0">
                          <a:latin typeface="Times New Roman"/>
                          <a:cs typeface="Times New Roman"/>
                          <a:sym typeface="Wingdings"/>
                        </a:rPr>
                        <a:t>                     Option 2. LU-SGS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6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Times New Roman"/>
                          <a:cs typeface="Times New Roman"/>
                        </a:rPr>
                        <a:t>ENDDO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3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Performance Assessment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520289"/>
              </p:ext>
            </p:extLst>
          </p:nvPr>
        </p:nvGraphicFramePr>
        <p:xfrm>
          <a:off x="304800" y="1371600"/>
          <a:ext cx="8534400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Timing measurements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Unit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running time 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</a:t>
                      </a:r>
                      <a:r>
                        <a:rPr lang="en-US" sz="1800" b="0" i="1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unit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the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time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run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refers to the time recorded for completing the time marching loop with a given iteration number Ntime.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632197"/>
              </p:ext>
            </p:extLst>
          </p:nvPr>
        </p:nvGraphicFramePr>
        <p:xfrm>
          <a:off x="2667000" y="2133600"/>
          <a:ext cx="405089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6" name="Equation" r:id="rId3" imgW="2616200" imgH="393700" progId="Equation.DSMT4">
                  <p:embed/>
                </p:oleObj>
              </mc:Choice>
              <mc:Fallback>
                <p:oleObj name="Equation" r:id="rId3" imgW="2616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2133600"/>
                        <a:ext cx="4050891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788191"/>
              </p:ext>
            </p:extLst>
          </p:nvPr>
        </p:nvGraphicFramePr>
        <p:xfrm>
          <a:off x="304800" y="3733800"/>
          <a:ext cx="8534400" cy="1280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1066800"/>
                <a:gridCol w="74676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Control sets </a:t>
                      </a:r>
                      <a:r>
                        <a:rPr lang="en-US" sz="2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(simulations in double-precision arithmetic)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Parallel computing with </a:t>
                      </a:r>
                      <a:r>
                        <a:rPr lang="en-US" sz="1800" b="1" i="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 device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CPU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Serial computing with </a:t>
                      </a:r>
                      <a:r>
                        <a:rPr lang="en-US" sz="1800" b="1" u="none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CPU core</a:t>
                      </a:r>
                      <a:endParaRPr lang="en-US" sz="1800" b="1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</a:t>
            </a:r>
            <a:r>
              <a:rPr lang="en-US" altLang="zh-CN" sz="2800" dirty="0" smtClean="0">
                <a:solidFill>
                  <a:srgbClr val="000090"/>
                </a:solidFill>
              </a:rPr>
              <a:t>iming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371600"/>
          <a:ext cx="8534400" cy="484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Viscous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flow over a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3D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sphere. </a:t>
                      </a:r>
                      <a:r>
                        <a:rPr lang="en-US" altLang="zh-CN" sz="2000" b="1" i="1" dirty="0" smtClean="0">
                          <a:latin typeface="Arial"/>
                          <a:cs typeface="Arial"/>
                        </a:rPr>
                        <a:t>M</a:t>
                      </a:r>
                      <a:r>
                        <a:rPr lang="en-US" altLang="zh-CN" sz="2000" b="1" baseline="-25000" dirty="0" smtClean="0">
                          <a:latin typeface="Arial"/>
                          <a:cs typeface="Arial"/>
                        </a:rPr>
                        <a:t>∞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= 0.5, α = 0° and Re=118.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altLang="zh-CN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 a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set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of two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tetrahedral grids.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zh-CN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=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62,477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and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200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416)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Streamlines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plotted on the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computation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domain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vsphere_tetr_grid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8" y="2362200"/>
            <a:ext cx="3427682" cy="3048000"/>
          </a:xfrm>
          <a:prstGeom prst="rect">
            <a:avLst/>
          </a:prstGeom>
        </p:spPr>
      </p:pic>
      <p:pic>
        <p:nvPicPr>
          <p:cNvPr id="8" name="图片 7" descr="vsphere_tetr_p1p2_trace.ep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1"/>
            <a:ext cx="3429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4800" y="13716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Timing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measurements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of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p-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DG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methods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228600" y="2489200"/>
          <a:ext cx="8458199" cy="2540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4042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635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DG(P1)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rDG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(P1P2)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Nelem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62,477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17.67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3.08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32.07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156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4.86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200,416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16.41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54.59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3.33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30.45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162.46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5.34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4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</a:t>
            </a:r>
            <a:r>
              <a:rPr lang="en-US" altLang="zh-CN" sz="2800" dirty="0" smtClean="0">
                <a:solidFill>
                  <a:srgbClr val="000090"/>
                </a:solidFill>
              </a:rPr>
              <a:t>iming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371600"/>
          <a:ext cx="8534400" cy="5120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Subsonic flow past a sphere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at </a:t>
                      </a:r>
                      <a:r>
                        <a:rPr lang="en-US" altLang="zh-CN" sz="2000" b="1" i="1" dirty="0" smtClean="0">
                          <a:latin typeface="Arial"/>
                          <a:cs typeface="Arial"/>
                        </a:rPr>
                        <a:t>M</a:t>
                      </a:r>
                      <a:r>
                        <a:rPr lang="en-US" altLang="zh-CN" sz="2000" b="1" baseline="-25000" dirty="0" smtClean="0">
                          <a:latin typeface="Arial"/>
                          <a:cs typeface="Arial"/>
                        </a:rPr>
                        <a:t>∞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= 0.50 and α = 0°.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 a sequence of four successively refined tetrahedral grids.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Pressure contours plotted on the surface triangular meshes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5" descr="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205661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1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 descr="1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1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2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2b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2c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2d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45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4800" y="13716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Test results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L.H.S.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304800" y="1828800"/>
          <a:ext cx="8534400" cy="1935480"/>
        </p:xfrm>
        <a:graphic>
          <a:graphicData uri="http://schemas.openxmlformats.org/drawingml/2006/table">
            <a:tbl>
              <a:tblPr/>
              <a:tblGrid>
                <a:gridCol w="1310693"/>
                <a:gridCol w="1355376"/>
                <a:gridCol w="1355376"/>
                <a:gridCol w="1504318"/>
                <a:gridCol w="1355376"/>
                <a:gridCol w="1653261"/>
              </a:tblGrid>
              <a:tr h="3288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Timing on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L</a:t>
                      </a:r>
                      <a:r>
                        <a:rPr lang="en-US" altLang="zh-CN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.H.S.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1gpu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3.00E-03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1.20E-02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1.23E-04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.04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2426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.45E-02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4.27E-01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1.16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5.36E-03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0.10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16467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1.35E-01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.27E-01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.16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.78E-02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0.28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1247061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.00E-01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3.45E+00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4.31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2.84E-01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0.36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3"/>
          <p:cNvGraphicFramePr>
            <a:graphicFrameLocks noGrp="1"/>
          </p:cNvGraphicFramePr>
          <p:nvPr>
            <p:extLst/>
          </p:nvPr>
        </p:nvGraphicFramePr>
        <p:xfrm>
          <a:off x="304800" y="4023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Test results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wall-time</a:t>
                      </a:r>
                      <a:endParaRPr lang="en-US" altLang="zh-CN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04800" y="4495800"/>
          <a:ext cx="8534400" cy="1935480"/>
        </p:xfrm>
        <a:graphic>
          <a:graphicData uri="http://schemas.openxmlformats.org/drawingml/2006/table">
            <a:tbl>
              <a:tblPr/>
              <a:tblGrid>
                <a:gridCol w="1310693"/>
                <a:gridCol w="1355376"/>
                <a:gridCol w="1355376"/>
                <a:gridCol w="1504318"/>
                <a:gridCol w="1355376"/>
                <a:gridCol w="1653261"/>
              </a:tblGrid>
              <a:tr h="3288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Timing on wall-time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1gpu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9.70E-03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3.71E-02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.82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3.75E-03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.39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2426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.56E-02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1.70E-01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.59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1.55E-02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0.24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16467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</a:t>
                      </a: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82E-01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1.27E+00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.95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1.20E-01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0.66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1247061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</a:t>
                      </a: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15E+00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1.14E+01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.93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8.10E-01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0.71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49968"/>
            <a:ext cx="8534400" cy="4522232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2400" dirty="0" smtClean="0">
                <a:latin typeface="Arial"/>
                <a:cs typeface="Arial"/>
              </a:rPr>
              <a:t>Timing test for Tayler-Green vortex (DNS) on hexahedral and tetrahedral grids ;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 smtClean="0">
                <a:latin typeface="Arial"/>
                <a:cs typeface="Arial"/>
              </a:rPr>
              <a:t>Taylor-Green vortex (DNS) with </a:t>
            </a:r>
            <a:r>
              <a:rPr lang="en-US" sz="2400" dirty="0" err="1" smtClean="0">
                <a:latin typeface="Arial"/>
                <a:cs typeface="Arial"/>
              </a:rPr>
              <a:t>Rosenbrock-Wanner</a:t>
            </a:r>
            <a:r>
              <a:rPr lang="en-US" sz="2400" dirty="0" smtClean="0">
                <a:latin typeface="Arial"/>
                <a:cs typeface="Arial"/>
              </a:rPr>
              <a:t> method ;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 smtClean="0">
                <a:latin typeface="Arial"/>
                <a:cs typeface="Arial"/>
              </a:rPr>
              <a:t>Implementation of one equation turbulence model in </a:t>
            </a:r>
            <a:r>
              <a:rPr lang="en-US" sz="2400" dirty="0" err="1" smtClean="0">
                <a:latin typeface="Arial"/>
                <a:cs typeface="Arial"/>
              </a:rPr>
              <a:t>rDG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       code.</a:t>
            </a:r>
          </a:p>
        </p:txBody>
      </p:sp>
    </p:spTree>
    <p:extLst>
      <p:ext uri="{BB962C8B-B14F-4D97-AF65-F5344CB8AC3E}">
        <p14:creationId xmlns:p14="http://schemas.microsoft.com/office/powerpoint/2010/main" val="13568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DNS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4800" y="13716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Explicit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periodic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boundary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condition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p"/>
                      </a:pP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Add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array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‘</a:t>
                      </a:r>
                      <a:r>
                        <a:rPr lang="en-US" altLang="zh-CN" dirty="0" err="1" smtClean="0">
                          <a:latin typeface="Arial"/>
                          <a:cs typeface="Arial"/>
                        </a:rPr>
                        <a:t>bperi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(2,nbfac)’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store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periodic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B.C.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information</a:t>
                      </a:r>
                      <a:endParaRPr lang="zh-CN" alt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347010"/>
              </p:ext>
            </p:extLst>
          </p:nvPr>
        </p:nvGraphicFramePr>
        <p:xfrm>
          <a:off x="304800" y="2192067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DNS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3D Taylor-Green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0"/>
            <a:ext cx="5334000" cy="41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 Computing in CFD – Overview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09469"/>
              </p:ext>
            </p:extLst>
          </p:nvPr>
        </p:nvGraphicFramePr>
        <p:xfrm>
          <a:off x="304800" y="1447800"/>
          <a:ext cx="8534400" cy="143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lt1"/>
                          </a:solidFill>
                          <a:latin typeface="Arial"/>
                          <a:cs typeface="Arial"/>
                        </a:rPr>
                        <a:t>GPGPU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General-purpose computing on graphics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processing units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 utilization of GPU, which typically handles computation only for computer graphics, to perform computation in applications traditionally handled by CPU.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292184"/>
              </p:ext>
            </p:extLst>
          </p:nvPr>
        </p:nvGraphicFramePr>
        <p:xfrm>
          <a:off x="304800" y="30480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Why?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great potential and scalability of GPGPU for CFD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applications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!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33174"/>
              </p:ext>
            </p:extLst>
          </p:nvPr>
        </p:nvGraphicFramePr>
        <p:xfrm>
          <a:off x="304800" y="39624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How?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Offload the computing-intensive portion from the host CPUs to the GPU devices.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67621"/>
              </p:ext>
            </p:extLst>
          </p:nvPr>
        </p:nvGraphicFramePr>
        <p:xfrm>
          <a:off x="304800" y="4876800"/>
          <a:ext cx="8534400" cy="1584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Programming models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OpenCL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currently dominant open GPGPU programming language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NVIDIA’s CUDA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 the dominant proprietary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framework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 a collection of directives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designed to simplify parallel programming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DNS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55826"/>
              </p:ext>
            </p:extLst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DNS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3D Taylor-Green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 descr="cpu1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165600" cy="3711657"/>
          </a:xfrm>
          <a:prstGeom prst="rect">
            <a:avLst/>
          </a:prstGeom>
        </p:spPr>
      </p:pic>
      <p:pic>
        <p:nvPicPr>
          <p:cNvPr id="10" name="图片 9" descr="cpu16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905000"/>
            <a:ext cx="4165600" cy="37116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4800" y="569563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GPU</a:t>
            </a:r>
            <a:r>
              <a:rPr kumimoji="1" lang="zh-CN" altLang="en-US" dirty="0" smtClean="0"/>
              <a:t>/</a:t>
            </a:r>
            <a:r>
              <a:rPr kumimoji="1" lang="en-US" altLang="zh-CN" dirty="0" smtClean="0"/>
              <a:t>CPU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computing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history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iso</a:t>
            </a:r>
            <a:r>
              <a:rPr kumimoji="1" lang="en-US" altLang="zh-CN" dirty="0" smtClean="0"/>
              <a:t>-surface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z-component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dimensionless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vorticity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nelem</a:t>
            </a:r>
            <a:r>
              <a:rPr kumimoji="1" lang="en-US" altLang="zh-CN" dirty="0" smtClean="0"/>
              <a:t> =81</a:t>
            </a:r>
            <a:r>
              <a:rPr kumimoji="1" lang="en-US" altLang="zh-CN" baseline="30000" dirty="0" smtClean="0"/>
              <a:t>3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0&lt;t&lt;20s)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6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295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test: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(DG(P1))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200" y="1600201"/>
            <a:ext cx="7061200" cy="53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44477"/>
              </p:ext>
            </p:extLst>
          </p:nvPr>
        </p:nvGraphicFramePr>
        <p:xfrm>
          <a:off x="304800" y="1295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test: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altLang="zh-CN" sz="200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(P1P2))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676400"/>
            <a:ext cx="7367618" cy="52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458983"/>
              </p:ext>
            </p:extLst>
          </p:nvPr>
        </p:nvGraphicFramePr>
        <p:xfrm>
          <a:off x="304800" y="18288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test: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134787"/>
              </p:ext>
            </p:extLst>
          </p:nvPr>
        </p:nvGraphicFramePr>
        <p:xfrm>
          <a:off x="304800" y="2286000"/>
          <a:ext cx="8534400" cy="22529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92109"/>
                <a:gridCol w="818651"/>
                <a:gridCol w="1241110"/>
                <a:gridCol w="1373892"/>
                <a:gridCol w="1470908"/>
                <a:gridCol w="1537730"/>
              </a:tblGrid>
              <a:tr h="3288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200" b="0" u="none" strike="noStrike" dirty="0" smtClean="0">
                          <a:effectLst/>
                          <a:latin typeface="Arial"/>
                          <a:cs typeface="Arial"/>
                        </a:rPr>
                        <a:t>Weak</a:t>
                      </a:r>
                      <a:r>
                        <a:rPr lang="zh-CN" altLang="en-US" sz="2200" b="0" u="none" strike="noStrike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200" b="0" u="none" strike="noStrike" dirty="0" smtClean="0">
                          <a:effectLst/>
                          <a:latin typeface="Arial"/>
                          <a:cs typeface="Arial"/>
                        </a:rPr>
                        <a:t>Scaling</a:t>
                      </a:r>
                      <a:r>
                        <a:rPr lang="zh-CN" altLang="en-US" sz="2200" b="0" u="none" strike="noStrike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200" b="0" u="none" strike="noStrike" dirty="0" smtClean="0">
                          <a:effectLst/>
                          <a:latin typeface="Arial"/>
                          <a:cs typeface="Arial"/>
                        </a:rPr>
                        <a:t>(NVIDIA</a:t>
                      </a:r>
                      <a:r>
                        <a:rPr lang="zh-CN" altLang="en-US" sz="2200" b="0" u="none" strike="noStrike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200" b="0" u="none" strike="noStrike" dirty="0" smtClean="0">
                          <a:effectLst/>
                          <a:latin typeface="Arial"/>
                          <a:cs typeface="Arial"/>
                        </a:rPr>
                        <a:t>C2070)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Unit</a:t>
                      </a:r>
                      <a:r>
                        <a:rPr lang="zh-CN" alt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Time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Parallel</a:t>
                      </a:r>
                      <a:r>
                        <a:rPr lang="zh-CN" alt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Efficiency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err="1">
                          <a:effectLst/>
                          <a:latin typeface="Arial"/>
                          <a:cs typeface="Arial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err="1" smtClean="0">
                          <a:effectLst/>
                          <a:latin typeface="Arial"/>
                          <a:cs typeface="Arial"/>
                        </a:rPr>
                        <a:t>nGPU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DGP</a:t>
                      </a:r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rDGP</a:t>
                      </a:r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DGP1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rDGP</a:t>
                      </a:r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78</a:t>
                      </a:r>
                      <a:r>
                        <a:rPr lang="en-US" altLang="zh-CN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zh-CN" altLang="en-US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  </a:t>
                      </a:r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(0.5M)</a:t>
                      </a:r>
                      <a:endParaRPr lang="en-US" altLang="zh-CN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15.17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21.92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100</a:t>
                      </a:r>
                      <a:r>
                        <a:rPr lang="en-US" altLang="zh-CN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zh-CN" altLang="en-US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(1.0M)</a:t>
                      </a:r>
                      <a:endParaRPr lang="en-US" altLang="zh-CN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15.87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23.82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95.59%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92.02%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126</a:t>
                      </a:r>
                      <a:r>
                        <a:rPr lang="en-US" altLang="zh-CN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zh-CN" altLang="en-US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(2.0M)</a:t>
                      </a:r>
                      <a:endParaRPr lang="en-US" altLang="zh-CN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17.04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25.86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89.03%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84.76%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158</a:t>
                      </a:r>
                      <a:r>
                        <a:rPr lang="en-US" altLang="zh-CN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zh-CN" altLang="en-US" sz="2000" b="0" u="none" strike="noStrike" baseline="300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(4.0M)</a:t>
                      </a:r>
                      <a:endParaRPr lang="en-US" altLang="zh-CN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17.13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88.56%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2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000090"/>
                </a:solidFill>
              </a:rPr>
              <a:t>Application</a:t>
            </a:r>
            <a:r>
              <a:rPr lang="zh-CN" altLang="en-US" sz="2800" dirty="0">
                <a:solidFill>
                  <a:srgbClr val="000090"/>
                </a:solidFill>
              </a:rPr>
              <a:t> </a:t>
            </a:r>
            <a:r>
              <a:rPr lang="en-US" altLang="zh-CN" sz="2800" dirty="0">
                <a:solidFill>
                  <a:srgbClr val="000090"/>
                </a:solidFill>
              </a:rPr>
              <a:t>of</a:t>
            </a:r>
            <a:r>
              <a:rPr lang="zh-CN" altLang="en-US" sz="2800" dirty="0">
                <a:solidFill>
                  <a:srgbClr val="000090"/>
                </a:solidFill>
              </a:rPr>
              <a:t> </a:t>
            </a:r>
            <a:r>
              <a:rPr lang="en-US" altLang="zh-CN" sz="2800" dirty="0">
                <a:solidFill>
                  <a:srgbClr val="000090"/>
                </a:solidFill>
              </a:rPr>
              <a:t>RDGFLO</a:t>
            </a:r>
            <a:r>
              <a:rPr lang="zh-CN" altLang="en-US" sz="2800" dirty="0">
                <a:solidFill>
                  <a:srgbClr val="000090"/>
                </a:solidFill>
              </a:rPr>
              <a:t> </a:t>
            </a:r>
            <a:r>
              <a:rPr lang="en-US" altLang="zh-CN" sz="2800" dirty="0">
                <a:solidFill>
                  <a:srgbClr val="000090"/>
                </a:solidFill>
              </a:rPr>
              <a:t>–</a:t>
            </a:r>
            <a:r>
              <a:rPr lang="zh-CN" altLang="zh-CN" sz="2800" dirty="0">
                <a:solidFill>
                  <a:srgbClr val="000090"/>
                </a:solidFill>
              </a:rPr>
              <a:t> </a:t>
            </a:r>
            <a:r>
              <a:rPr lang="en-US" altLang="zh-CN" sz="2800" dirty="0">
                <a:solidFill>
                  <a:srgbClr val="000090"/>
                </a:solidFill>
              </a:rPr>
              <a:t>DNS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295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test: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hexahedral/tetrahedral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152650"/>
            <a:ext cx="4533900" cy="369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650"/>
            <a:ext cx="4533900" cy="3658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46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Strong Scaling Test (K20c) On Tetrahedral Grids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60849"/>
              </p:ext>
            </p:extLst>
          </p:nvPr>
        </p:nvGraphicFramePr>
        <p:xfrm>
          <a:off x="228600" y="1676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Test results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with DG(P1)</a:t>
                      </a:r>
                      <a:endParaRPr lang="en-US" altLang="zh-CN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492633"/>
              </p:ext>
            </p:extLst>
          </p:nvPr>
        </p:nvGraphicFramePr>
        <p:xfrm>
          <a:off x="228600" y="2133600"/>
          <a:ext cx="8534400" cy="952500"/>
        </p:xfrm>
        <a:graphic>
          <a:graphicData uri="http://schemas.openxmlformats.org/drawingml/2006/table">
            <a:tbl>
              <a:tblPr/>
              <a:tblGrid>
                <a:gridCol w="1310693"/>
                <a:gridCol w="1355376"/>
                <a:gridCol w="1355376"/>
                <a:gridCol w="1504318"/>
                <a:gridCol w="1355376"/>
                <a:gridCol w="1653261"/>
              </a:tblGrid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1gpu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41,154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4.03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47.85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11.87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6.07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1.51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511,104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3.17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47.36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14.94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4.13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1.30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66864"/>
              </p:ext>
            </p:extLst>
          </p:nvPr>
        </p:nvGraphicFramePr>
        <p:xfrm>
          <a:off x="304800" y="3962400"/>
          <a:ext cx="8534400" cy="457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Test results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with 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rDG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(P1P2)</a:t>
                      </a:r>
                      <a:endParaRPr lang="en-US" altLang="zh-CN" sz="2000" b="1" kern="1200" baseline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格 5"/>
          <p:cNvGraphicFramePr>
            <a:graphicFrameLocks noGrp="1"/>
          </p:cNvGraphicFramePr>
          <p:nvPr>
            <p:extLst/>
          </p:nvPr>
        </p:nvGraphicFramePr>
        <p:xfrm>
          <a:off x="304800" y="4442020"/>
          <a:ext cx="8534400" cy="952500"/>
        </p:xfrm>
        <a:graphic>
          <a:graphicData uri="http://schemas.openxmlformats.org/drawingml/2006/table">
            <a:tbl>
              <a:tblPr/>
              <a:tblGrid>
                <a:gridCol w="1310693"/>
                <a:gridCol w="1355376"/>
                <a:gridCol w="1355376"/>
                <a:gridCol w="1504318"/>
                <a:gridCol w="1355376"/>
                <a:gridCol w="1653261"/>
              </a:tblGrid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1gpu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41,154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19.68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86.13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4.38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15.92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0.97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511,104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</a:t>
                      </a:r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85.52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.32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9.49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0.59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9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err="1" smtClean="0">
                <a:solidFill>
                  <a:srgbClr val="000090"/>
                </a:solidFill>
              </a:rPr>
              <a:t>Rosenbrock-Wanner</a:t>
            </a:r>
            <a:r>
              <a:rPr lang="en-US" altLang="zh-CN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25241"/>
              </p:ext>
            </p:extLst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-Green vortex with 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Rosenbrock-Wanner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method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895911"/>
            <a:ext cx="4648199" cy="325374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82901"/>
            <a:ext cx="3581400" cy="302170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09917"/>
              </p:ext>
            </p:extLst>
          </p:nvPr>
        </p:nvGraphicFramePr>
        <p:xfrm>
          <a:off x="2590800" y="51816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Schemes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steps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CPU 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ESDIRK3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369256.0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ROSI2PW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269021.2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ROS34PRW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255536.2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5257800"/>
            <a:ext cx="2286000" cy="1524000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Arial"/>
                <a:cs typeface="Arial"/>
              </a:rPr>
              <a:t>ROW methods require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 smtClean="0">
                <a:latin typeface="Arial"/>
                <a:cs typeface="Arial"/>
              </a:rPr>
              <a:t>27% CPU time less that ESDIRK3.</a:t>
            </a:r>
          </a:p>
        </p:txBody>
      </p:sp>
    </p:spTree>
    <p:extLst>
      <p:ext uri="{BB962C8B-B14F-4D97-AF65-F5344CB8AC3E}">
        <p14:creationId xmlns:p14="http://schemas.microsoft.com/office/powerpoint/2010/main" val="31312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Turbulence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model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/>
                          <a:cs typeface="Arial"/>
                        </a:rPr>
                        <a:t>Sparlart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–</a:t>
                      </a:r>
                      <a:r>
                        <a:rPr lang="en-US" altLang="zh-CN" sz="2000" dirty="0" err="1" smtClean="0">
                          <a:latin typeface="Arial"/>
                          <a:cs typeface="Arial"/>
                        </a:rPr>
                        <a:t>Allmaras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turbulence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model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DG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(Burgess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and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err="1" smtClean="0">
                          <a:latin typeface="Arial"/>
                          <a:cs typeface="Arial"/>
                        </a:rPr>
                        <a:t>Mavriplis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04800" y="3124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variable</a:t>
            </a:r>
            <a:r>
              <a:rPr kumimoji="1" lang="zh-CN" altLang="en-US" dirty="0" smtClean="0"/>
              <a:t>    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remain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positive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regardless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value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   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given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endParaRPr kumimoji="1" lang="zh-CN" alt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/>
          </p:nvPr>
        </p:nvGraphicFramePr>
        <p:xfrm>
          <a:off x="152400" y="2236728"/>
          <a:ext cx="8991600" cy="811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" name="Equation" r:id="rId4" imgW="5067300" imgH="457200" progId="Equation.DSMT4">
                  <p:embed/>
                </p:oleObj>
              </mc:Choice>
              <mc:Fallback>
                <p:oleObj name="Equation" r:id="rId4" imgW="50673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2236728"/>
                        <a:ext cx="8991600" cy="811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/>
          </p:nvPr>
        </p:nvGraphicFramePr>
        <p:xfrm>
          <a:off x="1660722" y="3169040"/>
          <a:ext cx="3143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9" name="Equation" r:id="rId6" imgW="177800" imgH="165100" progId="Equation.DSMT4">
                  <p:embed/>
                </p:oleObj>
              </mc:Choice>
              <mc:Fallback>
                <p:oleObj name="Equation" r:id="rId6" imgW="1778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0722" y="3169040"/>
                        <a:ext cx="314325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/>
          </p:nvPr>
        </p:nvGraphicFramePr>
        <p:xfrm>
          <a:off x="7696200" y="3124200"/>
          <a:ext cx="2254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" name="Equation" r:id="rId8" imgW="127000" imgH="177800" progId="Equation.DSMT4">
                  <p:embed/>
                </p:oleObj>
              </mc:Choice>
              <mc:Fallback>
                <p:oleObj name="Equation" r:id="rId8" imgW="1270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96200" y="3124200"/>
                        <a:ext cx="22542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/>
          </p:nvPr>
        </p:nvGraphicFramePr>
        <p:xfrm>
          <a:off x="1981200" y="3733800"/>
          <a:ext cx="4957763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" name="Equation" r:id="rId10" imgW="2794000" imgH="812800" progId="Equation.DSMT4">
                  <p:embed/>
                </p:oleObj>
              </mc:Choice>
              <mc:Fallback>
                <p:oleObj name="Equation" r:id="rId10" imgW="2794000" imgH="81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81200" y="3733800"/>
                        <a:ext cx="4957763" cy="144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04800" y="5410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modification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deactivate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production,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destruction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terms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turbulence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equation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when</a:t>
            </a:r>
            <a:r>
              <a:rPr kumimoji="1" lang="zh-CN" altLang="en-US" dirty="0" smtClean="0"/>
              <a:t>     </a:t>
            </a:r>
            <a:r>
              <a:rPr kumimoji="1" lang="en-US" altLang="zh-CN" dirty="0" smtClean="0"/>
              <a:t>becomes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negative.</a:t>
            </a:r>
            <a:endParaRPr kumimoji="1" lang="zh-CN" altLang="en-US" dirty="0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/>
          </p:nvPr>
        </p:nvGraphicFramePr>
        <p:xfrm>
          <a:off x="5943600" y="5715000"/>
          <a:ext cx="2254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" name="Equation" r:id="rId12" imgW="127000" imgH="177800" progId="Equation.DSMT4">
                  <p:embed/>
                </p:oleObj>
              </mc:Choice>
              <mc:Fallback>
                <p:oleObj name="Equation" r:id="rId12" imgW="1270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43600" y="5715000"/>
                        <a:ext cx="22542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66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>
                <a:solidFill>
                  <a:srgbClr val="000090"/>
                </a:solidFill>
              </a:rPr>
              <a:t>T</a:t>
            </a:r>
            <a:r>
              <a:rPr lang="en-US" altLang="zh-CN" sz="2800" dirty="0" smtClean="0">
                <a:solidFill>
                  <a:srgbClr val="000090"/>
                </a:solidFill>
              </a:rPr>
              <a:t>urbulence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model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Test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case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I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Flat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plate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with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Ma=0.2,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Re=500,000,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T=300K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 descr="flat1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9" y="3395343"/>
            <a:ext cx="4267200" cy="292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95146" y="2181818"/>
            <a:ext cx="445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 </a:t>
            </a:r>
            <a:r>
              <a:rPr lang="en-US" dirty="0"/>
              <a:t>wall-normal spacing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1.0X10</a:t>
            </a:r>
            <a:r>
              <a:rPr kumimoji="1" lang="en-US" altLang="zh-CN" baseline="30000" dirty="0" smtClean="0"/>
              <a:t>-6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en-US" altLang="zh-CN" dirty="0" err="1" smtClean="0"/>
              <a:t>Hexamesh:nelem</a:t>
            </a:r>
            <a:r>
              <a:rPr kumimoji="1" lang="en-US" altLang="zh-CN" dirty="0" smtClean="0"/>
              <a:t>=13,056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,</a:t>
            </a:r>
            <a:r>
              <a:rPr kumimoji="1" lang="en-US" altLang="zh-CN" dirty="0" err="1" smtClean="0"/>
              <a:t>npoin</a:t>
            </a:r>
            <a:r>
              <a:rPr kumimoji="1" lang="en-US" altLang="zh-CN" dirty="0" smtClean="0"/>
              <a:t>=26,578 </a:t>
            </a:r>
            <a:r>
              <a:rPr kumimoji="1" lang="en-US" altLang="zh-CN" sz="1600" dirty="0" smtClean="0"/>
              <a:t>.</a:t>
            </a:r>
          </a:p>
        </p:txBody>
      </p:sp>
      <p:pic>
        <p:nvPicPr>
          <p:cNvPr id="7" name="图片 4" descr="u+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8" y="3395343"/>
            <a:ext cx="4673999" cy="3271799"/>
          </a:xfrm>
          <a:prstGeom prst="rect">
            <a:avLst/>
          </a:prstGeom>
        </p:spPr>
      </p:pic>
      <p:sp>
        <p:nvSpPr>
          <p:cNvPr id="8" name="文本框 14"/>
          <p:cNvSpPr txBox="1"/>
          <p:nvPr/>
        </p:nvSpPr>
        <p:spPr>
          <a:xfrm>
            <a:off x="4724400" y="2181818"/>
            <a:ext cx="378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dimensionless velocity profile </a:t>
            </a:r>
          </a:p>
          <a:p>
            <a:r>
              <a:rPr kumimoji="1" lang="en-US" altLang="zh-CN" dirty="0" smtClean="0"/>
              <a:t>in the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33053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Turbulence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model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/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Test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case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II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NACA0012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with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Ma=0.15,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Re=600,000,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T=300K,AoA=10°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44162" y="5323582"/>
            <a:ext cx="4283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The</a:t>
            </a:r>
            <a:r>
              <a:rPr kumimoji="1" lang="zh-CN" altLang="en-US" sz="1600" dirty="0" smtClean="0"/>
              <a:t> </a:t>
            </a:r>
            <a:r>
              <a:rPr lang="en-US" sz="1600" dirty="0"/>
              <a:t>wall-normal spacing </a:t>
            </a:r>
            <a:r>
              <a:rPr kumimoji="1" lang="en-US" altLang="zh-CN" sz="1600" dirty="0" smtClean="0"/>
              <a:t>: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1.0X10</a:t>
            </a:r>
            <a:r>
              <a:rPr kumimoji="1" lang="en-US" altLang="zh-CN" sz="1600" baseline="30000" dirty="0" smtClean="0"/>
              <a:t>-6</a:t>
            </a:r>
            <a:r>
              <a:rPr kumimoji="1" lang="zh-CN" altLang="en-US" sz="1600" dirty="0" smtClean="0"/>
              <a:t> </a:t>
            </a:r>
            <a:endParaRPr kumimoji="1" lang="en-US" altLang="zh-CN" sz="1600" dirty="0" smtClean="0"/>
          </a:p>
          <a:p>
            <a:r>
              <a:rPr kumimoji="1" lang="en-US" altLang="zh-CN" sz="1600" dirty="0" smtClean="0"/>
              <a:t>Mesh: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Hexahedral</a:t>
            </a:r>
          </a:p>
          <a:p>
            <a:r>
              <a:rPr kumimoji="1" lang="en-US" altLang="zh-CN" sz="1600" dirty="0" smtClean="0"/>
              <a:t>Medium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mesh:</a:t>
            </a:r>
            <a:r>
              <a:rPr kumimoji="1" lang="zh-CN" altLang="en-US" sz="1600" dirty="0" smtClean="0"/>
              <a:t>  </a:t>
            </a:r>
            <a:r>
              <a:rPr kumimoji="1" lang="en-US" altLang="zh-CN" sz="1600" dirty="0" err="1" smtClean="0"/>
              <a:t>nelem</a:t>
            </a:r>
            <a:r>
              <a:rPr kumimoji="1" lang="en-US" altLang="zh-CN" sz="1600" dirty="0" smtClean="0"/>
              <a:t>=14,366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npoin</a:t>
            </a:r>
            <a:r>
              <a:rPr kumimoji="1" lang="en-US" altLang="zh-CN" sz="1600" dirty="0" smtClean="0"/>
              <a:t>=29,152</a:t>
            </a:r>
          </a:p>
          <a:p>
            <a:r>
              <a:rPr kumimoji="1" lang="en-US" altLang="zh-CN" sz="1600" dirty="0" smtClean="0"/>
              <a:t>Fine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mesh</a:t>
            </a:r>
            <a:r>
              <a:rPr kumimoji="1" lang="zh-CN" altLang="en-US" sz="1600" dirty="0" smtClean="0"/>
              <a:t> </a:t>
            </a:r>
            <a:r>
              <a:rPr kumimoji="1" lang="zh-CN" altLang="zh-CN" sz="1600" dirty="0" smtClean="0"/>
              <a:t> </a:t>
            </a:r>
            <a:r>
              <a:rPr kumimoji="1" lang="zh-CN" altLang="en-US" sz="1600" dirty="0" smtClean="0"/>
              <a:t>   </a:t>
            </a:r>
            <a:r>
              <a:rPr kumimoji="1" lang="en-US" altLang="zh-CN" sz="1600" dirty="0" smtClean="0"/>
              <a:t>:</a:t>
            </a:r>
            <a:r>
              <a:rPr kumimoji="1" lang="zh-CN" altLang="en-US" sz="1600" dirty="0" smtClean="0"/>
              <a:t>  </a:t>
            </a:r>
            <a:r>
              <a:rPr kumimoji="1" lang="en-US" altLang="zh-CN" sz="1600" dirty="0" err="1" smtClean="0"/>
              <a:t>nelem</a:t>
            </a:r>
            <a:r>
              <a:rPr kumimoji="1" lang="en-US" altLang="zh-CN" sz="1600" dirty="0" smtClean="0"/>
              <a:t>=57,344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npoin</a:t>
            </a:r>
            <a:r>
              <a:rPr kumimoji="1" lang="en-US" altLang="zh-CN" sz="1600" dirty="0" smtClean="0"/>
              <a:t>=115,648</a:t>
            </a:r>
            <a:r>
              <a:rPr kumimoji="1" lang="zh-CN" altLang="en-US" sz="1600" dirty="0" smtClean="0"/>
              <a:t> </a:t>
            </a:r>
            <a:endParaRPr kumimoji="1" lang="zh-CN" altLang="en-US" sz="1600" dirty="0"/>
          </a:p>
        </p:txBody>
      </p:sp>
      <p:pic>
        <p:nvPicPr>
          <p:cNvPr id="5" name="图片 4" descr="naca.eps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2828"/>
          <a:stretch/>
        </p:blipFill>
        <p:spPr>
          <a:xfrm>
            <a:off x="429027" y="2027990"/>
            <a:ext cx="3978216" cy="3077409"/>
          </a:xfrm>
          <a:prstGeom prst="rect">
            <a:avLst/>
          </a:prstGeom>
          <a:noFill/>
        </p:spPr>
      </p:pic>
      <p:sp>
        <p:nvSpPr>
          <p:cNvPr id="7" name="文本框 10"/>
          <p:cNvSpPr txBox="1"/>
          <p:nvPr/>
        </p:nvSpPr>
        <p:spPr>
          <a:xfrm>
            <a:off x="4800600" y="5638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 smtClean="0"/>
              <a:t>Ref</a:t>
            </a:r>
            <a:r>
              <a:rPr kumimoji="1" lang="zh-CN" altLang="en-US" sz="1600" b="1" dirty="0" smtClean="0"/>
              <a:t>. </a:t>
            </a:r>
            <a:r>
              <a:rPr kumimoji="1" lang="en-US" altLang="zh-CN" sz="1600" b="1" dirty="0" smtClean="0"/>
              <a:t>solution:</a:t>
            </a:r>
            <a:r>
              <a:rPr kumimoji="1" lang="zh-CN" altLang="en-US" sz="1600" b="1" dirty="0" smtClean="0"/>
              <a:t>    </a:t>
            </a:r>
            <a:r>
              <a:rPr kumimoji="1" lang="en-US" altLang="zh-CN" sz="1600" dirty="0" smtClean="0"/>
              <a:t>C</a:t>
            </a:r>
            <a:r>
              <a:rPr kumimoji="1" lang="en-US" altLang="zh-CN" sz="1600" baseline="-25000" dirty="0" smtClean="0"/>
              <a:t>l  </a:t>
            </a:r>
            <a:r>
              <a:rPr kumimoji="1" lang="en-US" altLang="zh-CN" sz="1600" dirty="0" smtClean="0"/>
              <a:t>= 1.0891-1.10</a:t>
            </a:r>
            <a:r>
              <a:rPr kumimoji="1" lang="zh-CN" altLang="en-US" sz="1600" dirty="0" smtClean="0"/>
              <a:t>,</a:t>
            </a:r>
            <a:endParaRPr kumimoji="1" lang="en-US" altLang="zh-CN" sz="1600" dirty="0" smtClean="0"/>
          </a:p>
          <a:p>
            <a:r>
              <a:rPr kumimoji="1" lang="en-US" altLang="zh-CN" sz="1600" dirty="0"/>
              <a:t> </a:t>
            </a:r>
            <a:r>
              <a:rPr kumimoji="1" lang="en-US" altLang="zh-CN" sz="1600" dirty="0" smtClean="0"/>
              <a:t>                        C</a:t>
            </a:r>
            <a:r>
              <a:rPr kumimoji="1" lang="en-US" altLang="zh-CN" sz="1600" baseline="-25000" dirty="0" smtClean="0"/>
              <a:t>d </a:t>
            </a:r>
            <a:r>
              <a:rPr kumimoji="1" lang="en-US" altLang="zh-CN" sz="1600" dirty="0" smtClean="0"/>
              <a:t>= 0.01225-0.01245 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42913"/>
              </p:ext>
            </p:extLst>
          </p:nvPr>
        </p:nvGraphicFramePr>
        <p:xfrm>
          <a:off x="4724400" y="2286000"/>
          <a:ext cx="3810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altLang="zh-CN" baseline="-250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altLang="zh-CN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1.0742676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0.01417780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1.0848066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0.01270036</a:t>
                      </a:r>
                      <a:endParaRPr lang="zh-CN" alt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73824"/>
              </p:ext>
            </p:extLst>
          </p:nvPr>
        </p:nvGraphicFramePr>
        <p:xfrm>
          <a:off x="4724400" y="4033732"/>
          <a:ext cx="3810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altLang="zh-CN" baseline="-250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altLang="zh-CN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1.0901676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0.01222621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1.0884246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0.01</a:t>
                      </a: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236461</a:t>
                      </a:r>
                      <a:endParaRPr lang="zh-CN" alt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文本框 14"/>
          <p:cNvSpPr txBox="1"/>
          <p:nvPr/>
        </p:nvSpPr>
        <p:spPr>
          <a:xfrm>
            <a:off x="6019800" y="195476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DG (P1)</a:t>
            </a:r>
          </a:p>
        </p:txBody>
      </p:sp>
      <p:sp>
        <p:nvSpPr>
          <p:cNvPr id="13" name="文本框 14"/>
          <p:cNvSpPr txBox="1"/>
          <p:nvPr/>
        </p:nvSpPr>
        <p:spPr>
          <a:xfrm>
            <a:off x="6019800" y="363762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r</a:t>
            </a:r>
            <a:r>
              <a:rPr kumimoji="1" lang="en-US" altLang="zh-CN" dirty="0" err="1" smtClean="0"/>
              <a:t>DG</a:t>
            </a:r>
            <a:r>
              <a:rPr kumimoji="1" lang="en-US" altLang="zh-CN" dirty="0" smtClean="0"/>
              <a:t> (P1P2)</a:t>
            </a:r>
          </a:p>
        </p:txBody>
      </p:sp>
    </p:spTree>
    <p:extLst>
      <p:ext uri="{BB962C8B-B14F-4D97-AF65-F5344CB8AC3E}">
        <p14:creationId xmlns:p14="http://schemas.microsoft.com/office/powerpoint/2010/main" val="12469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 Computing in CFD – Overview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67982"/>
              </p:ext>
            </p:extLst>
          </p:nvPr>
        </p:nvGraphicFramePr>
        <p:xfrm>
          <a:off x="304800" y="1447800"/>
          <a:ext cx="8534400" cy="451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lt1"/>
                          </a:solidFill>
                          <a:latin typeface="Arial"/>
                          <a:cs typeface="Arial"/>
                        </a:rPr>
                        <a:t>A variety of applications (selected)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finite difference method (FDM)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E.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Elsen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LeGresley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and E.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Darve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Large Calculation of the Flow over a Hypersonic Vehicle Using a GPU.  </a:t>
                      </a:r>
                      <a:r>
                        <a:rPr lang="en-US" sz="1400" b="1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Comput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Phys.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227(24):10148–10161, 2008. </a:t>
                      </a:r>
                      <a:endParaRPr lang="en-US" sz="800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finite volume method (FVM)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Corrigan, F.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Camelli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R.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Löhner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and J.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Wallin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Unstructured Grid-based CFD Solvers on Modern Graphics Hardware. </a:t>
                      </a:r>
                      <a:endParaRPr lang="en-US" sz="1400" b="1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Int. 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Numer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Methods Fluids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(2):221–229, 2011.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spectral difference method (SDM)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B. Zimmerman, Z. Wang, and M.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Visbal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High-Order Spectral Difference: Verification and Acceleration Using GPU Computing. </a:t>
                      </a:r>
                      <a:endParaRPr lang="en-US" sz="1400" b="0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AIAA Paper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2013-2491, 2013.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dirty="0" smtClean="0"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discontinuous Galerkin method (DGM)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Klöckner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T. Warburton, J. Bridge, and J. S.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Hesthaven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Nodal Discontinuous Galerkin Methods on Graphics Processors. </a:t>
                      </a:r>
                      <a:endParaRPr lang="cs-CZ" sz="1400" b="1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Comput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Phys.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228(21):7863–7882, 2009.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6096000"/>
            <a:ext cx="8534400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Observation: most GPU-related CFD solvers are based on CUDA</a:t>
            </a:r>
            <a:endParaRPr lang="en-US" sz="2000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Turbulence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model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50213"/>
              </p:ext>
            </p:extLst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Test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case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III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Backward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 Facing Step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with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Ma=0.128,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Re=36,000,T=300K.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44162" y="5870763"/>
            <a:ext cx="399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The</a:t>
            </a:r>
            <a:r>
              <a:rPr kumimoji="1" lang="zh-CN" altLang="en-US" sz="1600" dirty="0" smtClean="0"/>
              <a:t> </a:t>
            </a:r>
            <a:r>
              <a:rPr lang="en-US" sz="1600" dirty="0"/>
              <a:t>wall-normal spacing </a:t>
            </a:r>
            <a:r>
              <a:rPr kumimoji="1" lang="en-US" altLang="zh-CN" sz="1600" dirty="0" smtClean="0"/>
              <a:t>: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5.95 X 10</a:t>
            </a:r>
            <a:r>
              <a:rPr kumimoji="1" lang="en-US" altLang="zh-CN" sz="1600" baseline="30000" dirty="0" smtClean="0"/>
              <a:t>-4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,</a:t>
            </a:r>
          </a:p>
          <a:p>
            <a:r>
              <a:rPr kumimoji="1" lang="en-US" altLang="zh-CN" sz="1600" dirty="0" smtClean="0"/>
              <a:t>Mesh: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Hexahedral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309277"/>
              </p:ext>
            </p:extLst>
          </p:nvPr>
        </p:nvGraphicFramePr>
        <p:xfrm>
          <a:off x="4724400" y="2139373"/>
          <a:ext cx="381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DG(P1)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rDG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(P1P2)</a:t>
                      </a:r>
                      <a:endParaRPr lang="zh-CN" alt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Xr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6.05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6.08</a:t>
                      </a:r>
                      <a:endParaRPr lang="zh-CN" alt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文本框 14"/>
          <p:cNvSpPr txBox="1"/>
          <p:nvPr/>
        </p:nvSpPr>
        <p:spPr>
          <a:xfrm>
            <a:off x="5410200" y="177516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Reattachment location</a:t>
            </a:r>
          </a:p>
        </p:txBody>
      </p:sp>
      <p:pic>
        <p:nvPicPr>
          <p:cNvPr id="14338" name="Picture 2" descr="portion of backstep 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148253"/>
            <a:ext cx="4125658" cy="34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J:\export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1" y="3138566"/>
            <a:ext cx="3838575" cy="150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J:\back\eddyp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1" y="4831068"/>
            <a:ext cx="3838575" cy="1598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6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106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Concluding Remarks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65411"/>
              </p:ext>
            </p:extLst>
          </p:nvPr>
        </p:nvGraphicFramePr>
        <p:xfrm>
          <a:off x="228600" y="1066800"/>
          <a:ext cx="8763000" cy="436446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763000"/>
              </a:tblGrid>
              <a:tr h="3751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Development 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968223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</a:t>
                      </a:r>
                      <a:r>
                        <a:rPr lang="zh-CN" altLang="zh-CN" sz="1800" b="1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1800" b="1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DG method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platform (For viscous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factor 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3.3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can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be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pMG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-DG(P1)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 factor 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5.3x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 can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be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pMG-rDG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(P1P2)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aseline="0" dirty="0" smtClean="0">
                        <a:latin typeface="Arial"/>
                        <a:cs typeface="Arial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An implicit reconstructed discontinuous </a:t>
                      </a:r>
                      <a:r>
                        <a:rPr lang="en-US" sz="1800" b="1" baseline="0" dirty="0" err="1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method on GPU cluster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Port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R.H.S</a:t>
                      </a:r>
                      <a:r>
                        <a:rPr lang="en-US" altLang="zh-C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platform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Port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L.H.S</a:t>
                      </a:r>
                      <a:r>
                        <a:rPr lang="en-US" altLang="zh-C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platform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Port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Jacobi</a:t>
                      </a:r>
                      <a:r>
                        <a:rPr lang="en-US" altLang="zh-C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Explicit Periodic Boundary Condition on GPU platform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factor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13.93x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be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(P1P2)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Multiple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computing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carries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out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high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parallel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efficiency accurate solver for unsteady flow problems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868588"/>
              </p:ext>
            </p:extLst>
          </p:nvPr>
        </p:nvGraphicFramePr>
        <p:xfrm>
          <a:off x="211872" y="5410200"/>
          <a:ext cx="8779727" cy="134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77972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pplication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Taylor-Green vortex (DNS) with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Rosenbrock-Wanner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method 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Validating the accuracy and efficiency of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Rosenbrock-Wanner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method 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3429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Implementation of one equation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turbulence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 model in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rDG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cod</a:t>
                      </a:r>
                      <a:r>
                        <a:rPr lang="en-US" altLang="zh-CN" sz="20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e</a:t>
                      </a:r>
                      <a:r>
                        <a:rPr lang="en-US" altLang="zh-CN" sz="20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1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Future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Work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82851"/>
              </p:ext>
            </p:extLst>
          </p:nvPr>
        </p:nvGraphicFramePr>
        <p:xfrm>
          <a:off x="304800" y="1371600"/>
          <a:ext cx="8534400" cy="3352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Development 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</a:t>
                      </a:r>
                      <a:r>
                        <a:rPr lang="zh-CN" altLang="zh-CN" sz="1800" b="1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1800" b="1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Renumbering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algorithm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avoid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memory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contention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issue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LU-SGS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aseline="0" dirty="0" smtClean="0">
                        <a:latin typeface="Arial"/>
                        <a:cs typeface="Arial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latin typeface="Arial"/>
                          <a:cs typeface="Arial"/>
                        </a:rPr>
                        <a:t>Rosenbrock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 method on GPU 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Porting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OpenACC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derivatives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Fully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platform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Extend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higher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order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make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fully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working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Attempt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avoid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local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array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issue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GMRES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85661"/>
              </p:ext>
            </p:extLst>
          </p:nvPr>
        </p:nvGraphicFramePr>
        <p:xfrm>
          <a:off x="304800" y="4800600"/>
          <a:ext cx="8534400" cy="1859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pplication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Direct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Simulation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Taylor-Green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problem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Extend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current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work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Multi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-GPU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via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MPI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data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transfer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handle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finer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mesh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of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larger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scale.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Turbulent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model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Port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current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explicit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turbulent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model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9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Motivation &amp; Objectives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36897"/>
              </p:ext>
            </p:extLst>
          </p:nvPr>
        </p:nvGraphicFramePr>
        <p:xfrm>
          <a:off x="304800" y="1371600"/>
          <a:ext cx="8534400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Motivation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Tap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the power of GPU parallel computing for the aerodynamic design of Unmanned Aerial Vehicle (UAV) with CFD toolkits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b="25604"/>
          <a:stretch/>
        </p:blipFill>
        <p:spPr>
          <a:xfrm>
            <a:off x="304800" y="2514600"/>
            <a:ext cx="8534400" cy="3678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6248400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MQ-1 Predator UAV </a:t>
            </a:r>
            <a:r>
              <a:rPr lang="en-US" sz="1400" dirty="0" smtClean="0"/>
              <a:t>(Source: </a:t>
            </a:r>
            <a:r>
              <a:rPr lang="en-US" sz="1400" u="sng" dirty="0" err="1" smtClean="0">
                <a:solidFill>
                  <a:srgbClr val="0000FF"/>
                </a:solidFill>
              </a:rPr>
              <a:t>grabcad.com</a:t>
            </a:r>
            <a:r>
              <a:rPr lang="en-US" sz="1400" dirty="0" smtClean="0"/>
              <a:t> CAD by Chao Wey)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45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Motivation &amp; Objectives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27179"/>
              </p:ext>
            </p:extLst>
          </p:nvPr>
        </p:nvGraphicFramePr>
        <p:xfrm>
          <a:off x="304800" y="1371600"/>
          <a:ext cx="8534400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Objectives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A portable, efficient and ultimately competitive GPU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parallelization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strategy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for extensible and sustainable high-fidelity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 CFD code development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613919"/>
              </p:ext>
            </p:extLst>
          </p:nvPr>
        </p:nvGraphicFramePr>
        <p:xfrm>
          <a:off x="304800" y="2667000"/>
          <a:ext cx="8534400" cy="2956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An unavoidable debate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– CUDA, OpenCL or OpenACC?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It really depends on your needs, e.g., for us, 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cross-platform portability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from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 wide range of compiler and accelerator vendors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C/C++ and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Fortran</a:t>
                      </a:r>
                      <a:r>
                        <a:rPr lang="en-US" sz="18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Best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performance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fine-tuning effort,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especially for a legacy code package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Available computing resource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NV_CUDA_wi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24098"/>
          <a:stretch/>
        </p:blipFill>
        <p:spPr>
          <a:xfrm>
            <a:off x="685800" y="4800600"/>
            <a:ext cx="698343" cy="731520"/>
          </a:xfrm>
          <a:prstGeom prst="rect">
            <a:avLst/>
          </a:prstGeom>
        </p:spPr>
      </p:pic>
      <p:pic>
        <p:nvPicPr>
          <p:cNvPr id="8" name="Picture 7" descr="OpenCL_Logo_RGB_60m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3264" r="2648" b="2404"/>
          <a:stretch/>
        </p:blipFill>
        <p:spPr>
          <a:xfrm>
            <a:off x="1828800" y="4800600"/>
            <a:ext cx="733869" cy="731520"/>
          </a:xfrm>
          <a:prstGeom prst="rect">
            <a:avLst/>
          </a:prstGeom>
        </p:spPr>
      </p:pic>
      <p:pic>
        <p:nvPicPr>
          <p:cNvPr id="9" name="Picture 8" descr="openacc-logo-v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00600"/>
            <a:ext cx="1893693" cy="731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GPU-Computing Framework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37340"/>
              </p:ext>
            </p:extLst>
          </p:nvPr>
        </p:nvGraphicFramePr>
        <p:xfrm>
          <a:off x="304800" y="1371600"/>
          <a:ext cx="8534400" cy="5288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Desirable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features of the resulting CFD code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Multi-compiler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compatibility</a:t>
                      </a:r>
                      <a:endParaRPr lang="en-US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GNU Fortran compiler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Intel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Fortran compiler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PGI Accelerator Fortran compiler (with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CAPS Fortran compiler (with 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support)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Cross-platform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portability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Intel CPUs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AMD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CPUs / APUs (with potential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 in 2014)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NVIDIA CUDA-enabled GPUs (with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support)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Extensible and sustainable programming schemes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Competitive performance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logoCC_fond_blanc-300x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00400"/>
            <a:ext cx="1908313" cy="731520"/>
          </a:xfrm>
          <a:prstGeom prst="rect">
            <a:avLst/>
          </a:prstGeom>
        </p:spPr>
      </p:pic>
      <p:pic>
        <p:nvPicPr>
          <p:cNvPr id="4" name="Picture 3" descr="gfortran_logo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>
          <a:xfrm>
            <a:off x="838200" y="3200400"/>
            <a:ext cx="975008" cy="731520"/>
          </a:xfrm>
          <a:prstGeom prst="rect">
            <a:avLst/>
          </a:prstGeom>
        </p:spPr>
      </p:pic>
      <p:pic>
        <p:nvPicPr>
          <p:cNvPr id="5" name="Picture 4" descr="intel_dev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1363081" cy="731520"/>
          </a:xfrm>
          <a:prstGeom prst="rect">
            <a:avLst/>
          </a:prstGeom>
        </p:spPr>
      </p:pic>
      <p:pic>
        <p:nvPicPr>
          <p:cNvPr id="7" name="Picture 6" descr="accel_logo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658368" cy="731520"/>
          </a:xfrm>
          <a:prstGeom prst="rect">
            <a:avLst/>
          </a:prstGeom>
        </p:spPr>
      </p:pic>
      <p:pic>
        <p:nvPicPr>
          <p:cNvPr id="8" name="Picture 7" descr="intel_xeon_logo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05400"/>
            <a:ext cx="980388" cy="731520"/>
          </a:xfrm>
          <a:prstGeom prst="rect">
            <a:avLst/>
          </a:prstGeom>
        </p:spPr>
      </p:pic>
      <p:pic>
        <p:nvPicPr>
          <p:cNvPr id="9" name="Picture 8" descr="amd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05400"/>
            <a:ext cx="1888180" cy="731520"/>
          </a:xfrm>
          <a:prstGeom prst="rect">
            <a:avLst/>
          </a:prstGeom>
        </p:spPr>
      </p:pic>
      <p:pic>
        <p:nvPicPr>
          <p:cNvPr id="10" name="Picture 9" descr="tesla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105400"/>
            <a:ext cx="758052" cy="731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Legacy CFD Package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907013"/>
              </p:ext>
            </p:extLst>
          </p:nvPr>
        </p:nvGraphicFramePr>
        <p:xfrm>
          <a:off x="304800" y="1371600"/>
          <a:ext cx="8534400" cy="1996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RDGFLO – a baseline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 code for OpenACC-based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GPU parallelization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A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R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econstructed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iscontinuous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G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alerkin finite element </a:t>
                      </a:r>
                      <a:r>
                        <a:rPr lang="en-US" b="1" u="sng" dirty="0" err="1" smtClean="0">
                          <a:latin typeface="Arial"/>
                          <a:cs typeface="Arial"/>
                        </a:rPr>
                        <a:t>FLO</a:t>
                      </a:r>
                      <a:r>
                        <a:rPr lang="en-US" b="1" dirty="0" err="1" smtClean="0">
                          <a:latin typeface="Arial"/>
                          <a:cs typeface="Arial"/>
                        </a:rPr>
                        <a:t>w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 solver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High-order solution of compressible flows on 3-D hybrid grids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Explicit / implicit solution schemes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Domain-partition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based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MPI parallel computing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 descr="m6_tetr_level1_p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119570" cy="1737360"/>
          </a:xfrm>
          <a:prstGeom prst="rect">
            <a:avLst/>
          </a:prstGeom>
        </p:spPr>
      </p:pic>
      <p:pic>
        <p:nvPicPr>
          <p:cNvPr id="19" name="Picture 18" descr="b747_tetr_grid_mac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14800"/>
            <a:ext cx="3119569" cy="173736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28349"/>
              </p:ext>
            </p:extLst>
          </p:nvPr>
        </p:nvGraphicFramePr>
        <p:xfrm>
          <a:off x="304800" y="3581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Gallery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 descr="eglin_tetr_transonic_pres_lowe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14800"/>
            <a:ext cx="2606040" cy="1737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ONERA M6 wing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5943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wing/pylon/finned-store configuration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594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Boeing 747 aircraft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Governing Equations of Fluid </a:t>
            </a:r>
            <a:r>
              <a:rPr lang="en-US" sz="2800" dirty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ynamics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597141"/>
              </p:ext>
            </p:extLst>
          </p:nvPr>
        </p:nvGraphicFramePr>
        <p:xfrm>
          <a:off x="304800" y="1371600"/>
          <a:ext cx="8534400" cy="3505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 Navier-Stokes equations for unsteady compressible flows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where the summation convention is used. The conservative variable vector 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advective flux vector 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F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and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viscous flux 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G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are defined by    </a:t>
                      </a: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766706"/>
              </p:ext>
            </p:extLst>
          </p:nvPr>
        </p:nvGraphicFramePr>
        <p:xfrm>
          <a:off x="2644775" y="1905000"/>
          <a:ext cx="333375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" name="Equation" r:id="rId3" imgW="1968500" imgH="431800" progId="Equation.3">
                  <p:embed/>
                </p:oleObj>
              </mc:Choice>
              <mc:Fallback>
                <p:oleObj name="Equation" r:id="rId3" imgW="196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4775" y="1905000"/>
                        <a:ext cx="3333750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236650"/>
              </p:ext>
            </p:extLst>
          </p:nvPr>
        </p:nvGraphicFramePr>
        <p:xfrm>
          <a:off x="1600200" y="3352800"/>
          <a:ext cx="1141153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" name="Equation" r:id="rId5" imgW="622300" imgH="698500" progId="Equation.3">
                  <p:embed/>
                </p:oleObj>
              </mc:Choice>
              <mc:Fallback>
                <p:oleObj name="Equation" r:id="rId5" imgW="6223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3352800"/>
                        <a:ext cx="1141153" cy="128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613851"/>
              </p:ext>
            </p:extLst>
          </p:nvPr>
        </p:nvGraphicFramePr>
        <p:xfrm>
          <a:off x="3276600" y="3352800"/>
          <a:ext cx="1874838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" name="Equation" r:id="rId7" imgW="1117600" imgH="762000" progId="Equation.3">
                  <p:embed/>
                </p:oleObj>
              </mc:Choice>
              <mc:Fallback>
                <p:oleObj name="Equation" r:id="rId7" imgW="11176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3352800"/>
                        <a:ext cx="1874838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932305"/>
              </p:ext>
            </p:extLst>
          </p:nvPr>
        </p:nvGraphicFramePr>
        <p:xfrm>
          <a:off x="5638800" y="3352800"/>
          <a:ext cx="1708747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6" name="Equation" r:id="rId9" imgW="1155700" imgH="863600" progId="Equation.DSMT4">
                  <p:embed/>
                </p:oleObj>
              </mc:Choice>
              <mc:Fallback>
                <p:oleObj name="Equation" r:id="rId9" imgW="11557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38800" y="3352800"/>
                        <a:ext cx="1708747" cy="128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Univers LT Std 57 Cn"/>
        <a:ea typeface="宋体"/>
        <a:cs typeface=""/>
      </a:majorFont>
      <a:minorFont>
        <a:latin typeface="Univers LT Std 57 Cn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41547</TotalTime>
  <Words>3241</Words>
  <Application>Microsoft Office PowerPoint</Application>
  <PresentationFormat>On-screen Show (4:3)</PresentationFormat>
  <Paragraphs>750</Paragraphs>
  <Slides>42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宋体</vt:lpstr>
      <vt:lpstr>Univers LT Std 57 Cn</vt:lpstr>
      <vt:lpstr>Zapf Dingbats</vt:lpstr>
      <vt:lpstr>Arial</vt:lpstr>
      <vt:lpstr>Calibri</vt:lpstr>
      <vt:lpstr>Times New Roman</vt:lpstr>
      <vt:lpstr>Wingdings</vt:lpstr>
      <vt:lpstr>Default Design</vt:lpstr>
      <vt:lpstr>Equation</vt:lpstr>
      <vt:lpstr>Development of a Portable, GPU-Accelerated Discontinuous Galerkin CFD Code for Compressible Flows on Unstructured Hybrid Grids</vt:lpstr>
      <vt:lpstr>Outline</vt:lpstr>
      <vt:lpstr>GPU Computing in CFD – Overview</vt:lpstr>
      <vt:lpstr>GPU Computing in CFD – Overview</vt:lpstr>
      <vt:lpstr>Motivation &amp; Objectives</vt:lpstr>
      <vt:lpstr>Motivation &amp; Objectives</vt:lpstr>
      <vt:lpstr>GPU-Computing Framework</vt:lpstr>
      <vt:lpstr>Legacy CFD Package</vt:lpstr>
      <vt:lpstr>Governing Equations of Fluid Dynamics</vt:lpstr>
      <vt:lpstr>Governing Equations of Fluid Dynamics</vt:lpstr>
      <vt:lpstr>Discontinuous Galerkin Method</vt:lpstr>
      <vt:lpstr>Discontinuous Galerkin Method</vt:lpstr>
      <vt:lpstr>Discontinuous Galerkin Method</vt:lpstr>
      <vt:lpstr>Design of OpenACC Parallel Regions</vt:lpstr>
      <vt:lpstr>Design of OpenACC Parallel Regions</vt:lpstr>
      <vt:lpstr>Design of OpenACC Parallel Regions</vt:lpstr>
      <vt:lpstr>Design of OpenACC Parallel Regions</vt:lpstr>
      <vt:lpstr>Design of OpenACC Parallel Regions</vt:lpstr>
      <vt:lpstr>Design of OpenACC Parallel Regions</vt:lpstr>
      <vt:lpstr>Hardware/Software Resource</vt:lpstr>
      <vt:lpstr>Development of RDGFLO</vt:lpstr>
      <vt:lpstr>Development of OpenACC Parallel Regions</vt:lpstr>
      <vt:lpstr>Performance Assessment</vt:lpstr>
      <vt:lpstr>Timing test</vt:lpstr>
      <vt:lpstr>Timing test</vt:lpstr>
      <vt:lpstr>Timing test</vt:lpstr>
      <vt:lpstr>Timing test</vt:lpstr>
      <vt:lpstr>Application of RDGFLO</vt:lpstr>
      <vt:lpstr>Application of RDGFLO – DNS</vt:lpstr>
      <vt:lpstr>Application of RDGFLO – DNS</vt:lpstr>
      <vt:lpstr>Timing test</vt:lpstr>
      <vt:lpstr>Timing test</vt:lpstr>
      <vt:lpstr>Timing test</vt:lpstr>
      <vt:lpstr>Application of RDGFLO – DNS</vt:lpstr>
      <vt:lpstr>Strong Scaling Test (K20c) On Tetrahedral Grids</vt:lpstr>
      <vt:lpstr>Application of RDGFLO – Rosenbrock-Wanner </vt:lpstr>
      <vt:lpstr>Application of RDGFLO – Turbulence model</vt:lpstr>
      <vt:lpstr>Application of RDGFLO – Turbulence model</vt:lpstr>
      <vt:lpstr>Application of RDGFLO – Turbulence model</vt:lpstr>
      <vt:lpstr>Application of RDGFLO – Turbulence model</vt:lpstr>
      <vt:lpstr>Concluding Remarks</vt:lpstr>
      <vt:lpstr>Future Work </vt:lpstr>
    </vt:vector>
  </TitlesOfParts>
  <Company>Luquire George Andrews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Beasley</dc:creator>
  <cp:lastModifiedBy>liufield</cp:lastModifiedBy>
  <cp:revision>589</cp:revision>
  <cp:lastPrinted>2014-11-07T19:12:48Z</cp:lastPrinted>
  <dcterms:created xsi:type="dcterms:W3CDTF">2009-06-24T16:12:47Z</dcterms:created>
  <dcterms:modified xsi:type="dcterms:W3CDTF">2015-07-21T15:24:22Z</dcterms:modified>
</cp:coreProperties>
</file>