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339" r:id="rId3"/>
    <p:sldId id="342" r:id="rId4"/>
    <p:sldId id="341" r:id="rId5"/>
    <p:sldId id="343" r:id="rId6"/>
    <p:sldId id="344" r:id="rId7"/>
    <p:sldId id="347" r:id="rId8"/>
    <p:sldId id="345" r:id="rId9"/>
    <p:sldId id="346" r:id="rId10"/>
    <p:sldId id="348" r:id="rId11"/>
    <p:sldId id="350" r:id="rId12"/>
    <p:sldId id="35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DC2"/>
    <a:srgbClr val="CC0000"/>
    <a:srgbClr val="0000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8" autoAdjust="0"/>
    <p:restoredTop sz="95441" autoAdjust="0"/>
  </p:normalViewPr>
  <p:slideViewPr>
    <p:cSldViewPr>
      <p:cViewPr varScale="1">
        <p:scale>
          <a:sx n="111" d="100"/>
          <a:sy n="111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7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c\home\docs\GPGPU\Reports\20150720%20-%20Renewal%20Meeting\rt_im3d-b4optimiz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c\home\docs\GPGPU\Reports\20150720%20-%20Renewal%20Meeting\rt_im3d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355926097473"/>
          <c:y val="6.6818510975550263E-2"/>
          <c:w val="0.79725721784776904"/>
          <c:h val="0.738754855643044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AFILL - 2.4X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700</c:v>
                </c:pt>
                <c:pt idx="1">
                  <c:v>286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TSD - 3.8X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Sheet2!$B$3:$C$3</c:f>
              <c:numCache>
                <c:formatCode>General</c:formatCode>
                <c:ptCount val="2"/>
                <c:pt idx="0">
                  <c:v>292</c:v>
                </c:pt>
                <c:pt idx="1">
                  <c:v>77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RHS - 6.7X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Sheet2!$B$4:$C$4</c:f>
              <c:numCache>
                <c:formatCode>General</c:formatCode>
                <c:ptCount val="2"/>
                <c:pt idx="0">
                  <c:v>335</c:v>
                </c:pt>
                <c:pt idx="1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BILU FACT - 17.1X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Sheet2!$B$5:$C$5</c:f>
              <c:numCache>
                <c:formatCode>General</c:formatCode>
                <c:ptCount val="2"/>
                <c:pt idx="0">
                  <c:v>531</c:v>
                </c:pt>
                <c:pt idx="1">
                  <c:v>31</c:v>
                </c:pt>
              </c:numCache>
            </c:numRef>
          </c:val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BILU SOLV - 9.3X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Sheet2!$B$6:$C$6</c:f>
              <c:numCache>
                <c:formatCode>General</c:formatCode>
                <c:ptCount val="2"/>
                <c:pt idx="0">
                  <c:v>279</c:v>
                </c:pt>
                <c:pt idx="1">
                  <c:v>30</c:v>
                </c:pt>
              </c:numCache>
            </c:numRef>
          </c:val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BILU CORR - 21.2X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Sheet2!$B$7:$C$7</c:f>
              <c:numCache>
                <c:formatCode>General</c:formatCode>
                <c:ptCount val="2"/>
                <c:pt idx="0">
                  <c:v>172</c:v>
                </c:pt>
                <c:pt idx="1">
                  <c:v>8.1</c:v>
                </c:pt>
              </c:numCache>
            </c:numRef>
          </c:val>
        </c:ser>
        <c:ser>
          <c:idx val="6"/>
          <c:order val="6"/>
          <c:tx>
            <c:strRef>
              <c:f>Sheet2!$A$8</c:f>
              <c:strCache>
                <c:ptCount val="1"/>
                <c:pt idx="0">
                  <c:v>MPI and Other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Sheet2!$B$8:$C$8</c:f>
              <c:numCache>
                <c:formatCode>General</c:formatCode>
                <c:ptCount val="2"/>
                <c:pt idx="0">
                  <c:v>175</c:v>
                </c:pt>
                <c:pt idx="1">
                  <c:v>113.1</c:v>
                </c:pt>
              </c:numCache>
            </c:numRef>
          </c:val>
        </c:ser>
        <c:ser>
          <c:idx val="7"/>
          <c:order val="7"/>
          <c:tx>
            <c:strRef>
              <c:f>Sheet2!$A$9</c:f>
              <c:strCache>
                <c:ptCount val="1"/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24 CPU cores</c:v>
                </c:pt>
                <c:pt idx="1">
                  <c:v>24x M2050</c:v>
                </c:pt>
              </c:strCache>
            </c:strRef>
          </c:cat>
          <c:val>
            <c:numRef>
              <c:f>Sheet2!$B$9:$C$9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23308688"/>
        <c:axId val="-1623308144"/>
      </c:barChart>
      <c:catAx>
        <c:axId val="-162330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08144"/>
        <c:crosses val="autoZero"/>
        <c:auto val="1"/>
        <c:lblAlgn val="ctr"/>
        <c:lblOffset val="100"/>
        <c:noMultiLvlLbl val="0"/>
      </c:catAx>
      <c:valAx>
        <c:axId val="-1623308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0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0.49352964255756693"/>
          <c:y val="4.1378477690288712E-2"/>
          <c:w val="0.46966893708838542"/>
          <c:h val="0.4817076115485564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2152230971129"/>
          <c:y val="6.6818510975550263E-2"/>
          <c:w val="0.81734514435695538"/>
          <c:h val="0.786577753884035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AFILL - 14.5X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380.4</c:v>
                </c:pt>
                <c:pt idx="1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TSD - 6.3X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Sheet2!$B$3:$C$3</c:f>
              <c:numCache>
                <c:formatCode>General</c:formatCode>
                <c:ptCount val="2"/>
                <c:pt idx="0">
                  <c:v>158.5</c:v>
                </c:pt>
                <c:pt idx="1">
                  <c:v>25.1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RHS - 6.1X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Sheet2!$B$4:$C$4</c:f>
              <c:numCache>
                <c:formatCode>General</c:formatCode>
                <c:ptCount val="2"/>
                <c:pt idx="0">
                  <c:v>142</c:v>
                </c:pt>
                <c:pt idx="1">
                  <c:v>23.1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BILU FACT - 16.8X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Sheet2!$B$5:$C$5</c:f>
              <c:numCache>
                <c:formatCode>General</c:formatCode>
                <c:ptCount val="2"/>
                <c:pt idx="0">
                  <c:v>380.5</c:v>
                </c:pt>
                <c:pt idx="1">
                  <c:v>22.7</c:v>
                </c:pt>
              </c:numCache>
            </c:numRef>
          </c:val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BILU SOLV - 12.2X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Sheet2!$B$6:$C$6</c:f>
              <c:numCache>
                <c:formatCode>General</c:formatCode>
                <c:ptCount val="2"/>
                <c:pt idx="0">
                  <c:v>179.1</c:v>
                </c:pt>
                <c:pt idx="1">
                  <c:v>14.7</c:v>
                </c:pt>
              </c:numCache>
            </c:numRef>
          </c:val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BILU CORR - 9.2X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Sheet2!$B$7:$C$7</c:f>
              <c:numCache>
                <c:formatCode>General</c:formatCode>
                <c:ptCount val="2"/>
                <c:pt idx="0">
                  <c:v>37.4</c:v>
                </c:pt>
                <c:pt idx="1">
                  <c:v>4.08</c:v>
                </c:pt>
              </c:numCache>
            </c:numRef>
          </c:val>
        </c:ser>
        <c:ser>
          <c:idx val="6"/>
          <c:order val="6"/>
          <c:tx>
            <c:strRef>
              <c:f>Sheet2!$A$8</c:f>
              <c:strCache>
                <c:ptCount val="1"/>
                <c:pt idx="0">
                  <c:v>Data Packing - 7.1X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Sheet2!$B$8:$C$8</c:f>
              <c:numCache>
                <c:formatCode>General</c:formatCode>
                <c:ptCount val="2"/>
                <c:pt idx="0">
                  <c:v>51.7</c:v>
                </c:pt>
                <c:pt idx="1">
                  <c:v>7.3</c:v>
                </c:pt>
              </c:numCache>
            </c:numRef>
          </c:val>
        </c:ser>
        <c:ser>
          <c:idx val="7"/>
          <c:order val="7"/>
          <c:tx>
            <c:strRef>
              <c:f>Sheet2!$A$9</c:f>
              <c:strCache>
                <c:ptCount val="1"/>
                <c:pt idx="0">
                  <c:v>MPI and 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Sheet2!$B$1:$C$1</c:f>
              <c:strCache>
                <c:ptCount val="2"/>
                <c:pt idx="0">
                  <c:v>6 CPU cores</c:v>
                </c:pt>
                <c:pt idx="1">
                  <c:v>6x M2050</c:v>
                </c:pt>
              </c:strCache>
            </c:strRef>
          </c:cat>
          <c:val>
            <c:numRef>
              <c:f>Sheet2!$B$9:$C$9</c:f>
              <c:numCache>
                <c:formatCode>General</c:formatCode>
                <c:ptCount val="2"/>
                <c:pt idx="0">
                  <c:v>57.399999999999864</c:v>
                </c:pt>
                <c:pt idx="1">
                  <c:v>68.419999999999987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23311952"/>
        <c:axId val="-1623306512"/>
      </c:barChart>
      <c:catAx>
        <c:axId val="-1623311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06512"/>
        <c:crosses val="autoZero"/>
        <c:auto val="1"/>
        <c:lblAlgn val="ctr"/>
        <c:lblOffset val="100"/>
        <c:noMultiLvlLbl val="0"/>
      </c:catAx>
      <c:valAx>
        <c:axId val="-1623306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1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129175029591881"/>
          <c:y val="5.6472440944881908E-3"/>
          <c:w val="0.52844036162146402"/>
          <c:h val="0.4769548556430445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0.83448</cdr:x>
      <cdr:y>0.51</cdr:y>
    </cdr:from>
    <cdr:to>
      <cdr:x>0.96945</cdr:x>
      <cdr:y>0.70035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485879" y="971544"/>
          <a:ext cx="1049041" cy="3626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2484 s</a:t>
          </a:r>
        </a:p>
      </cdr:txBody>
    </cdr:sp>
  </cdr:relSizeAnchor>
  <cdr:relSizeAnchor xmlns:cdr="http://schemas.openxmlformats.org/drawingml/2006/chartDrawing">
    <cdr:from>
      <cdr:x>0.34314</cdr:x>
      <cdr:y>0.15</cdr:y>
    </cdr:from>
    <cdr:to>
      <cdr:x>0.47811</cdr:x>
      <cdr:y>0.36056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285744"/>
          <a:ext cx="1049041" cy="401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595 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0.84938</cdr:x>
      <cdr:y>0.52</cdr:y>
    </cdr:from>
    <cdr:to>
      <cdr:x>0.98435</cdr:x>
      <cdr:y>0.68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601731" y="990600"/>
          <a:ext cx="1049041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1387 s</a:t>
          </a:r>
        </a:p>
      </cdr:txBody>
    </cdr:sp>
  </cdr:relSizeAnchor>
  <cdr:relSizeAnchor xmlns:cdr="http://schemas.openxmlformats.org/drawingml/2006/chartDrawing">
    <cdr:from>
      <cdr:x>0.2549</cdr:x>
      <cdr:y>0.12</cdr:y>
    </cdr:from>
    <cdr:to>
      <cdr:x>0.38987</cdr:x>
      <cdr:y>0.29726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81200" y="228600"/>
          <a:ext cx="1049041" cy="3376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191.7s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DB05F-E0EA-461F-8B67-D128689BB05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28F0A-E40F-4461-9ADA-4ACBF5AA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23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97FD-D560-4C20-A2D8-8C6BB240F9E5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32B56-AD1B-4F54-AFAC-96D87CC3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2B56-AD1B-4F54-AFAC-96D87CC30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3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2B56-AD1B-4F54-AFAC-96D87CC307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the vectorization, fully fine</a:t>
            </a:r>
            <a:r>
              <a:rPr lang="en-US" baseline="0" dirty="0" smtClean="0"/>
              <a:t> grain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2B56-AD1B-4F54-AFAC-96D87CC307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2B56-AD1B-4F54-AFAC-96D87CC307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676400"/>
          </a:xfrm>
        </p:spPr>
        <p:txBody>
          <a:bodyPr/>
          <a:lstStyle>
            <a:lvl1pPr marL="182880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" y="1905000"/>
            <a:ext cx="6553200" cy="2514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B1AD-61B0-4CCF-8AA2-F9416C815620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53200"/>
            <a:ext cx="533400" cy="304800"/>
          </a:xfrm>
        </p:spPr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82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7C5-402E-458F-90AA-EA69EC6611DF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4F3F-A15F-4345-8EFD-5817426DCE93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D1DD-DC9B-4EA8-B5C0-7DF6594B29CC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4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F85C-7306-46FF-81CE-001D1A23D686}" type="datetime1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306-6AD8-4DCB-9100-F05636E424C8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1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0E24-C986-4874-8ED9-F941B558CDE2}" type="datetime1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5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33BB-A6CA-4C6D-8F60-DFDBEACF8365}" type="datetime1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8EC8-B9BC-4055-8DE5-8893B149E90C}" type="datetime1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9DB-7FB0-42FD-8F8A-53760810C8E0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A9E3-0CE1-410D-B519-24B7CB22930D}" type="datetime1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-Shape 7"/>
          <p:cNvSpPr/>
          <p:nvPr userDrawn="1"/>
        </p:nvSpPr>
        <p:spPr>
          <a:xfrm flipV="1">
            <a:off x="0" y="6464092"/>
            <a:ext cx="9144000" cy="393908"/>
          </a:xfrm>
          <a:prstGeom prst="corner">
            <a:avLst>
              <a:gd name="adj1" fmla="val 11311"/>
              <a:gd name="adj2" fmla="val 630200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86814"/>
          </a:xfrm>
          <a:prstGeom prst="rect">
            <a:avLst/>
          </a:prstGeom>
          <a:solidFill>
            <a:srgbClr val="F2F2F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464092"/>
            <a:ext cx="990600" cy="3939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6FD3-8AA9-45B7-AB37-2B789357E6B6}" type="datetime1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523765"/>
            <a:ext cx="5105400" cy="334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Fine-grained Jacobian Filling in INCOMP3D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199"/>
            <a:ext cx="5334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CEBD-FCA6-4AFD-96D5-5DB04B6050D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64092"/>
            <a:ext cx="2362200" cy="3939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56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91440" algn="l" defTabSz="914400" rtl="0" eaLnBrk="1" latinLnBrk="0" hangingPunct="1">
        <a:spcBef>
          <a:spcPct val="0"/>
        </a:spcBef>
        <a:buNone/>
        <a:defRPr sz="3200" b="1" kern="120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438400"/>
          </a:xfrm>
        </p:spPr>
        <p:txBody>
          <a:bodyPr>
            <a:normAutofit/>
          </a:bodyPr>
          <a:lstStyle/>
          <a:p>
            <a:r>
              <a:rPr lang="en-US" dirty="0"/>
              <a:t>Fine-grained </a:t>
            </a:r>
            <a:r>
              <a:rPr lang="en-US" dirty="0" smtClean="0"/>
              <a:t>Adoption </a:t>
            </a:r>
            <a:r>
              <a:rPr lang="en-US" dirty="0"/>
              <a:t>of </a:t>
            </a:r>
            <a:r>
              <a:rPr lang="en-US" dirty="0" err="1"/>
              <a:t>Jocobian</a:t>
            </a:r>
            <a:r>
              <a:rPr lang="en-US" dirty="0"/>
              <a:t> M</a:t>
            </a:r>
            <a:r>
              <a:rPr lang="en-US" dirty="0" smtClean="0"/>
              <a:t>atrix Filling in INCOMP3D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July 20, 2015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0288" y="2971800"/>
            <a:ext cx="6553200" cy="2362200"/>
          </a:xfrm>
        </p:spPr>
        <p:txBody>
          <a:bodyPr>
            <a:norm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</a:rPr>
              <a:t>Lixiang (Eric) Luo, Jack Edwards, Hong Luo</a:t>
            </a:r>
          </a:p>
          <a:p>
            <a:pPr lvl="0"/>
            <a:r>
              <a:rPr lang="en-US" sz="1500" dirty="0">
                <a:solidFill>
                  <a:prstClr val="black"/>
                </a:solidFill>
              </a:rPr>
              <a:t>Department of Mechanical and Aerospace Engineering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Frank Mueller</a:t>
            </a:r>
            <a:r>
              <a:rPr lang="en-US" sz="1500" dirty="0">
                <a:solidFill>
                  <a:prstClr val="black"/>
                </a:solidFill>
              </a:rPr>
              <a:t/>
            </a:r>
            <a:br>
              <a:rPr lang="en-US" sz="1500" dirty="0">
                <a:solidFill>
                  <a:prstClr val="black"/>
                </a:solidFill>
              </a:rPr>
            </a:br>
            <a:r>
              <a:rPr lang="en-US" sz="1500" dirty="0">
                <a:solidFill>
                  <a:prstClr val="black"/>
                </a:solidFill>
              </a:rPr>
              <a:t>Department of Computer Science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/>
            </a:r>
            <a:br>
              <a:rPr lang="en-US" sz="1600" dirty="0" smtClean="0">
                <a:solidFill>
                  <a:prstClr val="black"/>
                </a:solidFill>
              </a:rPr>
            </a:br>
            <a:endParaRPr lang="en-US" sz="12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North </a:t>
            </a:r>
            <a:r>
              <a:rPr lang="en-US" sz="2000" dirty="0">
                <a:solidFill>
                  <a:prstClr val="black"/>
                </a:solidFill>
              </a:rPr>
              <a:t>Carolina State University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Optimization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3820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Avoid unrolled private arrays</a:t>
            </a:r>
          </a:p>
          <a:p>
            <a:pPr lvl="1"/>
            <a:r>
              <a:rPr lang="en-US" dirty="0" smtClean="0"/>
              <a:t>Instead, use existing global arrays to store intermediate results</a:t>
            </a:r>
          </a:p>
          <a:p>
            <a:r>
              <a:rPr lang="en-US" dirty="0" smtClean="0"/>
              <a:t>Merge spatial directions</a:t>
            </a:r>
          </a:p>
          <a:p>
            <a:pPr lvl="1"/>
            <a:r>
              <a:rPr lang="en-US" dirty="0" smtClean="0"/>
              <a:t>Increases concurrent work by three times</a:t>
            </a:r>
          </a:p>
          <a:p>
            <a:pPr lvl="1"/>
            <a:r>
              <a:rPr lang="en-US" dirty="0" smtClean="0"/>
              <a:t>Improves data locality by reusing shared data within a grid location</a:t>
            </a:r>
          </a:p>
          <a:p>
            <a:pPr lvl="1"/>
            <a:r>
              <a:rPr lang="en-US" dirty="0" smtClean="0"/>
              <a:t>Odd-even coloring scheme is no longer necessary</a:t>
            </a:r>
          </a:p>
          <a:p>
            <a:r>
              <a:rPr lang="en-US" dirty="0" smtClean="0"/>
              <a:t>Replace long branches with short branches</a:t>
            </a:r>
          </a:p>
          <a:p>
            <a:pPr lvl="1"/>
            <a:r>
              <a:rPr lang="en-US" dirty="0" smtClean="0"/>
              <a:t>May be compiled into predicate operations on GPU, which does not incur branching penalty</a:t>
            </a:r>
          </a:p>
          <a:p>
            <a:r>
              <a:rPr lang="en-US" dirty="0" smtClean="0"/>
              <a:t>Replace mathematical branches with logical coefficients</a:t>
            </a:r>
          </a:p>
          <a:p>
            <a:pPr lvl="1"/>
            <a:r>
              <a:rPr lang="en-US" dirty="0" smtClean="0"/>
              <a:t>Avoids branching</a:t>
            </a:r>
          </a:p>
          <a:p>
            <a:pPr lvl="1"/>
            <a:r>
              <a:rPr lang="en-US" dirty="0" smtClean="0"/>
              <a:t>May also be compiled into predicate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/>
          <a:lstStyle/>
          <a:p>
            <a:r>
              <a:rPr lang="en-US" dirty="0"/>
              <a:t>The new strategy significantly improves performance of </a:t>
            </a:r>
            <a:r>
              <a:rPr lang="en-US" dirty="0" smtClean="0"/>
              <a:t>LHS </a:t>
            </a:r>
            <a:r>
              <a:rPr lang="en-US" dirty="0"/>
              <a:t>filling </a:t>
            </a:r>
            <a:r>
              <a:rPr lang="en-US" dirty="0" smtClean="0"/>
              <a:t>subroutines</a:t>
            </a:r>
          </a:p>
          <a:p>
            <a:pPr lvl="1"/>
            <a:r>
              <a:rPr lang="en-US" dirty="0" smtClean="0"/>
              <a:t>AFILL reaches 14.5X speedup, and TSD reaches 6.3X speedup (TSD is less memory-bound originally)</a:t>
            </a:r>
          </a:p>
          <a:p>
            <a:pPr lvl="1"/>
            <a:r>
              <a:rPr lang="en-US" dirty="0" smtClean="0"/>
              <a:t>Blocks sizes are small in this test case, so speedup numbers are far from optimal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transfer (not data packing) is now the bottleneck</a:t>
            </a:r>
          </a:p>
          <a:p>
            <a:pPr marL="57150" indent="0">
              <a:spcBef>
                <a:spcPts val="600"/>
              </a:spcBef>
              <a:buNone/>
            </a:pPr>
            <a:endParaRPr lang="en-US" sz="1400" dirty="0" smtClean="0"/>
          </a:p>
          <a:p>
            <a:pPr marL="57150" indent="0">
              <a:spcBef>
                <a:spcPts val="600"/>
              </a:spcBef>
              <a:buNone/>
            </a:pPr>
            <a:r>
              <a:rPr lang="en-US" sz="2400" dirty="0" smtClean="0"/>
              <a:t>Test case: URANS, 3M grid, 128 blocks, 200 steps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5604" y="4038600"/>
            <a:ext cx="8512791" cy="2362200"/>
          </a:xfrm>
          <a:prstGeom prst="roundRect">
            <a:avLst>
              <a:gd name="adj" fmla="val 6717"/>
            </a:avLst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337302"/>
              </p:ext>
            </p:extLst>
          </p:nvPr>
        </p:nvGraphicFramePr>
        <p:xfrm>
          <a:off x="685800" y="4495800"/>
          <a:ext cx="7772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1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igh-order extension of RHS</a:t>
            </a:r>
          </a:p>
          <a:p>
            <a:pPr lvl="1"/>
            <a:r>
              <a:rPr lang="en-US" dirty="0" smtClean="0"/>
              <a:t>By adopting multiple-step computation and intermediate storage, data contingency can be </a:t>
            </a:r>
            <a:r>
              <a:rPr lang="en-US" dirty="0" smtClean="0"/>
              <a:t>avoided. Since </a:t>
            </a:r>
            <a:r>
              <a:rPr lang="en-US" dirty="0" smtClean="0"/>
              <a:t>coloring scheme is no longer needed, high-order schemes become much more tractable.</a:t>
            </a:r>
          </a:p>
          <a:p>
            <a:r>
              <a:rPr lang="en-US" dirty="0" smtClean="0"/>
              <a:t>Improve performance of L2 norm calculation</a:t>
            </a:r>
          </a:p>
          <a:p>
            <a:pPr lvl="1"/>
            <a:r>
              <a:rPr lang="en-US" dirty="0" smtClean="0"/>
              <a:t>Classic sum </a:t>
            </a:r>
            <a:r>
              <a:rPr lang="en-US" dirty="0" smtClean="0"/>
              <a:t>reduction, currently </a:t>
            </a:r>
            <a:r>
              <a:rPr lang="en-US" dirty="0" smtClean="0"/>
              <a:t>consumes 45% run time of RHS</a:t>
            </a:r>
          </a:p>
          <a:p>
            <a:r>
              <a:rPr lang="en-US" dirty="0" smtClean="0"/>
              <a:t>Improve MPI data transfer performance</a:t>
            </a:r>
          </a:p>
          <a:p>
            <a:pPr lvl="1"/>
            <a:r>
              <a:rPr lang="en-US" dirty="0" smtClean="0"/>
              <a:t>Masking: concurrent MPI transfer and computation</a:t>
            </a:r>
          </a:p>
          <a:p>
            <a:r>
              <a:rPr lang="en-US" dirty="0" smtClean="0"/>
              <a:t>Use CPU memory to store LHS matrices</a:t>
            </a:r>
          </a:p>
          <a:p>
            <a:pPr lvl="1"/>
            <a:r>
              <a:rPr lang="en-US" dirty="0" smtClean="0"/>
              <a:t>Can potentially allow much more blocks per GPU</a:t>
            </a:r>
          </a:p>
          <a:p>
            <a:pPr lvl="1"/>
            <a:r>
              <a:rPr lang="en-US" dirty="0" smtClean="0"/>
              <a:t>Masking: concurrent GPU-CPU transfers and kernel executions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/>
              <a:t>large-scale simulations with INCOMP3D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dirty="0"/>
              <a:t>L. Luo, J. R. Edwards, H. Luo, F. Mueller, “</a:t>
            </a:r>
            <a:r>
              <a:rPr lang="en-US" i="1" dirty="0"/>
              <a:t>A </a:t>
            </a:r>
            <a:r>
              <a:rPr lang="en-US" i="1" dirty="0" smtClean="0"/>
              <a:t>fine-grained block </a:t>
            </a:r>
            <a:r>
              <a:rPr lang="en-US" i="1" dirty="0"/>
              <a:t>ILU Scheme on </a:t>
            </a:r>
            <a:r>
              <a:rPr lang="en-US" i="1" dirty="0" smtClean="0"/>
              <a:t>regular structures </a:t>
            </a:r>
            <a:r>
              <a:rPr lang="en-US" i="1" dirty="0"/>
              <a:t>for GPGPU</a:t>
            </a:r>
            <a:r>
              <a:rPr lang="en-US" dirty="0"/>
              <a:t>,” Computer &amp; Fluids, </a:t>
            </a:r>
            <a:r>
              <a:rPr lang="en-US" dirty="0" smtClean="0"/>
              <a:t>Vol. 119, pp 149-161, 2015.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</a:t>
            </a:r>
            <a:r>
              <a:rPr lang="en-US" dirty="0"/>
              <a:t>. Luo, J. R. Edwards, H. Luo, F. Mueller, “</a:t>
            </a:r>
            <a:r>
              <a:rPr lang="en-US" i="1" dirty="0"/>
              <a:t>Fine-grained Optimizations of Implicit Algorithms in An Incompressible </a:t>
            </a:r>
            <a:r>
              <a:rPr lang="en-US" i="1" dirty="0" err="1" smtClean="0"/>
              <a:t>Navier</a:t>
            </a:r>
            <a:r>
              <a:rPr lang="en-US" i="1" dirty="0" smtClean="0"/>
              <a:t>-Stokes </a:t>
            </a:r>
            <a:r>
              <a:rPr lang="en-US" i="1" dirty="0"/>
              <a:t>Solver on GPGPU</a:t>
            </a:r>
            <a:r>
              <a:rPr lang="en-US" dirty="0"/>
              <a:t>,” AIAA Aviation and Aeronautics Forum and Exposition, Dallas, TX, 2015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LHS Filling in INCOMP3D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1" y="930275"/>
                <a:ext cx="2997968" cy="54705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2</a:t>
                </a:r>
                <a:r>
                  <a:rPr lang="en-US" sz="2400" baseline="30000" dirty="0" smtClean="0"/>
                  <a:t>nd</a:t>
                </a:r>
                <a:r>
                  <a:rPr lang="en-US" sz="2400" dirty="0" smtClean="0"/>
                  <a:t>-order FVM with a </a:t>
                </a:r>
                <a:r>
                  <a:rPr lang="en-US" sz="2400" dirty="0"/>
                  <a:t>7-point stencil (</a:t>
                </a:r>
                <a:r>
                  <a:rPr lang="en-US" sz="2400" dirty="0" smtClean="0"/>
                  <a:t>left) results in a block-sparse linear system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400" dirty="0" smtClean="0"/>
                  <a:t>. LHS matrix A appears as the matrix on the right.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1" y="930275"/>
                <a:ext cx="2997968" cy="5470525"/>
              </a:xfrm>
              <a:blipFill rotWithShape="0">
                <a:blip r:embed="rId3"/>
                <a:stretch>
                  <a:fillRect l="-3259" t="-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" t="2222" r="37251" b="52223"/>
          <a:stretch/>
        </p:blipFill>
        <p:spPr>
          <a:xfrm>
            <a:off x="724512" y="3793710"/>
            <a:ext cx="2345982" cy="2345982"/>
          </a:xfrm>
          <a:prstGeom prst="rect">
            <a:avLst/>
          </a:prstGeom>
        </p:spPr>
      </p:pic>
      <p:graphicFrame>
        <p:nvGraphicFramePr>
          <p:cNvPr id="159" name="Table 158"/>
          <p:cNvGraphicFramePr>
            <a:graphicFrameLocks noGrp="1"/>
          </p:cNvGraphicFramePr>
          <p:nvPr>
            <p:extLst/>
          </p:nvPr>
        </p:nvGraphicFramePr>
        <p:xfrm>
          <a:off x="3505200" y="911225"/>
          <a:ext cx="5568696" cy="5479362"/>
        </p:xfrm>
        <a:graphic>
          <a:graphicData uri="http://schemas.openxmlformats.org/drawingml/2006/table">
            <a:tbl>
              <a:tblPr firstRow="1" firstCol="1" bandRow="1"/>
              <a:tblGrid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  <a:gridCol w="265176"/>
              </a:tblGrid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δ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1,1,1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ε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ζ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η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γ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δ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ε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γ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δ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3,1,1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β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1,2,1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α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1,1,2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α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β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γ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δ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ε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ζ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η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75" marR="486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η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I,J,K-1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-25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ζ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I,J-1,K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ε 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I-1,J,K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α </a:t>
                      </a:r>
                      <a:br>
                        <a:rPr lang="en-US" sz="10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β 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γ 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δ </a:t>
                      </a:r>
                      <a:br>
                        <a:rPr lang="en-US" sz="10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i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I,J,K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60" name="Group 159"/>
          <p:cNvGrpSpPr>
            <a:grpSpLocks noChangeAspect="1"/>
          </p:cNvGrpSpPr>
          <p:nvPr/>
        </p:nvGrpSpPr>
        <p:grpSpPr>
          <a:xfrm>
            <a:off x="3760480" y="1165786"/>
            <a:ext cx="5002520" cy="4998714"/>
            <a:chOff x="1311275" y="176213"/>
            <a:chExt cx="6521450" cy="6505575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2005965" y="3596323"/>
              <a:ext cx="3085465" cy="3085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373755" y="3596323"/>
              <a:ext cx="3090545" cy="3085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4406900" y="3596323"/>
              <a:ext cx="3077210" cy="3085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749165" y="3596323"/>
              <a:ext cx="3083560" cy="3085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090795" y="3596323"/>
              <a:ext cx="2741295" cy="27425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116955" y="3596323"/>
              <a:ext cx="1715135" cy="17138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7482205" y="3596958"/>
              <a:ext cx="347980" cy="34036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1322070" y="1544638"/>
              <a:ext cx="1711960" cy="170815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671320" y="860743"/>
              <a:ext cx="2391410" cy="23920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2005965" y="860743"/>
              <a:ext cx="2400935" cy="23920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2005965" y="518478"/>
              <a:ext cx="2743200" cy="27336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2689860" y="176213"/>
              <a:ext cx="3087370" cy="30765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057650" y="176213"/>
              <a:ext cx="3091180" cy="30765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1311275" y="2912428"/>
              <a:ext cx="349250" cy="33972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09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LHS </a:t>
            </a:r>
            <a:r>
              <a:rPr lang="en-US" dirty="0" smtClean="0"/>
              <a:t>Filling in INCOMP3D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/>
          <a:lstStyle/>
          <a:p>
            <a:r>
              <a:rPr lang="en-US" dirty="0" smtClean="0"/>
              <a:t>Two primary components in LHS filling</a:t>
            </a:r>
          </a:p>
          <a:p>
            <a:pPr lvl="1"/>
            <a:r>
              <a:rPr lang="en-US" dirty="0" smtClean="0"/>
              <a:t>AFILL: </a:t>
            </a:r>
            <a:r>
              <a:rPr lang="en-US" dirty="0" err="1" smtClean="0"/>
              <a:t>invisid</a:t>
            </a:r>
            <a:r>
              <a:rPr lang="en-US" dirty="0" smtClean="0"/>
              <a:t> </a:t>
            </a:r>
            <a:r>
              <a:rPr lang="en-US" dirty="0"/>
              <a:t>flux </a:t>
            </a:r>
            <a:r>
              <a:rPr lang="en-US" dirty="0" smtClean="0"/>
              <a:t>Jacobian </a:t>
            </a:r>
          </a:p>
          <a:p>
            <a:pPr lvl="1"/>
            <a:r>
              <a:rPr lang="en-US" dirty="0" smtClean="0"/>
              <a:t>TSD: viscous flux Jacobian and time derivative linearization</a:t>
            </a:r>
          </a:p>
          <a:p>
            <a:r>
              <a:rPr lang="en-US" dirty="0" smtClean="0"/>
              <a:t>LHS filling is heavily memory-bound</a:t>
            </a:r>
          </a:p>
          <a:p>
            <a:pPr lvl="1"/>
            <a:r>
              <a:rPr lang="en-US" dirty="0" smtClean="0"/>
              <a:t>Before optimization: one GPU thread per grid location</a:t>
            </a:r>
          </a:p>
          <a:p>
            <a:pPr lvl="1"/>
            <a:r>
              <a:rPr lang="en-US" dirty="0"/>
              <a:t>Large amount of data per grid </a:t>
            </a:r>
            <a:r>
              <a:rPr lang="en-US" dirty="0" smtClean="0"/>
              <a:t>location: for </a:t>
            </a:r>
            <a:r>
              <a:rPr lang="en-US" dirty="0"/>
              <a:t>RANS, each block is 6×6, </a:t>
            </a:r>
            <a:r>
              <a:rPr lang="en-US" dirty="0" smtClean="0"/>
              <a:t>3 </a:t>
            </a:r>
            <a:r>
              <a:rPr lang="en-US" dirty="0"/>
              <a:t>blocks per grid </a:t>
            </a:r>
            <a:r>
              <a:rPr lang="en-US" dirty="0" smtClean="0"/>
              <a:t>location per spatial direction</a:t>
            </a:r>
          </a:p>
          <a:p>
            <a:pPr marL="57150" indent="0">
              <a:spcBef>
                <a:spcPts val="1800"/>
              </a:spcBef>
              <a:buNone/>
            </a:pPr>
            <a:r>
              <a:rPr lang="en-US" sz="2400" dirty="0" smtClean="0"/>
              <a:t>Test case: URANS, 15M grid, 204 blocks, 2000 steps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181588"/>
              </p:ext>
            </p:extLst>
          </p:nvPr>
        </p:nvGraphicFramePr>
        <p:xfrm>
          <a:off x="685800" y="4343400"/>
          <a:ext cx="7772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15604" y="3886200"/>
            <a:ext cx="8512791" cy="2438400"/>
          </a:xfrm>
          <a:prstGeom prst="roundRect">
            <a:avLst>
              <a:gd name="adj" fmla="val 6717"/>
            </a:avLst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LHS </a:t>
            </a:r>
            <a:r>
              <a:rPr lang="en-US" dirty="0" smtClean="0"/>
              <a:t>Filling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0852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FGBILU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04359"/>
            <a:ext cx="4040188" cy="3321803"/>
          </a:xfrm>
        </p:spPr>
        <p:txBody>
          <a:bodyPr>
            <a:normAutofit/>
          </a:bodyPr>
          <a:lstStyle/>
          <a:p>
            <a:r>
              <a:rPr lang="en-US" u="sng" dirty="0" smtClean="0"/>
              <a:t>Output = input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Memory-bound </a:t>
            </a:r>
            <a:r>
              <a:rPr lang="en-US" dirty="0"/>
              <a:t>due to </a:t>
            </a:r>
            <a:r>
              <a:rPr lang="en-US" dirty="0" smtClean="0"/>
              <a:t>overall data </a:t>
            </a:r>
            <a:r>
              <a:rPr lang="en-US" dirty="0"/>
              <a:t>amount</a:t>
            </a:r>
          </a:p>
          <a:p>
            <a:r>
              <a:rPr lang="en-US" u="sng" dirty="0" smtClean="0"/>
              <a:t>Homogenous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Fine-grained algorithms does not cause branching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0852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LHS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04359"/>
            <a:ext cx="4041775" cy="3748840"/>
          </a:xfrm>
        </p:spPr>
        <p:txBody>
          <a:bodyPr>
            <a:normAutofit/>
          </a:bodyPr>
          <a:lstStyle/>
          <a:p>
            <a:r>
              <a:rPr lang="en-US" u="sng" dirty="0" smtClean="0"/>
              <a:t>Output &gt;&gt; input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Memory bound due to output data amount</a:t>
            </a:r>
          </a:p>
          <a:p>
            <a:r>
              <a:rPr lang="en-US" u="sng" dirty="0" smtClean="0"/>
              <a:t>Inhomogeneous part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Coefficient calculations causes branching</a:t>
            </a:r>
          </a:p>
          <a:p>
            <a:r>
              <a:rPr lang="en-US" u="sng" dirty="0" smtClean="0"/>
              <a:t>Homogenous part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Matrix filling is highly homogenous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143000"/>
            <a:ext cx="8229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Though memory-bound like </a:t>
            </a:r>
            <a:r>
              <a:rPr lang="en-US" sz="2800" dirty="0"/>
              <a:t>FGBILU factorization</a:t>
            </a:r>
            <a:r>
              <a:rPr lang="en-US" sz="2800" dirty="0" smtClean="0"/>
              <a:t>, LHS </a:t>
            </a:r>
            <a:r>
              <a:rPr lang="en-US" sz="2800" dirty="0"/>
              <a:t>filling </a:t>
            </a:r>
            <a:r>
              <a:rPr lang="en-US" sz="2800" dirty="0" smtClean="0"/>
              <a:t>poses unique challenges.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6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Strategy for FGBILU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6</a:t>
            </a:fld>
            <a:endParaRPr 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04800" y="994686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Coarse-grained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76400" y="1828800"/>
            <a:ext cx="6228412" cy="1612717"/>
            <a:chOff x="1356952" y="1634448"/>
            <a:chExt cx="6228412" cy="1219200"/>
          </a:xfrm>
        </p:grpSpPr>
        <p:sp>
          <p:nvSpPr>
            <p:cNvPr id="13" name="Rectangle 12"/>
            <p:cNvSpPr/>
            <p:nvPr/>
          </p:nvSpPr>
          <p:spPr>
            <a:xfrm>
              <a:off x="3450576" y="2019100"/>
              <a:ext cx="2438400" cy="457200"/>
            </a:xfrm>
            <a:prstGeom prst="rect">
              <a:avLst/>
            </a:prstGeom>
            <a:gradFill>
              <a:gsLst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Computation</a:t>
              </a:r>
              <a:endParaRPr lang="en-US" dirty="0"/>
            </a:p>
          </p:txBody>
        </p:sp>
        <p:sp>
          <p:nvSpPr>
            <p:cNvPr id="15" name="Chevron 14"/>
            <p:cNvSpPr/>
            <p:nvPr/>
          </p:nvSpPr>
          <p:spPr>
            <a:xfrm>
              <a:off x="1356952" y="1634448"/>
              <a:ext cx="2590800" cy="1219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</a:t>
              </a:r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6" name="Chevron 15"/>
            <p:cNvSpPr/>
            <p:nvPr/>
          </p:nvSpPr>
          <p:spPr>
            <a:xfrm>
              <a:off x="4994564" y="1634448"/>
              <a:ext cx="2590800" cy="1219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Data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76400" y="4454928"/>
            <a:ext cx="6228412" cy="1615300"/>
            <a:chOff x="1356952" y="1632495"/>
            <a:chExt cx="6228412" cy="1221153"/>
          </a:xfrm>
        </p:grpSpPr>
        <p:sp>
          <p:nvSpPr>
            <p:cNvPr id="24" name="Rectangle 23"/>
            <p:cNvSpPr/>
            <p:nvPr/>
          </p:nvSpPr>
          <p:spPr>
            <a:xfrm>
              <a:off x="2895600" y="1632495"/>
              <a:ext cx="3429000" cy="1221153"/>
            </a:xfrm>
            <a:prstGeom prst="rect">
              <a:avLst/>
            </a:prstGeom>
            <a:gradFill>
              <a:gsLst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Computation</a:t>
              </a:r>
              <a:endParaRPr lang="en-US" dirty="0"/>
            </a:p>
          </p:txBody>
        </p:sp>
        <p:sp>
          <p:nvSpPr>
            <p:cNvPr id="25" name="Chevron 24"/>
            <p:cNvSpPr/>
            <p:nvPr/>
          </p:nvSpPr>
          <p:spPr>
            <a:xfrm>
              <a:off x="1356952" y="1634448"/>
              <a:ext cx="2590800" cy="1219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</a:t>
              </a:r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994564" y="1634448"/>
              <a:ext cx="2590800" cy="1219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Data</a:t>
              </a:r>
              <a:endParaRPr lang="en-US" dirty="0"/>
            </a:p>
          </p:txBody>
        </p:sp>
      </p:grpSp>
      <p:sp>
        <p:nvSpPr>
          <p:cNvPr id="27" name="Text Placeholder 2"/>
          <p:cNvSpPr txBox="1">
            <a:spLocks/>
          </p:cNvSpPr>
          <p:nvPr/>
        </p:nvSpPr>
        <p:spPr>
          <a:xfrm>
            <a:off x="304800" y="3706665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Fully Fine-grained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Steps of LHS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Step 1: calculations of common coefficients</a:t>
            </a:r>
          </a:p>
          <a:p>
            <a:pPr lvl="1"/>
            <a:r>
              <a:rPr lang="en-US" sz="2400" dirty="0" smtClean="0"/>
              <a:t>Inhomogeneous: different coefficients are determined by different mathematical expressions</a:t>
            </a:r>
          </a:p>
          <a:p>
            <a:pPr lvl="1"/>
            <a:r>
              <a:rPr lang="en-US" sz="2400" dirty="0" smtClean="0"/>
              <a:t>To ensure reasonable data locality, this step must be carried out in coarse grain: one thread per grid location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Step 2: filling of submatrix blocks</a:t>
            </a:r>
          </a:p>
          <a:p>
            <a:pPr lvl="1"/>
            <a:r>
              <a:rPr lang="en-US" sz="2400" dirty="0" smtClean="0"/>
              <a:t>Highly homogeneous</a:t>
            </a:r>
          </a:p>
          <a:p>
            <a:pPr lvl="1"/>
            <a:r>
              <a:rPr lang="en-US" sz="2400" dirty="0" smtClean="0"/>
              <a:t>All elements are calculated based on the common coefficients and geometry data</a:t>
            </a:r>
          </a:p>
          <a:p>
            <a:pPr lvl="1"/>
            <a:r>
              <a:rPr lang="en-US" sz="2400" dirty="0" smtClean="0"/>
              <a:t>This step can be carried out in fine grain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Fully Fine-grained Scheme Not Suitable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8</a:t>
            </a:fld>
            <a:endParaRPr 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04800" y="994686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Coarse-grained</a:t>
            </a:r>
            <a:endParaRPr lang="en-US" dirty="0"/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304800" y="3706665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Fully fine-grained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3730" y="4454928"/>
            <a:ext cx="6231082" cy="1615300"/>
            <a:chOff x="1673730" y="4454928"/>
            <a:chExt cx="6231082" cy="1615300"/>
          </a:xfrm>
        </p:grpSpPr>
        <p:sp>
          <p:nvSpPr>
            <p:cNvPr id="24" name="Rectangle 23"/>
            <p:cNvSpPr/>
            <p:nvPr/>
          </p:nvSpPr>
          <p:spPr>
            <a:xfrm>
              <a:off x="3886200" y="4454928"/>
              <a:ext cx="2757847" cy="1615300"/>
            </a:xfrm>
            <a:prstGeom prst="rect">
              <a:avLst/>
            </a:prstGeom>
            <a:gradFill>
              <a:gsLst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       Computation</a:t>
              </a:r>
              <a:endParaRPr lang="en-US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5314012" y="4457511"/>
              <a:ext cx="2590800" cy="1612717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Data</a:t>
              </a:r>
              <a:endParaRPr lang="en-US" dirty="0"/>
            </a:p>
          </p:txBody>
        </p:sp>
        <p:sp>
          <p:nvSpPr>
            <p:cNvPr id="18" name="Chevron 17"/>
            <p:cNvSpPr/>
            <p:nvPr/>
          </p:nvSpPr>
          <p:spPr>
            <a:xfrm>
              <a:off x="1673730" y="4960193"/>
              <a:ext cx="2590800" cy="604769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</a:t>
              </a:r>
              <a:r>
                <a:rPr lang="en-US" dirty="0" smtClean="0"/>
                <a:t>Data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76400" y="1828800"/>
            <a:ext cx="6228412" cy="1612717"/>
            <a:chOff x="1356952" y="1634448"/>
            <a:chExt cx="6228412" cy="1219200"/>
          </a:xfrm>
        </p:grpSpPr>
        <p:sp>
          <p:nvSpPr>
            <p:cNvPr id="30" name="Rectangle 29"/>
            <p:cNvSpPr/>
            <p:nvPr/>
          </p:nvSpPr>
          <p:spPr>
            <a:xfrm>
              <a:off x="3450576" y="2019100"/>
              <a:ext cx="2438400" cy="457200"/>
            </a:xfrm>
            <a:prstGeom prst="rect">
              <a:avLst/>
            </a:prstGeom>
            <a:gradFill>
              <a:gsLst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Computation</a:t>
              </a:r>
              <a:endParaRPr lang="en-US" dirty="0"/>
            </a:p>
          </p:txBody>
        </p:sp>
        <p:sp>
          <p:nvSpPr>
            <p:cNvPr id="31" name="Chevron 30"/>
            <p:cNvSpPr/>
            <p:nvPr/>
          </p:nvSpPr>
          <p:spPr>
            <a:xfrm>
              <a:off x="1356952" y="2019100"/>
              <a:ext cx="2590800" cy="457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</a:t>
              </a:r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2" name="Chevron 31"/>
            <p:cNvSpPr/>
            <p:nvPr/>
          </p:nvSpPr>
          <p:spPr>
            <a:xfrm>
              <a:off x="4994564" y="1634448"/>
              <a:ext cx="2590800" cy="12192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Data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9812" y="3758393"/>
            <a:ext cx="3811588" cy="2512396"/>
            <a:chOff x="3352800" y="3736004"/>
            <a:chExt cx="3811588" cy="2512396"/>
          </a:xfrm>
        </p:grpSpPr>
        <p:sp>
          <p:nvSpPr>
            <p:cNvPr id="10" name="Oval 9"/>
            <p:cNvSpPr/>
            <p:nvPr/>
          </p:nvSpPr>
          <p:spPr>
            <a:xfrm>
              <a:off x="3352800" y="4267200"/>
              <a:ext cx="1295400" cy="1981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2 10"/>
            <p:cNvSpPr/>
            <p:nvPr/>
          </p:nvSpPr>
          <p:spPr>
            <a:xfrm>
              <a:off x="5067300" y="3736004"/>
              <a:ext cx="2097088" cy="582801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05019"/>
                <a:gd name="adj6" fmla="val -3549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Too much branching in Step 1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81880" y="1128241"/>
            <a:ext cx="3513464" cy="2512396"/>
            <a:chOff x="3352800" y="3736004"/>
            <a:chExt cx="3513464" cy="2512396"/>
          </a:xfrm>
        </p:grpSpPr>
        <p:sp>
          <p:nvSpPr>
            <p:cNvPr id="35" name="Oval 34"/>
            <p:cNvSpPr/>
            <p:nvPr/>
          </p:nvSpPr>
          <p:spPr>
            <a:xfrm>
              <a:off x="3352800" y="4267200"/>
              <a:ext cx="1295400" cy="1981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ine Callout 2 35"/>
            <p:cNvSpPr/>
            <p:nvPr/>
          </p:nvSpPr>
          <p:spPr>
            <a:xfrm>
              <a:off x="5067300" y="3736004"/>
              <a:ext cx="1798964" cy="530773"/>
            </a:xfrm>
            <a:prstGeom prst="borderCallout2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 bound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4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057400" y="4960192"/>
            <a:ext cx="1943099" cy="604769"/>
          </a:xfrm>
          <a:prstGeom prst="rect">
            <a:avLst/>
          </a:prstGeom>
          <a:gradFill>
            <a:gsLst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Coarse-grained</a:t>
            </a:r>
            <a:br>
              <a:rPr lang="en-US" dirty="0" smtClean="0"/>
            </a:br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Mixed-grained Approach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Fine-grained Jacobian Filling in INCOMP3D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CEBD-FCA6-4AFD-96D5-5DB04B6050DA}" type="slidenum">
              <a:rPr lang="en-US" smtClean="0"/>
              <a:t>9</a:t>
            </a:fld>
            <a:endParaRPr 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04800" y="994685"/>
            <a:ext cx="8534400" cy="12795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Ideally, changing granularity within one kernel</a:t>
            </a:r>
          </a:p>
          <a:p>
            <a:pPr lvl="1"/>
            <a:r>
              <a:rPr lang="en-US" dirty="0" smtClean="0"/>
              <a:t>Dynamic Parallelism attempts to address this, but probably not efficient for LHS filling: too few child threads per grid location.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3000" y="4454928"/>
            <a:ext cx="2209800" cy="1615300"/>
          </a:xfrm>
          <a:prstGeom prst="rect">
            <a:avLst/>
          </a:prstGeom>
          <a:gradFill>
            <a:gsLst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Fine-grained       </a:t>
            </a:r>
            <a:br>
              <a:rPr lang="en-US" dirty="0" smtClean="0"/>
            </a:br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26" name="Chevron 25"/>
          <p:cNvSpPr/>
          <p:nvPr/>
        </p:nvSpPr>
        <p:spPr>
          <a:xfrm>
            <a:off x="6019800" y="4457511"/>
            <a:ext cx="2590800" cy="1612717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Data</a:t>
            </a:r>
            <a:endParaRPr lang="en-US" dirty="0"/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304800" y="3856038"/>
            <a:ext cx="8305800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two-step 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14012" y="2197282"/>
            <a:ext cx="858188" cy="1612717"/>
          </a:xfrm>
          <a:prstGeom prst="rect">
            <a:avLst/>
          </a:prstGeom>
          <a:solidFill>
            <a:srgbClr val="E4F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/>
          <p:cNvSpPr/>
          <p:nvPr/>
        </p:nvSpPr>
        <p:spPr>
          <a:xfrm rot="16200000">
            <a:off x="3793748" y="2289735"/>
            <a:ext cx="1612718" cy="1427811"/>
          </a:xfrm>
          <a:prstGeom prst="trapezoid">
            <a:avLst>
              <a:gd name="adj" fmla="val 31014"/>
            </a:avLst>
          </a:prstGeom>
          <a:gradFill>
            <a:gsLst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hevron 14"/>
          <p:cNvSpPr/>
          <p:nvPr/>
        </p:nvSpPr>
        <p:spPr>
          <a:xfrm>
            <a:off x="1676400" y="2706085"/>
            <a:ext cx="2590800" cy="604769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6" name="Chevron 15"/>
          <p:cNvSpPr/>
          <p:nvPr/>
        </p:nvSpPr>
        <p:spPr>
          <a:xfrm>
            <a:off x="5314012" y="2197282"/>
            <a:ext cx="2590800" cy="1612717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Data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61509" y="2706085"/>
            <a:ext cx="2438400" cy="60476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18" name="Chevron 17"/>
          <p:cNvSpPr/>
          <p:nvPr/>
        </p:nvSpPr>
        <p:spPr>
          <a:xfrm>
            <a:off x="457200" y="4960193"/>
            <a:ext cx="1933106" cy="604769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9" name="Chevron 18"/>
          <p:cNvSpPr/>
          <p:nvPr/>
        </p:nvSpPr>
        <p:spPr>
          <a:xfrm>
            <a:off x="3657600" y="4960190"/>
            <a:ext cx="1905000" cy="602409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Common</a:t>
            </a:r>
            <a:br>
              <a:rPr lang="en-US" dirty="0" smtClean="0"/>
            </a:br>
            <a:r>
              <a:rPr lang="en-US" dirty="0" smtClean="0"/>
              <a:t>Coefficients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90702" y="4263065"/>
            <a:ext cx="4057649" cy="2161835"/>
            <a:chOff x="590551" y="4267200"/>
            <a:chExt cx="4057649" cy="2161835"/>
          </a:xfrm>
        </p:grpSpPr>
        <p:sp>
          <p:nvSpPr>
            <p:cNvPr id="21" name="Oval 20"/>
            <p:cNvSpPr/>
            <p:nvPr/>
          </p:nvSpPr>
          <p:spPr>
            <a:xfrm>
              <a:off x="3352800" y="4267200"/>
              <a:ext cx="1295400" cy="1981200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ine Callout 2 21"/>
            <p:cNvSpPr/>
            <p:nvPr/>
          </p:nvSpPr>
          <p:spPr>
            <a:xfrm>
              <a:off x="590551" y="5846234"/>
              <a:ext cx="2314573" cy="582801"/>
            </a:xfrm>
            <a:prstGeom prst="borderCallout2">
              <a:avLst>
                <a:gd name="adj1" fmla="val 59757"/>
                <a:gd name="adj2" fmla="val 101554"/>
                <a:gd name="adj3" fmla="val 57974"/>
                <a:gd name="adj4" fmla="val 111933"/>
                <a:gd name="adj5" fmla="val -1957"/>
                <a:gd name="adj6" fmla="val 124645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Parallel data reading: no bottleneck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93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784</Words>
  <Application>Microsoft Office PowerPoint</Application>
  <PresentationFormat>On-screen Show (4:3)</PresentationFormat>
  <Paragraphs>563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Cambria Math</vt:lpstr>
      <vt:lpstr>Times New Roman</vt:lpstr>
      <vt:lpstr>Office Theme</vt:lpstr>
      <vt:lpstr>Fine-grained Adoption of Jocobian Matrix Filling in INCOMP3D  July 20, 2015</vt:lpstr>
      <vt:lpstr>Recent Publications</vt:lpstr>
      <vt:lpstr>LHS Filling in INCOMP3D</vt:lpstr>
      <vt:lpstr>Challenges LHS Filling in INCOMP3D</vt:lpstr>
      <vt:lpstr>Challenges of LHS Filling</vt:lpstr>
      <vt:lpstr>Optimization Strategy for FGBILU</vt:lpstr>
      <vt:lpstr>Two Steps of LHS Filling</vt:lpstr>
      <vt:lpstr>A Fully Fine-grained Scheme Not Suitable</vt:lpstr>
      <vt:lpstr>2-step Mixed-grained Approach</vt:lpstr>
      <vt:lpstr>Further Optimization Techniques</vt:lpstr>
      <vt:lpstr>Preliminary Results</vt:lpstr>
      <vt:lpstr>Upcoming Tasks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Lixiang Luo</dc:creator>
  <cp:lastModifiedBy>Lixiang Luo</cp:lastModifiedBy>
  <cp:revision>498</cp:revision>
  <dcterms:created xsi:type="dcterms:W3CDTF">2013-07-18T14:45:47Z</dcterms:created>
  <dcterms:modified xsi:type="dcterms:W3CDTF">2015-07-20T18:14:22Z</dcterms:modified>
</cp:coreProperties>
</file>