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charts/chart2.xml" ContentType="application/vnd.openxmlformats-officedocument.drawingml.chart+xml"/>
  <Override PartName="/ppt/notesSlides/notesSlide17.xml" ContentType="application/vnd.openxmlformats-officedocument.presentationml.notesSlide+xml"/>
  <Override PartName="/ppt/charts/chart3.xml" ContentType="application/vnd.openxmlformats-officedocument.drawingml.chart+xml"/>
  <Override PartName="/ppt/notesSlides/notesSlide18.xml" ContentType="application/vnd.openxmlformats-officedocument.presentationml.notesSlide+xml"/>
  <Override PartName="/ppt/charts/chart4.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5.xml" ContentType="application/vnd.openxmlformats-officedocument.drawingml.chart+xml"/>
  <Override PartName="/ppt/drawings/drawing1.xml" ContentType="application/vnd.openxmlformats-officedocument.drawingml.chartshapes+xml"/>
  <Override PartName="/ppt/charts/chart6.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2.xml" ContentType="application/vnd.openxmlformats-officedocument.presentationml.notesSlide+xml"/>
  <Override PartName="/ppt/charts/chart7.xml" ContentType="application/vnd.openxmlformats-officedocument.drawingml.chart+xml"/>
  <Override PartName="/ppt/drawings/drawing2.xml" ContentType="application/vnd.openxmlformats-officedocument.drawingml.chartshape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8.xml" ContentType="application/vnd.openxmlformats-officedocument.drawingml.chart+xml"/>
  <Override PartName="/ppt/notesSlides/notesSlide29.xml" ContentType="application/vnd.openxmlformats-officedocument.presentationml.notesSlide+xml"/>
  <Override PartName="/ppt/charts/chart9.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0.xml" ContentType="application/vnd.openxmlformats-officedocument.drawingml.chart+xml"/>
  <Override PartName="/ppt/theme/themeOverride2.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11.xml" ContentType="application/vnd.openxmlformats-officedocument.drawingml.chart+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10"/>
  </p:notesMasterIdLst>
  <p:handoutMasterIdLst>
    <p:handoutMasterId r:id="rId111"/>
  </p:handoutMasterIdLst>
  <p:sldIdLst>
    <p:sldId id="350" r:id="rId2"/>
    <p:sldId id="390" r:id="rId3"/>
    <p:sldId id="510" r:id="rId4"/>
    <p:sldId id="508" r:id="rId5"/>
    <p:sldId id="512" r:id="rId6"/>
    <p:sldId id="490" r:id="rId7"/>
    <p:sldId id="491" r:id="rId8"/>
    <p:sldId id="495" r:id="rId9"/>
    <p:sldId id="393" r:id="rId10"/>
    <p:sldId id="352" r:id="rId11"/>
    <p:sldId id="537" r:id="rId12"/>
    <p:sldId id="507" r:id="rId13"/>
    <p:sldId id="538" r:id="rId14"/>
    <p:sldId id="549" r:id="rId15"/>
    <p:sldId id="505" r:id="rId16"/>
    <p:sldId id="362" r:id="rId17"/>
    <p:sldId id="603" r:id="rId18"/>
    <p:sldId id="604" r:id="rId19"/>
    <p:sldId id="605" r:id="rId20"/>
    <p:sldId id="606" r:id="rId21"/>
    <p:sldId id="643" r:id="rId22"/>
    <p:sldId id="650" r:id="rId23"/>
    <p:sldId id="651" r:id="rId24"/>
    <p:sldId id="644" r:id="rId25"/>
    <p:sldId id="645" r:id="rId26"/>
    <p:sldId id="608" r:id="rId27"/>
    <p:sldId id="609" r:id="rId28"/>
    <p:sldId id="635" r:id="rId29"/>
    <p:sldId id="636" r:id="rId30"/>
    <p:sldId id="640" r:id="rId31"/>
    <p:sldId id="641" r:id="rId32"/>
    <p:sldId id="610" r:id="rId33"/>
    <p:sldId id="611" r:id="rId34"/>
    <p:sldId id="612" r:id="rId35"/>
    <p:sldId id="613" r:id="rId36"/>
    <p:sldId id="614" r:id="rId37"/>
    <p:sldId id="616" r:id="rId38"/>
    <p:sldId id="617" r:id="rId39"/>
    <p:sldId id="618" r:id="rId40"/>
    <p:sldId id="619" r:id="rId41"/>
    <p:sldId id="615" r:id="rId42"/>
    <p:sldId id="599" r:id="rId43"/>
    <p:sldId id="600" r:id="rId44"/>
    <p:sldId id="601" r:id="rId45"/>
    <p:sldId id="602" r:id="rId46"/>
    <p:sldId id="550" r:id="rId47"/>
    <p:sldId id="620" r:id="rId48"/>
    <p:sldId id="621" r:id="rId49"/>
    <p:sldId id="648" r:id="rId50"/>
    <p:sldId id="622" r:id="rId51"/>
    <p:sldId id="623" r:id="rId52"/>
    <p:sldId id="629" r:id="rId53"/>
    <p:sldId id="642" r:id="rId54"/>
    <p:sldId id="632" r:id="rId55"/>
    <p:sldId id="633" r:id="rId56"/>
    <p:sldId id="630" r:id="rId57"/>
    <p:sldId id="624" r:id="rId58"/>
    <p:sldId id="361" r:id="rId59"/>
    <p:sldId id="432" r:id="rId60"/>
    <p:sldId id="434" r:id="rId61"/>
    <p:sldId id="384" r:id="rId62"/>
    <p:sldId id="385" r:id="rId63"/>
    <p:sldId id="386" r:id="rId64"/>
    <p:sldId id="387" r:id="rId65"/>
    <p:sldId id="442" r:id="rId66"/>
    <p:sldId id="382" r:id="rId67"/>
    <p:sldId id="631" r:id="rId68"/>
    <p:sldId id="646" r:id="rId69"/>
    <p:sldId id="625" r:id="rId70"/>
    <p:sldId id="626" r:id="rId71"/>
    <p:sldId id="627" r:id="rId72"/>
    <p:sldId id="647" r:id="rId73"/>
    <p:sldId id="628" r:id="rId74"/>
    <p:sldId id="589" r:id="rId75"/>
    <p:sldId id="590" r:id="rId76"/>
    <p:sldId id="498" r:id="rId77"/>
    <p:sldId id="392" r:id="rId78"/>
    <p:sldId id="595" r:id="rId79"/>
    <p:sldId id="596" r:id="rId80"/>
    <p:sldId id="551" r:id="rId81"/>
    <p:sldId id="552" r:id="rId82"/>
    <p:sldId id="418" r:id="rId83"/>
    <p:sldId id="501" r:id="rId84"/>
    <p:sldId id="431" r:id="rId85"/>
    <p:sldId id="532" r:id="rId86"/>
    <p:sldId id="534" r:id="rId87"/>
    <p:sldId id="535" r:id="rId88"/>
    <p:sldId id="536" r:id="rId89"/>
    <p:sldId id="542" r:id="rId90"/>
    <p:sldId id="543" r:id="rId91"/>
    <p:sldId id="548" r:id="rId92"/>
    <p:sldId id="546" r:id="rId93"/>
    <p:sldId id="553" r:id="rId94"/>
    <p:sldId id="575" r:id="rId95"/>
    <p:sldId id="576" r:id="rId96"/>
    <p:sldId id="577" r:id="rId97"/>
    <p:sldId id="578" r:id="rId98"/>
    <p:sldId id="579" r:id="rId99"/>
    <p:sldId id="580" r:id="rId100"/>
    <p:sldId id="581" r:id="rId101"/>
    <p:sldId id="582" r:id="rId102"/>
    <p:sldId id="583" r:id="rId103"/>
    <p:sldId id="584" r:id="rId104"/>
    <p:sldId id="585" r:id="rId105"/>
    <p:sldId id="586" r:id="rId106"/>
    <p:sldId id="544" r:id="rId107"/>
    <p:sldId id="598" r:id="rId108"/>
    <p:sldId id="533" r:id="rId10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DC8AA58-686B-8C46-9C03-C46553A65CE2}">
          <p14:sldIdLst>
            <p14:sldId id="350"/>
          </p14:sldIdLst>
        </p14:section>
        <p14:section name="Vision" id="{97E9D9A2-E40C-ED4B-9BB4-F577343B3F2B}">
          <p14:sldIdLst>
            <p14:sldId id="390"/>
          </p14:sldIdLst>
        </p14:section>
        <p14:section name="Motivation" id="{49AEC8F1-DBB1-7D43-8A55-0908FFA8303C}">
          <p14:sldIdLst>
            <p14:sldId id="510"/>
            <p14:sldId id="508"/>
            <p14:sldId id="512"/>
            <p14:sldId id="490"/>
            <p14:sldId id="491"/>
            <p14:sldId id="495"/>
          </p14:sldIdLst>
        </p14:section>
        <p14:section name="Approach" id="{AC59C309-BCD0-0044-BBE2-7FE0ABA17EE5}">
          <p14:sldIdLst>
            <p14:sldId id="393"/>
            <p14:sldId id="352"/>
            <p14:sldId id="537"/>
            <p14:sldId id="507"/>
            <p14:sldId id="538"/>
            <p14:sldId id="549"/>
          </p14:sldIdLst>
        </p14:section>
        <p14:section name="Co-Design Research" id="{727AB7A4-A412-E447-ABB8-D032034F57B3}">
          <p14:sldIdLst>
            <p14:sldId id="505"/>
            <p14:sldId id="362"/>
          </p14:sldIdLst>
        </p14:section>
        <p14:section name="Co-Design CS" id="{3C9277F0-154B-CF41-90F6-5FC1F3DA1664}">
          <p14:sldIdLst>
            <p14:sldId id="603"/>
            <p14:sldId id="604"/>
            <p14:sldId id="605"/>
            <p14:sldId id="606"/>
            <p14:sldId id="643"/>
            <p14:sldId id="650"/>
            <p14:sldId id="651"/>
            <p14:sldId id="644"/>
            <p14:sldId id="645"/>
            <p14:sldId id="608"/>
            <p14:sldId id="609"/>
            <p14:sldId id="635"/>
            <p14:sldId id="636"/>
            <p14:sldId id="640"/>
            <p14:sldId id="641"/>
            <p14:sldId id="610"/>
            <p14:sldId id="611"/>
            <p14:sldId id="612"/>
            <p14:sldId id="613"/>
            <p14:sldId id="614"/>
            <p14:sldId id="616"/>
            <p14:sldId id="617"/>
            <p14:sldId id="618"/>
            <p14:sldId id="619"/>
            <p14:sldId id="615"/>
            <p14:sldId id="599"/>
            <p14:sldId id="600"/>
            <p14:sldId id="601"/>
            <p14:sldId id="602"/>
            <p14:sldId id="550"/>
            <p14:sldId id="620"/>
            <p14:sldId id="621"/>
            <p14:sldId id="648"/>
            <p14:sldId id="622"/>
            <p14:sldId id="623"/>
            <p14:sldId id="629"/>
            <p14:sldId id="642"/>
            <p14:sldId id="632"/>
            <p14:sldId id="633"/>
            <p14:sldId id="630"/>
            <p14:sldId id="624"/>
            <p14:sldId id="361"/>
            <p14:sldId id="432"/>
            <p14:sldId id="434"/>
            <p14:sldId id="384"/>
            <p14:sldId id="385"/>
            <p14:sldId id="386"/>
            <p14:sldId id="387"/>
          </p14:sldIdLst>
        </p14:section>
        <p14:section name="Co-Design CFD" id="{A155D4AB-2104-B347-BA5D-FA9BDF14F366}">
          <p14:sldIdLst>
            <p14:sldId id="442"/>
          </p14:sldIdLst>
        </p14:section>
        <p14:section name="Achievements &amp; Publications" id="{E30B7069-9979-9D45-8F16-39D4CA2089EA}">
          <p14:sldIdLst>
            <p14:sldId id="382"/>
            <p14:sldId id="631"/>
            <p14:sldId id="646"/>
            <p14:sldId id="625"/>
            <p14:sldId id="626"/>
            <p14:sldId id="627"/>
            <p14:sldId id="647"/>
            <p14:sldId id="628"/>
            <p14:sldId id="589"/>
            <p14:sldId id="590"/>
            <p14:sldId id="498"/>
          </p14:sldIdLst>
        </p14:section>
        <p14:section name="Next Steps" id="{3F691D06-9C9B-0343-BC45-51970C4E8642}">
          <p14:sldIdLst>
            <p14:sldId id="392"/>
            <p14:sldId id="595"/>
            <p14:sldId id="596"/>
            <p14:sldId id="551"/>
            <p14:sldId id="552"/>
            <p14:sldId id="418"/>
            <p14:sldId id="501"/>
            <p14:sldId id="431"/>
          </p14:sldIdLst>
        </p14:section>
        <p14:section name="Appendix" id="{63FB0E7C-A754-7244-AAC2-B88BB6F2C200}">
          <p14:sldIdLst>
            <p14:sldId id="532"/>
            <p14:sldId id="534"/>
            <p14:sldId id="535"/>
            <p14:sldId id="536"/>
            <p14:sldId id="542"/>
            <p14:sldId id="543"/>
            <p14:sldId id="548"/>
            <p14:sldId id="546"/>
            <p14:sldId id="553"/>
            <p14:sldId id="575"/>
            <p14:sldId id="576"/>
            <p14:sldId id="577"/>
            <p14:sldId id="578"/>
            <p14:sldId id="579"/>
            <p14:sldId id="580"/>
            <p14:sldId id="581"/>
            <p14:sldId id="582"/>
            <p14:sldId id="583"/>
            <p14:sldId id="584"/>
            <p14:sldId id="585"/>
            <p14:sldId id="586"/>
            <p14:sldId id="544"/>
            <p14:sldId id="598"/>
            <p14:sldId id="533"/>
          </p14:sldIdLst>
        </p14:section>
      </p14:sectionLst>
    </p:ext>
    <p:ext uri="{EFAFB233-063F-42B5-8137-9DF3F51BA10A}">
      <p15:sldGuideLst xmlns:p15="http://schemas.microsoft.com/office/powerpoint/2012/main">
        <p15:guide id="1" orient="horz" pos="2568">
          <p15:clr>
            <a:srgbClr val="A4A3A4"/>
          </p15:clr>
        </p15:guide>
        <p15:guide id="2" pos="133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00"/>
    <a:srgbClr val="00A92A"/>
    <a:srgbClr val="CC0000"/>
    <a:srgbClr val="669933"/>
    <a:srgbClr val="99CC33"/>
    <a:srgbClr val="00CC33"/>
    <a:srgbClr val="66CC00"/>
    <a:srgbClr val="009933"/>
    <a:srgbClr val="33CC00"/>
    <a:srgbClr val="CC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588" autoAdjust="0"/>
  </p:normalViewPr>
  <p:slideViewPr>
    <p:cSldViewPr snapToGrid="0" snapToObjects="1" showGuides="1">
      <p:cViewPr>
        <p:scale>
          <a:sx n="75" d="100"/>
          <a:sy n="75" d="100"/>
        </p:scale>
        <p:origin x="1836" y="348"/>
      </p:cViewPr>
      <p:guideLst>
        <p:guide orient="horz" pos="2568"/>
        <p:guide pos="1336"/>
      </p:guideLst>
    </p:cSldViewPr>
  </p:slideViewPr>
  <p:notesTextViewPr>
    <p:cViewPr>
      <p:scale>
        <a:sx n="100" d="100"/>
        <a:sy n="100" d="100"/>
      </p:scale>
      <p:origin x="0" y="0"/>
    </p:cViewPr>
  </p:notesTextViewPr>
  <p:sorterViewPr>
    <p:cViewPr>
      <p:scale>
        <a:sx n="66" d="100"/>
        <a:sy n="66" d="100"/>
      </p:scale>
      <p:origin x="0" y="985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bpickeri\Dropbox\Thesis\aiaa_scitech_final\FLOP_PLOT.xlsx" TargetMode="External"/></Relationships>
</file>

<file path=ppt/charts/_rels/chart10.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2.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njustn:Downloads:ldc_multi_gpu%20(1).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NULL"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NULL"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njustn:Downloads:ldc_multi_gpu%20(1).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Macintosh%20HD:Users:njustn:Downloads:ldc_multi_gpu%20(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271247866048"/>
          <c:y val="4.0009641651936399E-2"/>
          <c:w val="0.81256533645154805"/>
          <c:h val="0.71424393379398998"/>
        </c:manualLayout>
      </c:layout>
      <c:barChart>
        <c:barDir val="col"/>
        <c:grouping val="clustered"/>
        <c:varyColors val="0"/>
        <c:ser>
          <c:idx val="0"/>
          <c:order val="0"/>
          <c:invertIfNegative val="0"/>
          <c:cat>
            <c:strRef>
              <c:f>Sheet1!$A$48:$A$51</c:f>
              <c:strCache>
                <c:ptCount val="4"/>
                <c:pt idx="0">
                  <c:v>OpenACC (NVIDIA C2075)</c:v>
                </c:pt>
                <c:pt idx="1">
                  <c:v>OpenACC (NVIDIA K20C)</c:v>
                </c:pt>
                <c:pt idx="2">
                  <c:v>OpenACC (NVIDIA K20X)</c:v>
                </c:pt>
                <c:pt idx="3">
                  <c:v>OpenACC  (AMD 7990 (1 of 2 dies))</c:v>
                </c:pt>
              </c:strCache>
            </c:strRef>
          </c:cat>
          <c:val>
            <c:numRef>
              <c:f>Sheet1!$B$48:$B$51</c:f>
              <c:numCache>
                <c:formatCode>General</c:formatCode>
                <c:ptCount val="4"/>
                <c:pt idx="0">
                  <c:v>13.33333333333333</c:v>
                </c:pt>
                <c:pt idx="1">
                  <c:v>25</c:v>
                </c:pt>
                <c:pt idx="2">
                  <c:v>28.05555555555555</c:v>
                </c:pt>
                <c:pt idx="3">
                  <c:v>31.111111111111111</c:v>
                </c:pt>
              </c:numCache>
            </c:numRef>
          </c:val>
        </c:ser>
        <c:dLbls>
          <c:showLegendKey val="0"/>
          <c:showVal val="0"/>
          <c:showCatName val="0"/>
          <c:showSerName val="0"/>
          <c:showPercent val="0"/>
          <c:showBubbleSize val="0"/>
        </c:dLbls>
        <c:gapWidth val="150"/>
        <c:axId val="-190850496"/>
        <c:axId val="-190860288"/>
      </c:barChart>
      <c:catAx>
        <c:axId val="-190850496"/>
        <c:scaling>
          <c:orientation val="minMax"/>
        </c:scaling>
        <c:delete val="0"/>
        <c:axPos val="b"/>
        <c:numFmt formatCode="General" sourceLinked="0"/>
        <c:majorTickMark val="out"/>
        <c:minorTickMark val="none"/>
        <c:tickLblPos val="nextTo"/>
        <c:txPr>
          <a:bodyPr/>
          <a:lstStyle/>
          <a:p>
            <a:pPr>
              <a:defRPr sz="1300" b="1"/>
            </a:pPr>
            <a:endParaRPr lang="en-US"/>
          </a:p>
        </c:txPr>
        <c:crossAx val="-190860288"/>
        <c:crosses val="autoZero"/>
        <c:auto val="1"/>
        <c:lblAlgn val="ctr"/>
        <c:lblOffset val="100"/>
        <c:noMultiLvlLbl val="0"/>
      </c:catAx>
      <c:valAx>
        <c:axId val="-190860288"/>
        <c:scaling>
          <c:orientation val="minMax"/>
        </c:scaling>
        <c:delete val="0"/>
        <c:axPos val="l"/>
        <c:majorGridlines/>
        <c:title>
          <c:tx>
            <c:rich>
              <a:bodyPr rot="-5400000" vert="horz"/>
              <a:lstStyle/>
              <a:p>
                <a:pPr>
                  <a:defRPr/>
                </a:pPr>
                <a:r>
                  <a:rPr lang="en-US" sz="1300" dirty="0" smtClean="0"/>
                  <a:t>Speedup</a:t>
                </a:r>
                <a:endParaRPr lang="en-US" sz="1300" dirty="0"/>
              </a:p>
            </c:rich>
          </c:tx>
          <c:layout>
            <c:manualLayout>
              <c:xMode val="edge"/>
              <c:yMode val="edge"/>
              <c:x val="0"/>
              <c:y val="0.29164657989179898"/>
            </c:manualLayout>
          </c:layout>
          <c:overlay val="0"/>
        </c:title>
        <c:numFmt formatCode="General" sourceLinked="1"/>
        <c:majorTickMark val="out"/>
        <c:minorTickMark val="none"/>
        <c:tickLblPos val="nextTo"/>
        <c:txPr>
          <a:bodyPr/>
          <a:lstStyle/>
          <a:p>
            <a:pPr>
              <a:defRPr sz="1300"/>
            </a:pPr>
            <a:endParaRPr lang="en-US"/>
          </a:p>
        </c:txPr>
        <c:crossAx val="-190850496"/>
        <c:crosses val="autoZero"/>
        <c:crossBetween val="between"/>
      </c:valAx>
    </c:plotArea>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633573928259001"/>
          <c:y val="6.0185185185185203E-2"/>
          <c:w val="0.70660402984561399"/>
          <c:h val="0.78543234179060895"/>
        </c:manualLayout>
      </c:layout>
      <c:barChart>
        <c:barDir val="col"/>
        <c:grouping val="clustered"/>
        <c:varyColors val="0"/>
        <c:ser>
          <c:idx val="0"/>
          <c:order val="0"/>
          <c:tx>
            <c:strRef>
              <c:f>'[ldc_multi_gpu (1).xlsx]Sheet1'!$B$1</c:f>
              <c:strCache>
                <c:ptCount val="1"/>
                <c:pt idx="0">
                  <c:v>NVIDIA c2070</c:v>
                </c:pt>
              </c:strCache>
            </c:strRef>
          </c:tx>
          <c:invertIfNegative val="0"/>
          <c:dLbls>
            <c:spPr>
              <a:noFill/>
              <a:ln>
                <a:noFill/>
              </a:ln>
              <a:effectLst/>
            </c:spPr>
            <c:txPr>
              <a:bodyPr rot="-5400000" vertOverflow="overflow" horzOverflow="overflow" vert="horz" wrap="square" lIns="38100" tIns="19050" rIns="38100" bIns="19050" anchor="ctr">
                <a:normAutofit/>
              </a:bodyPr>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layout/>
                <c15:showLeaderLines val="0"/>
              </c:ext>
            </c:extLst>
          </c:dLbls>
          <c:cat>
            <c:numRef>
              <c:f>'[ldc_multi_gpu (1).xlsx]Sheet1'!$A$2</c:f>
              <c:numCache>
                <c:formatCode>General</c:formatCode>
                <c:ptCount val="1"/>
                <c:pt idx="0">
                  <c:v>1</c:v>
                </c:pt>
              </c:numCache>
            </c:numRef>
          </c:cat>
          <c:val>
            <c:numRef>
              <c:f>'[ldc_multi_gpu (1).xlsx]Sheet1'!$B$2</c:f>
              <c:numCache>
                <c:formatCode>General</c:formatCode>
                <c:ptCount val="1"/>
                <c:pt idx="0">
                  <c:v>51.9</c:v>
                </c:pt>
              </c:numCache>
            </c:numRef>
          </c:val>
        </c:ser>
        <c:ser>
          <c:idx val="1"/>
          <c:order val="1"/>
          <c:tx>
            <c:strRef>
              <c:f>'[ldc_multi_gpu (1).xlsx]Sheet1'!$C$1</c:f>
              <c:strCache>
                <c:ptCount val="1"/>
                <c:pt idx="0">
                  <c:v>NVIDIA k20x</c:v>
                </c:pt>
              </c:strCache>
            </c:strRef>
          </c:tx>
          <c:invertIfNegative val="0"/>
          <c:dLbls>
            <c:spPr>
              <a:noFill/>
              <a:ln>
                <a:noFill/>
              </a:ln>
              <a:effectLst/>
            </c:spPr>
            <c:txPr>
              <a:bodyPr rot="-5400000" vert="horz" wrap="square" lIns="38100" tIns="19050" rIns="38100" bIns="19050" anchor="ctr">
                <a:spAutoFit/>
              </a:bodyPr>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'[ldc_multi_gpu (1).xlsx]Sheet1'!$A$2</c:f>
              <c:numCache>
                <c:formatCode>General</c:formatCode>
                <c:ptCount val="1"/>
                <c:pt idx="0">
                  <c:v>1</c:v>
                </c:pt>
              </c:numCache>
            </c:numRef>
          </c:cat>
          <c:val>
            <c:numRef>
              <c:f>'[ldc_multi_gpu (1).xlsx]Sheet1'!$C$2</c:f>
              <c:numCache>
                <c:formatCode>General</c:formatCode>
                <c:ptCount val="1"/>
                <c:pt idx="0">
                  <c:v>75.5</c:v>
                </c:pt>
              </c:numCache>
            </c:numRef>
          </c:val>
        </c:ser>
        <c:ser>
          <c:idx val="2"/>
          <c:order val="2"/>
          <c:tx>
            <c:strRef>
              <c:f>'[ldc_multi_gpu (1).xlsx]Sheet1'!$D$1</c:f>
              <c:strCache>
                <c:ptCount val="1"/>
                <c:pt idx="0">
                  <c:v>Fixed k20x</c:v>
                </c:pt>
              </c:strCache>
            </c:strRef>
          </c:tx>
          <c:invertIfNegative val="0"/>
          <c:dLbls>
            <c:spPr>
              <a:noFill/>
              <a:ln>
                <a:noFill/>
              </a:ln>
              <a:effectLst/>
            </c:spPr>
            <c:txPr>
              <a:bodyPr rot="-5400000" vert="horz" wrap="square" lIns="38100" tIns="19050" rIns="38100" bIns="19050" anchor="ctr">
                <a:spAutoFit/>
              </a:bodyPr>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'[ldc_multi_gpu (1).xlsx]Sheet1'!$A$2</c:f>
              <c:numCache>
                <c:formatCode>General</c:formatCode>
                <c:ptCount val="1"/>
                <c:pt idx="0">
                  <c:v>1</c:v>
                </c:pt>
              </c:numCache>
            </c:numRef>
          </c:cat>
          <c:val>
            <c:numRef>
              <c:f>'[ldc_multi_gpu (1).xlsx]Sheet1'!$D$2</c:f>
              <c:numCache>
                <c:formatCode>General</c:formatCode>
                <c:ptCount val="1"/>
                <c:pt idx="0">
                  <c:v>96.048000000000002</c:v>
                </c:pt>
              </c:numCache>
            </c:numRef>
          </c:val>
        </c:ser>
        <c:ser>
          <c:idx val="3"/>
          <c:order val="3"/>
          <c:tx>
            <c:strRef>
              <c:f>'[ldc_multi_gpu (1).xlsx]Sheet1'!$E$1</c:f>
              <c:strCache>
                <c:ptCount val="1"/>
                <c:pt idx="0">
                  <c:v>k40</c:v>
                </c:pt>
              </c:strCache>
            </c:strRef>
          </c:tx>
          <c:invertIfNegative val="0"/>
          <c:dLbls>
            <c:spPr>
              <a:noFill/>
              <a:ln>
                <a:noFill/>
              </a:ln>
              <a:effectLst/>
            </c:spPr>
            <c:txPr>
              <a:bodyPr rot="-5400000" vert="horz" wrap="square" lIns="38100" tIns="19050" rIns="38100" bIns="19050" anchor="ctr">
                <a:spAutoFit/>
              </a:bodyPr>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'[ldc_multi_gpu (1).xlsx]Sheet1'!$A$2</c:f>
              <c:numCache>
                <c:formatCode>General</c:formatCode>
                <c:ptCount val="1"/>
                <c:pt idx="0">
                  <c:v>1</c:v>
                </c:pt>
              </c:numCache>
            </c:numRef>
          </c:cat>
          <c:val>
            <c:numRef>
              <c:f>'[ldc_multi_gpu (1).xlsx]Sheet1'!$E$2</c:f>
              <c:numCache>
                <c:formatCode>General</c:formatCode>
                <c:ptCount val="1"/>
                <c:pt idx="0">
                  <c:v>117</c:v>
                </c:pt>
              </c:numCache>
            </c:numRef>
          </c:val>
        </c:ser>
        <c:ser>
          <c:idx val="4"/>
          <c:order val="4"/>
          <c:tx>
            <c:strRef>
              <c:f>'[ldc_multi_gpu (1).xlsx]Sheet1'!$F$1</c:f>
              <c:strCache>
                <c:ptCount val="1"/>
                <c:pt idx="0">
                  <c:v>AMD 7970</c:v>
                </c:pt>
              </c:strCache>
            </c:strRef>
          </c:tx>
          <c:invertIfNegative val="0"/>
          <c:dLbls>
            <c:spPr>
              <a:noFill/>
              <a:ln>
                <a:noFill/>
              </a:ln>
              <a:effectLst/>
            </c:spPr>
            <c:txPr>
              <a:bodyPr rot="-5400000" vert="horz" wrap="square" lIns="38100" tIns="19050" rIns="38100" bIns="19050" anchor="ctr">
                <a:spAutoFit/>
              </a:bodyPr>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'[ldc_multi_gpu (1).xlsx]Sheet1'!$A$2</c:f>
              <c:numCache>
                <c:formatCode>General</c:formatCode>
                <c:ptCount val="1"/>
                <c:pt idx="0">
                  <c:v>1</c:v>
                </c:pt>
              </c:numCache>
            </c:numRef>
          </c:cat>
          <c:val>
            <c:numRef>
              <c:f>'[ldc_multi_gpu (1).xlsx]Sheet1'!$F$2</c:f>
              <c:numCache>
                <c:formatCode>General</c:formatCode>
                <c:ptCount val="1"/>
                <c:pt idx="0">
                  <c:v>103.96</c:v>
                </c:pt>
              </c:numCache>
            </c:numRef>
          </c:val>
        </c:ser>
        <c:ser>
          <c:idx val="6"/>
          <c:order val="5"/>
          <c:tx>
            <c:strRef>
              <c:f>'[ldc_multi_gpu (1).xlsx]Sheet1'!$H$1</c:f>
              <c:strCache>
                <c:ptCount val="1"/>
                <c:pt idx="0">
                  <c:v>AMD 7990</c:v>
                </c:pt>
              </c:strCache>
            </c:strRef>
          </c:tx>
          <c:invertIfNegative val="0"/>
          <c:dLbls>
            <c:spPr>
              <a:noFill/>
              <a:ln>
                <a:noFill/>
              </a:ln>
              <a:effectLst/>
            </c:spPr>
            <c:txPr>
              <a:bodyPr rot="-5400000" vert="horz" wrap="square" lIns="38100" tIns="19050" rIns="38100" bIns="19050" anchor="ctr">
                <a:spAutoFit/>
              </a:bodyPr>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'[ldc_multi_gpu (1).xlsx]Sheet1'!$A$2</c:f>
              <c:numCache>
                <c:formatCode>General</c:formatCode>
                <c:ptCount val="1"/>
                <c:pt idx="0">
                  <c:v>1</c:v>
                </c:pt>
              </c:numCache>
            </c:numRef>
          </c:cat>
          <c:val>
            <c:numRef>
              <c:f>'[ldc_multi_gpu (1).xlsx]Sheet1'!$H$2</c:f>
              <c:numCache>
                <c:formatCode>General</c:formatCode>
                <c:ptCount val="1"/>
                <c:pt idx="0">
                  <c:v>120.6</c:v>
                </c:pt>
              </c:numCache>
            </c:numRef>
          </c:val>
        </c:ser>
        <c:dLbls>
          <c:showLegendKey val="0"/>
          <c:showVal val="1"/>
          <c:showCatName val="0"/>
          <c:showSerName val="0"/>
          <c:showPercent val="0"/>
          <c:showBubbleSize val="0"/>
        </c:dLbls>
        <c:gapWidth val="150"/>
        <c:axId val="-2071362272"/>
        <c:axId val="-2071365536"/>
      </c:barChart>
      <c:catAx>
        <c:axId val="-2071362272"/>
        <c:scaling>
          <c:orientation val="minMax"/>
        </c:scaling>
        <c:delete val="0"/>
        <c:axPos val="b"/>
        <c:title>
          <c:tx>
            <c:rich>
              <a:bodyPr/>
              <a:lstStyle/>
              <a:p>
                <a:pPr>
                  <a:defRPr>
                    <a:latin typeface="Cicle Semi" panose="02000000000000000000" pitchFamily="2" charset="0"/>
                  </a:defRPr>
                </a:pPr>
                <a:r>
                  <a:rPr lang="en-US">
                    <a:latin typeface="Cicle Semi" panose="02000000000000000000" pitchFamily="2" charset="0"/>
                  </a:rPr>
                  <a:t>Number of GPUs</a:t>
                </a:r>
              </a:p>
            </c:rich>
          </c:tx>
          <c:layout/>
          <c:overlay val="0"/>
        </c:title>
        <c:numFmt formatCode="General" sourceLinked="1"/>
        <c:majorTickMark val="out"/>
        <c:minorTickMark val="none"/>
        <c:tickLblPos val="nextTo"/>
        <c:crossAx val="-2071365536"/>
        <c:crosses val="autoZero"/>
        <c:auto val="1"/>
        <c:lblAlgn val="ctr"/>
        <c:lblOffset val="100"/>
        <c:noMultiLvlLbl val="0"/>
      </c:catAx>
      <c:valAx>
        <c:axId val="-2071365536"/>
        <c:scaling>
          <c:orientation val="minMax"/>
        </c:scaling>
        <c:delete val="0"/>
        <c:axPos val="l"/>
        <c:majorGridlines/>
        <c:title>
          <c:tx>
            <c:rich>
              <a:bodyPr rot="-5400000" vert="horz"/>
              <a:lstStyle/>
              <a:p>
                <a:pPr>
                  <a:defRPr>
                    <a:latin typeface="Cicle Semi" panose="02000000000000000000" pitchFamily="2" charset="0"/>
                  </a:defRPr>
                </a:pPr>
                <a:r>
                  <a:rPr lang="en-US">
                    <a:latin typeface="Cicle Semi" panose="02000000000000000000" pitchFamily="2" charset="0"/>
                  </a:rPr>
                  <a:t>Performance (GFLOPS)</a:t>
                </a:r>
              </a:p>
            </c:rich>
          </c:tx>
          <c:layout/>
          <c:overlay val="0"/>
        </c:title>
        <c:numFmt formatCode="General" sourceLinked="1"/>
        <c:majorTickMark val="out"/>
        <c:minorTickMark val="none"/>
        <c:tickLblPos val="nextTo"/>
        <c:txPr>
          <a:bodyPr/>
          <a:lstStyle/>
          <a:p>
            <a:pPr>
              <a:defRPr>
                <a:latin typeface="Arial Narrow" panose="020B0606020202030204" pitchFamily="34" charset="0"/>
              </a:defRPr>
            </a:pPr>
            <a:endParaRPr lang="en-US"/>
          </a:p>
        </c:txPr>
        <c:crossAx val="-2071362272"/>
        <c:crosses val="autoZero"/>
        <c:crossBetween val="between"/>
      </c:valAx>
    </c:plotArea>
    <c:legend>
      <c:legendPos val="r"/>
      <c:layout>
        <c:manualLayout>
          <c:xMode val="edge"/>
          <c:yMode val="edge"/>
          <c:x val="0.83577811780077704"/>
          <c:y val="6.4047098279381695E-2"/>
          <c:w val="0.16372158993226299"/>
          <c:h val="0.87538771898432"/>
        </c:manualLayout>
      </c:layout>
      <c:overlay val="0"/>
      <c:txPr>
        <a:bodyPr/>
        <a:lstStyle/>
        <a:p>
          <a:pPr>
            <a:defRPr>
              <a:latin typeface="Cicle Semi" panose="02000000000000000000" pitchFamily="2" charset="0"/>
            </a:defRPr>
          </a:pPr>
          <a:endParaRPr lang="en-US"/>
        </a:p>
      </c:txPr>
    </c:legend>
    <c:plotVisOnly val="1"/>
    <c:dispBlanksAs val="gap"/>
    <c:showDLblsOverMax val="0"/>
  </c:chart>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manualLayout>
          <c:layoutTarget val="inner"/>
          <c:xMode val="edge"/>
          <c:yMode val="edge"/>
          <c:x val="0.13034838805526699"/>
          <c:y val="0.21996021109063499"/>
          <c:w val="0.52059500817114801"/>
          <c:h val="0.51460546155134901"/>
        </c:manualLayout>
      </c:layout>
      <c:lineChart>
        <c:grouping val="stacked"/>
        <c:varyColors val="0"/>
        <c:ser>
          <c:idx val="0"/>
          <c:order val="0"/>
          <c:tx>
            <c:strRef>
              <c:f>Sheet1!$B$1</c:f>
              <c:strCache>
                <c:ptCount val="1"/>
                <c:pt idx="0">
                  <c:v>Speedup vs. Nr. of Cells</c:v>
                </c:pt>
              </c:strCache>
            </c:strRef>
          </c:tx>
          <c:cat>
            <c:strRef>
              <c:f>Sheet1!$A$2:$A$4</c:f>
              <c:strCache>
                <c:ptCount val="3"/>
                <c:pt idx="0">
                  <c:v>125k</c:v>
                </c:pt>
                <c:pt idx="1">
                  <c:v>319k</c:v>
                </c:pt>
                <c:pt idx="2">
                  <c:v>966k</c:v>
                </c:pt>
              </c:strCache>
            </c:strRef>
          </c:cat>
          <c:val>
            <c:numRef>
              <c:f>Sheet1!$B$2:$B$4</c:f>
              <c:numCache>
                <c:formatCode>General</c:formatCode>
                <c:ptCount val="3"/>
                <c:pt idx="0">
                  <c:v>7.8</c:v>
                </c:pt>
                <c:pt idx="1">
                  <c:v>9.9</c:v>
                </c:pt>
                <c:pt idx="2">
                  <c:v>18.600000000000001</c:v>
                </c:pt>
              </c:numCache>
            </c:numRef>
          </c:val>
          <c:smooth val="0"/>
        </c:ser>
        <c:dLbls>
          <c:showLegendKey val="0"/>
          <c:showVal val="0"/>
          <c:showCatName val="0"/>
          <c:showSerName val="0"/>
          <c:showPercent val="0"/>
          <c:showBubbleSize val="0"/>
        </c:dLbls>
        <c:marker val="1"/>
        <c:smooth val="0"/>
        <c:axId val="-119855520"/>
        <c:axId val="-119862048"/>
      </c:lineChart>
      <c:catAx>
        <c:axId val="-119855520"/>
        <c:scaling>
          <c:orientation val="minMax"/>
        </c:scaling>
        <c:delete val="0"/>
        <c:axPos val="b"/>
        <c:numFmt formatCode="#,##0" sourceLinked="0"/>
        <c:majorTickMark val="out"/>
        <c:minorTickMark val="none"/>
        <c:tickLblPos val="nextTo"/>
        <c:txPr>
          <a:bodyPr/>
          <a:lstStyle/>
          <a:p>
            <a:pPr>
              <a:defRPr sz="1700" u="sng" baseline="0"/>
            </a:pPr>
            <a:endParaRPr lang="en-US"/>
          </a:p>
        </c:txPr>
        <c:crossAx val="-119862048"/>
        <c:crosses val="autoZero"/>
        <c:auto val="1"/>
        <c:lblAlgn val="ctr"/>
        <c:lblOffset val="100"/>
        <c:noMultiLvlLbl val="0"/>
      </c:catAx>
      <c:valAx>
        <c:axId val="-119862048"/>
        <c:scaling>
          <c:orientation val="minMax"/>
        </c:scaling>
        <c:delete val="0"/>
        <c:axPos val="l"/>
        <c:majorGridlines/>
        <c:numFmt formatCode="General" sourceLinked="1"/>
        <c:majorTickMark val="out"/>
        <c:minorTickMark val="none"/>
        <c:tickLblPos val="nextTo"/>
        <c:crossAx val="-119855520"/>
        <c:crosses val="autoZero"/>
        <c:crossBetween val="between"/>
      </c:valAx>
    </c:plotArea>
    <c:legend>
      <c:legendPos val="r"/>
      <c:overlay val="0"/>
    </c:legend>
    <c:plotVisOnly val="1"/>
    <c:dispBlanksAs val="zero"/>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6105869309439795E-2"/>
          <c:y val="6.0185185185185203E-2"/>
          <c:w val="0.76719397683048296"/>
          <c:h val="0.82070997375328103"/>
        </c:manualLayout>
      </c:layout>
      <c:barChart>
        <c:barDir val="col"/>
        <c:grouping val="clustered"/>
        <c:varyColors val="0"/>
        <c:ser>
          <c:idx val="0"/>
          <c:order val="0"/>
          <c:tx>
            <c:strRef>
              <c:f>'[ldc_multi_gpu (1).xlsx]Sheet1'!$B$1</c:f>
              <c:strCache>
                <c:ptCount val="1"/>
                <c:pt idx="0">
                  <c:v>NVIDIA c2070</c:v>
                </c:pt>
              </c:strCache>
            </c:strRef>
          </c:tx>
          <c:invertIfNegative val="0"/>
          <c:dLbls>
            <c:delete val="1"/>
          </c:dLbls>
          <c:cat>
            <c:numRef>
              <c:f>'[ldc_multi_gpu (1).xlsx]Sheet1'!$A$2:$A$5</c:f>
              <c:numCache>
                <c:formatCode>General</c:formatCode>
                <c:ptCount val="4"/>
                <c:pt idx="0">
                  <c:v>1</c:v>
                </c:pt>
                <c:pt idx="1">
                  <c:v>2</c:v>
                </c:pt>
                <c:pt idx="2">
                  <c:v>3</c:v>
                </c:pt>
                <c:pt idx="3">
                  <c:v>4</c:v>
                </c:pt>
              </c:numCache>
            </c:numRef>
          </c:cat>
          <c:val>
            <c:numRef>
              <c:f>'[ldc_multi_gpu (1).xlsx]Sheet1'!$B$2:$B$5</c:f>
              <c:numCache>
                <c:formatCode>General</c:formatCode>
                <c:ptCount val="4"/>
                <c:pt idx="0">
                  <c:v>51.9</c:v>
                </c:pt>
                <c:pt idx="1">
                  <c:v>100.9</c:v>
                </c:pt>
                <c:pt idx="2">
                  <c:v>139.6</c:v>
                </c:pt>
                <c:pt idx="3">
                  <c:v>181.8</c:v>
                </c:pt>
              </c:numCache>
            </c:numRef>
          </c:val>
        </c:ser>
        <c:ser>
          <c:idx val="1"/>
          <c:order val="1"/>
          <c:tx>
            <c:strRef>
              <c:f>'[ldc_multi_gpu (1).xlsx]Sheet1'!$C$1</c:f>
              <c:strCache>
                <c:ptCount val="1"/>
                <c:pt idx="0">
                  <c:v>NVIDIA k20x</c:v>
                </c:pt>
              </c:strCache>
            </c:strRef>
          </c:tx>
          <c:spPr>
            <a:solidFill>
              <a:srgbClr val="00B050"/>
            </a:solidFill>
          </c:spPr>
          <c:invertIfNegative val="0"/>
          <c:dLbls>
            <c:delete val="1"/>
          </c:dLbls>
          <c:cat>
            <c:numRef>
              <c:f>'[ldc_multi_gpu (1).xlsx]Sheet1'!$A$2:$A$5</c:f>
              <c:numCache>
                <c:formatCode>General</c:formatCode>
                <c:ptCount val="4"/>
                <c:pt idx="0">
                  <c:v>1</c:v>
                </c:pt>
                <c:pt idx="1">
                  <c:v>2</c:v>
                </c:pt>
                <c:pt idx="2">
                  <c:v>3</c:v>
                </c:pt>
                <c:pt idx="3">
                  <c:v>4</c:v>
                </c:pt>
              </c:numCache>
            </c:numRef>
          </c:cat>
          <c:val>
            <c:numRef>
              <c:f>'[ldc_multi_gpu (1).xlsx]Sheet1'!$C$2:$C$5</c:f>
              <c:numCache>
                <c:formatCode>General</c:formatCode>
                <c:ptCount val="4"/>
                <c:pt idx="0">
                  <c:v>75.5</c:v>
                </c:pt>
                <c:pt idx="1">
                  <c:v>146.30000000000001</c:v>
                </c:pt>
              </c:numCache>
            </c:numRef>
          </c:val>
        </c:ser>
        <c:ser>
          <c:idx val="2"/>
          <c:order val="2"/>
          <c:tx>
            <c:strRef>
              <c:f>'[ldc_multi_gpu (1).xlsx]Sheet1'!$D$1</c:f>
              <c:strCache>
                <c:ptCount val="1"/>
                <c:pt idx="0">
                  <c:v>AMD 7990</c:v>
                </c:pt>
              </c:strCache>
            </c:strRef>
          </c:tx>
          <c:spPr>
            <a:solidFill>
              <a:schemeClr val="tx2">
                <a:lumMod val="50000"/>
                <a:lumOff val="50000"/>
              </a:schemeClr>
            </a:solidFill>
          </c:spPr>
          <c:invertIfNegative val="0"/>
          <c:dLbls>
            <c:delete val="1"/>
          </c:dLbls>
          <c:cat>
            <c:numRef>
              <c:f>'[ldc_multi_gpu (1).xlsx]Sheet1'!$A$2:$A$5</c:f>
              <c:numCache>
                <c:formatCode>General</c:formatCode>
                <c:ptCount val="4"/>
                <c:pt idx="0">
                  <c:v>1</c:v>
                </c:pt>
                <c:pt idx="1">
                  <c:v>2</c:v>
                </c:pt>
                <c:pt idx="2">
                  <c:v>3</c:v>
                </c:pt>
                <c:pt idx="3">
                  <c:v>4</c:v>
                </c:pt>
              </c:numCache>
            </c:numRef>
          </c:cat>
          <c:val>
            <c:numRef>
              <c:f>'[ldc_multi_gpu (1).xlsx]Sheet1'!$D$2:$D$5</c:f>
              <c:numCache>
                <c:formatCode>General</c:formatCode>
                <c:ptCount val="4"/>
                <c:pt idx="0">
                  <c:v>120.6</c:v>
                </c:pt>
                <c:pt idx="1">
                  <c:v>216.9</c:v>
                </c:pt>
              </c:numCache>
            </c:numRef>
          </c:val>
        </c:ser>
        <c:dLbls>
          <c:showLegendKey val="0"/>
          <c:showVal val="1"/>
          <c:showCatName val="0"/>
          <c:showSerName val="0"/>
          <c:showPercent val="0"/>
          <c:showBubbleSize val="0"/>
        </c:dLbls>
        <c:gapWidth val="150"/>
        <c:axId val="-190859200"/>
        <c:axId val="-190865728"/>
      </c:barChart>
      <c:catAx>
        <c:axId val="-190859200"/>
        <c:scaling>
          <c:orientation val="minMax"/>
        </c:scaling>
        <c:delete val="0"/>
        <c:axPos val="b"/>
        <c:title>
          <c:tx>
            <c:rich>
              <a:bodyPr/>
              <a:lstStyle/>
              <a:p>
                <a:pPr>
                  <a:defRPr sz="1300"/>
                </a:pPr>
                <a:r>
                  <a:rPr lang="en-US" sz="1300"/>
                  <a:t>Number of GPUs</a:t>
                </a:r>
              </a:p>
            </c:rich>
          </c:tx>
          <c:layout/>
          <c:overlay val="0"/>
        </c:title>
        <c:numFmt formatCode="General" sourceLinked="1"/>
        <c:majorTickMark val="out"/>
        <c:minorTickMark val="none"/>
        <c:tickLblPos val="nextTo"/>
        <c:txPr>
          <a:bodyPr/>
          <a:lstStyle/>
          <a:p>
            <a:pPr>
              <a:defRPr sz="1300"/>
            </a:pPr>
            <a:endParaRPr lang="en-US"/>
          </a:p>
        </c:txPr>
        <c:crossAx val="-190865728"/>
        <c:crosses val="autoZero"/>
        <c:auto val="1"/>
        <c:lblAlgn val="ctr"/>
        <c:lblOffset val="100"/>
        <c:noMultiLvlLbl val="0"/>
      </c:catAx>
      <c:valAx>
        <c:axId val="-190865728"/>
        <c:scaling>
          <c:orientation val="minMax"/>
        </c:scaling>
        <c:delete val="0"/>
        <c:axPos val="l"/>
        <c:majorGridlines/>
        <c:title>
          <c:tx>
            <c:rich>
              <a:bodyPr rot="-5400000" vert="horz"/>
              <a:lstStyle/>
              <a:p>
                <a:pPr>
                  <a:defRPr sz="1300"/>
                </a:pPr>
                <a:r>
                  <a:rPr lang="en-US" sz="1300"/>
                  <a:t>Performance (GFLOPS)</a:t>
                </a:r>
              </a:p>
            </c:rich>
          </c:tx>
          <c:layout/>
          <c:overlay val="0"/>
        </c:title>
        <c:numFmt formatCode="General" sourceLinked="1"/>
        <c:majorTickMark val="out"/>
        <c:minorTickMark val="none"/>
        <c:tickLblPos val="nextTo"/>
        <c:crossAx val="-190859200"/>
        <c:crosses val="autoZero"/>
        <c:crossBetween val="between"/>
      </c:valAx>
    </c:plotArea>
    <c:legend>
      <c:legendPos val="r"/>
      <c:layout>
        <c:manualLayout>
          <c:xMode val="edge"/>
          <c:yMode val="edge"/>
          <c:x val="0.86990247986243097"/>
          <c:y val="0.29891073084686598"/>
          <c:w val="0.12639367816091901"/>
          <c:h val="0.57676700568678896"/>
        </c:manualLayout>
      </c:layout>
      <c:overlay val="0"/>
      <c:txPr>
        <a:bodyPr/>
        <a:lstStyle/>
        <a:p>
          <a:pPr>
            <a:defRPr sz="130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Explicit</a:t>
            </a:r>
            <a:r>
              <a:rPr lang="en-US" baseline="0" dirty="0" smtClean="0"/>
              <a:t> Solve kernel runtime vs. register usage</a:t>
            </a:r>
            <a:endParaRPr lang="en-US" dirty="0"/>
          </a:p>
        </c:rich>
      </c:tx>
      <c:layout/>
      <c:overlay val="0"/>
    </c:title>
    <c:autoTitleDeleted val="0"/>
    <c:plotArea>
      <c:layout>
        <c:manualLayout>
          <c:layoutTarget val="inner"/>
          <c:xMode val="edge"/>
          <c:yMode val="edge"/>
          <c:x val="0.11392581087914469"/>
          <c:y val="0.11222251334169919"/>
          <c:w val="0.74240869255749808"/>
          <c:h val="0.69891786293788583"/>
        </c:manualLayout>
      </c:layout>
      <c:barChart>
        <c:barDir val="col"/>
        <c:grouping val="clustered"/>
        <c:varyColors val="0"/>
        <c:ser>
          <c:idx val="0"/>
          <c:order val="0"/>
          <c:tx>
            <c:strRef>
              <c:f>Sheet1!$B$1</c:f>
              <c:strCache>
                <c:ptCount val="1"/>
                <c:pt idx="0">
                  <c:v>Kernel Execution Time</c:v>
                </c:pt>
              </c:strCache>
            </c:strRef>
          </c:tx>
          <c:spPr>
            <a:solidFill>
              <a:schemeClr val="accent2">
                <a:lumMod val="75000"/>
              </a:schemeClr>
            </a:solidFill>
          </c:spPr>
          <c:invertIfNegative val="0"/>
          <c:cat>
            <c:strRef>
              <c:f>Sheet1!$A$2:$A$5</c:f>
              <c:strCache>
                <c:ptCount val="4"/>
                <c:pt idx="0">
                  <c:v>Single Kernel</c:v>
                </c:pt>
                <c:pt idx="1">
                  <c:v>Kernel Fission via Control Division (KFCD)</c:v>
                </c:pt>
                <c:pt idx="2">
                  <c:v>KFCD + Shared Memory</c:v>
                </c:pt>
                <c:pt idx="3">
                  <c:v>Kernel Fission via Register Usage (KFRU) + KFCD</c:v>
                </c:pt>
              </c:strCache>
            </c:strRef>
          </c:cat>
          <c:val>
            <c:numRef>
              <c:f>Sheet1!$B$2:$B$5</c:f>
              <c:numCache>
                <c:formatCode>General</c:formatCode>
                <c:ptCount val="4"/>
                <c:pt idx="0">
                  <c:v>53.2</c:v>
                </c:pt>
                <c:pt idx="1">
                  <c:v>34.56</c:v>
                </c:pt>
                <c:pt idx="2">
                  <c:v>28.5</c:v>
                </c:pt>
                <c:pt idx="3">
                  <c:v>25.77</c:v>
                </c:pt>
              </c:numCache>
            </c:numRef>
          </c:val>
        </c:ser>
        <c:dLbls>
          <c:showLegendKey val="0"/>
          <c:showVal val="0"/>
          <c:showCatName val="0"/>
          <c:showSerName val="0"/>
          <c:showPercent val="0"/>
          <c:showBubbleSize val="0"/>
        </c:dLbls>
        <c:gapWidth val="377"/>
        <c:axId val="-2031833360"/>
        <c:axId val="-2031832272"/>
      </c:barChart>
      <c:barChart>
        <c:barDir val="col"/>
        <c:grouping val="clustered"/>
        <c:varyColors val="0"/>
        <c:ser>
          <c:idx val="1"/>
          <c:order val="1"/>
          <c:tx>
            <c:strRef>
              <c:f>Sheet1!$C$1</c:f>
              <c:strCache>
                <c:ptCount val="1"/>
                <c:pt idx="0">
                  <c:v>pad1</c:v>
                </c:pt>
              </c:strCache>
            </c:strRef>
          </c:tx>
          <c:invertIfNegative val="0"/>
          <c:cat>
            <c:strRef>
              <c:f>Sheet1!$A$2:$A$5</c:f>
              <c:strCache>
                <c:ptCount val="4"/>
                <c:pt idx="0">
                  <c:v>Single Kernel</c:v>
                </c:pt>
                <c:pt idx="1">
                  <c:v>Kernel Fission via Control Division (KFCD)</c:v>
                </c:pt>
                <c:pt idx="2">
                  <c:v>KFCD + Shared Memory</c:v>
                </c:pt>
                <c:pt idx="3">
                  <c:v>Kernel Fission via Register Usage (KFRU) + KFCD</c:v>
                </c:pt>
              </c:strCache>
            </c:strRef>
          </c:cat>
          <c:val>
            <c:numRef>
              <c:f>Sheet1!$C$2:$C$5</c:f>
              <c:numCache>
                <c:formatCode>General</c:formatCode>
                <c:ptCount val="4"/>
              </c:numCache>
            </c:numRef>
          </c:val>
        </c:ser>
        <c:ser>
          <c:idx val="2"/>
          <c:order val="2"/>
          <c:tx>
            <c:strRef>
              <c:f>Sheet1!$D$1</c:f>
              <c:strCache>
                <c:ptCount val="1"/>
                <c:pt idx="0">
                  <c:v>pad2</c:v>
                </c:pt>
              </c:strCache>
            </c:strRef>
          </c:tx>
          <c:invertIfNegative val="0"/>
          <c:cat>
            <c:strRef>
              <c:f>Sheet1!$A$2:$A$5</c:f>
              <c:strCache>
                <c:ptCount val="4"/>
                <c:pt idx="0">
                  <c:v>Single Kernel</c:v>
                </c:pt>
                <c:pt idx="1">
                  <c:v>Kernel Fission via Control Division (KFCD)</c:v>
                </c:pt>
                <c:pt idx="2">
                  <c:v>KFCD + Shared Memory</c:v>
                </c:pt>
                <c:pt idx="3">
                  <c:v>Kernel Fission via Register Usage (KFRU) + KFCD</c:v>
                </c:pt>
              </c:strCache>
            </c:strRef>
          </c:cat>
          <c:val>
            <c:numRef>
              <c:f>Sheet1!$D$2:$D$5</c:f>
              <c:numCache>
                <c:formatCode>General</c:formatCode>
                <c:ptCount val="4"/>
              </c:numCache>
            </c:numRef>
          </c:val>
        </c:ser>
        <c:ser>
          <c:idx val="3"/>
          <c:order val="3"/>
          <c:tx>
            <c:strRef>
              <c:f>Sheet1!$E$1</c:f>
              <c:strCache>
                <c:ptCount val="1"/>
                <c:pt idx="0">
                  <c:v>Register Usage</c:v>
                </c:pt>
              </c:strCache>
            </c:strRef>
          </c:tx>
          <c:spPr>
            <a:solidFill>
              <a:schemeClr val="accent2">
                <a:lumMod val="60000"/>
                <a:lumOff val="40000"/>
              </a:schemeClr>
            </a:solidFill>
          </c:spPr>
          <c:invertIfNegative val="0"/>
          <c:cat>
            <c:strRef>
              <c:f>Sheet1!$A$2:$A$5</c:f>
              <c:strCache>
                <c:ptCount val="4"/>
                <c:pt idx="0">
                  <c:v>Single Kernel</c:v>
                </c:pt>
                <c:pt idx="1">
                  <c:v>Kernel Fission via Control Division (KFCD)</c:v>
                </c:pt>
                <c:pt idx="2">
                  <c:v>KFCD + Shared Memory</c:v>
                </c:pt>
                <c:pt idx="3">
                  <c:v>Kernel Fission via Register Usage (KFRU) + KFCD</c:v>
                </c:pt>
              </c:strCache>
            </c:strRef>
          </c:cat>
          <c:val>
            <c:numRef>
              <c:f>Sheet1!$E$2:$E$5</c:f>
              <c:numCache>
                <c:formatCode>General</c:formatCode>
                <c:ptCount val="4"/>
                <c:pt idx="0">
                  <c:v>158</c:v>
                </c:pt>
                <c:pt idx="1">
                  <c:v>90</c:v>
                </c:pt>
                <c:pt idx="2">
                  <c:v>75</c:v>
                </c:pt>
                <c:pt idx="3">
                  <c:v>57</c:v>
                </c:pt>
              </c:numCache>
            </c:numRef>
          </c:val>
        </c:ser>
        <c:dLbls>
          <c:showLegendKey val="0"/>
          <c:showVal val="0"/>
          <c:showCatName val="0"/>
          <c:showSerName val="0"/>
          <c:showPercent val="0"/>
          <c:showBubbleSize val="0"/>
        </c:dLbls>
        <c:gapWidth val="111"/>
        <c:axId val="-2031830096"/>
        <c:axId val="-2031831184"/>
      </c:barChart>
      <c:catAx>
        <c:axId val="-2031833360"/>
        <c:scaling>
          <c:orientation val="minMax"/>
        </c:scaling>
        <c:delete val="0"/>
        <c:axPos val="b"/>
        <c:numFmt formatCode="General" sourceLinked="0"/>
        <c:majorTickMark val="out"/>
        <c:minorTickMark val="none"/>
        <c:tickLblPos val="nextTo"/>
        <c:txPr>
          <a:bodyPr/>
          <a:lstStyle/>
          <a:p>
            <a:pPr>
              <a:defRPr sz="1600" baseline="0"/>
            </a:pPr>
            <a:endParaRPr lang="en-US"/>
          </a:p>
        </c:txPr>
        <c:crossAx val="-2031832272"/>
        <c:crosses val="autoZero"/>
        <c:auto val="1"/>
        <c:lblAlgn val="ctr"/>
        <c:lblOffset val="100"/>
        <c:noMultiLvlLbl val="0"/>
      </c:catAx>
      <c:valAx>
        <c:axId val="-2031832272"/>
        <c:scaling>
          <c:orientation val="minMax"/>
        </c:scaling>
        <c:delete val="0"/>
        <c:axPos val="l"/>
        <c:majorGridlines/>
        <c:numFmt formatCode="General" sourceLinked="1"/>
        <c:majorTickMark val="out"/>
        <c:minorTickMark val="none"/>
        <c:tickLblPos val="nextTo"/>
        <c:crossAx val="-2031833360"/>
        <c:crosses val="autoZero"/>
        <c:crossBetween val="between"/>
      </c:valAx>
      <c:valAx>
        <c:axId val="-2031831184"/>
        <c:scaling>
          <c:orientation val="minMax"/>
        </c:scaling>
        <c:delete val="0"/>
        <c:axPos val="r"/>
        <c:numFmt formatCode="General" sourceLinked="1"/>
        <c:majorTickMark val="out"/>
        <c:minorTickMark val="none"/>
        <c:tickLblPos val="nextTo"/>
        <c:crossAx val="-2031830096"/>
        <c:crosses val="max"/>
        <c:crossBetween val="between"/>
      </c:valAx>
      <c:catAx>
        <c:axId val="-2031830096"/>
        <c:scaling>
          <c:orientation val="minMax"/>
        </c:scaling>
        <c:delete val="1"/>
        <c:axPos val="b"/>
        <c:numFmt formatCode="General" sourceLinked="1"/>
        <c:majorTickMark val="out"/>
        <c:minorTickMark val="none"/>
        <c:tickLblPos val="none"/>
        <c:crossAx val="-2031831184"/>
        <c:crosses val="autoZero"/>
        <c:auto val="1"/>
        <c:lblAlgn val="ctr"/>
        <c:lblOffset val="100"/>
        <c:noMultiLvlLbl val="0"/>
      </c:catAx>
    </c:plotArea>
    <c:legend>
      <c:legendPos val="t"/>
      <c:legendEntry>
        <c:idx val="1"/>
        <c:delete val="1"/>
      </c:legendEntry>
      <c:legendEntry>
        <c:idx val="2"/>
        <c:delete val="1"/>
      </c:legendEntry>
      <c:layout>
        <c:manualLayout>
          <c:xMode val="edge"/>
          <c:yMode val="edge"/>
          <c:x val="0.5761192668713021"/>
          <c:y val="0.10925511719091156"/>
          <c:w val="0.28051247831309223"/>
          <c:h val="0.11468556798176061"/>
        </c:manualLayout>
      </c:layout>
      <c:overlay val="0"/>
      <c:txPr>
        <a:bodyPr/>
        <a:lstStyle/>
        <a:p>
          <a:pPr>
            <a:defRPr sz="1800" baseline="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err="1" smtClean="0"/>
              <a:t>Explict</a:t>
            </a:r>
            <a:r>
              <a:rPr lang="en-US" dirty="0" smtClean="0"/>
              <a:t> Solve</a:t>
            </a:r>
            <a:r>
              <a:rPr lang="en-US" baseline="0" dirty="0" smtClean="0"/>
              <a:t> kernel occupancy vs. register usage</a:t>
            </a:r>
            <a:endParaRPr lang="en-US" dirty="0"/>
          </a:p>
        </c:rich>
      </c:tx>
      <c:layout/>
      <c:overlay val="0"/>
    </c:title>
    <c:autoTitleDeleted val="0"/>
    <c:plotArea>
      <c:layout>
        <c:manualLayout>
          <c:layoutTarget val="inner"/>
          <c:xMode val="edge"/>
          <c:yMode val="edge"/>
          <c:x val="9.3617800099372372E-2"/>
          <c:y val="9.9193254562620167E-2"/>
          <c:w val="0.7836150140903233"/>
          <c:h val="0.72167550615152631"/>
        </c:manualLayout>
      </c:layout>
      <c:barChart>
        <c:barDir val="col"/>
        <c:grouping val="clustered"/>
        <c:varyColors val="0"/>
        <c:ser>
          <c:idx val="0"/>
          <c:order val="0"/>
          <c:tx>
            <c:strRef>
              <c:f>Sheet1!$B$1</c:f>
              <c:strCache>
                <c:ptCount val="1"/>
                <c:pt idx="0">
                  <c:v>Achieved Occupancy</c:v>
                </c:pt>
              </c:strCache>
            </c:strRef>
          </c:tx>
          <c:spPr>
            <a:solidFill>
              <a:schemeClr val="accent2">
                <a:lumMod val="75000"/>
              </a:schemeClr>
            </a:solidFill>
          </c:spPr>
          <c:invertIfNegative val="0"/>
          <c:cat>
            <c:strRef>
              <c:f>Sheet1!$A$2:$A$5</c:f>
              <c:strCache>
                <c:ptCount val="4"/>
                <c:pt idx="0">
                  <c:v>Single Kernel</c:v>
                </c:pt>
                <c:pt idx="1">
                  <c:v>Kernel Fission via Control Divesion (KFCD)</c:v>
                </c:pt>
                <c:pt idx="2">
                  <c:v>KFCD + Shared Memory</c:v>
                </c:pt>
                <c:pt idx="3">
                  <c:v>Kernel Fission via Register Usage (KFRU) + KFCD</c:v>
                </c:pt>
              </c:strCache>
            </c:strRef>
          </c:cat>
          <c:val>
            <c:numRef>
              <c:f>Sheet1!$B$2:$B$5</c:f>
              <c:numCache>
                <c:formatCode>General</c:formatCode>
                <c:ptCount val="4"/>
                <c:pt idx="0">
                  <c:v>18.5</c:v>
                </c:pt>
                <c:pt idx="1">
                  <c:v>30.2</c:v>
                </c:pt>
                <c:pt idx="2">
                  <c:v>35.700000000000003</c:v>
                </c:pt>
                <c:pt idx="3">
                  <c:v>47.7</c:v>
                </c:pt>
              </c:numCache>
            </c:numRef>
          </c:val>
        </c:ser>
        <c:dLbls>
          <c:showLegendKey val="0"/>
          <c:showVal val="0"/>
          <c:showCatName val="0"/>
          <c:showSerName val="0"/>
          <c:showPercent val="0"/>
          <c:showBubbleSize val="0"/>
        </c:dLbls>
        <c:gapWidth val="377"/>
        <c:axId val="-2134371616"/>
        <c:axId val="-2134376512"/>
      </c:barChart>
      <c:barChart>
        <c:barDir val="col"/>
        <c:grouping val="clustered"/>
        <c:varyColors val="0"/>
        <c:ser>
          <c:idx val="1"/>
          <c:order val="1"/>
          <c:tx>
            <c:strRef>
              <c:f>Sheet1!$C$1</c:f>
              <c:strCache>
                <c:ptCount val="1"/>
                <c:pt idx="0">
                  <c:v>pad1</c:v>
                </c:pt>
              </c:strCache>
            </c:strRef>
          </c:tx>
          <c:invertIfNegative val="0"/>
          <c:cat>
            <c:strRef>
              <c:f>Sheet1!$A$2:$A$5</c:f>
              <c:strCache>
                <c:ptCount val="4"/>
                <c:pt idx="0">
                  <c:v>Single Kernel</c:v>
                </c:pt>
                <c:pt idx="1">
                  <c:v>Kernel Fission via Control Divesion (KFCD)</c:v>
                </c:pt>
                <c:pt idx="2">
                  <c:v>KFCD + Shared Memory</c:v>
                </c:pt>
                <c:pt idx="3">
                  <c:v>Kernel Fission via Register Usage (KFRU) + KFCD</c:v>
                </c:pt>
              </c:strCache>
            </c:strRef>
          </c:cat>
          <c:val>
            <c:numRef>
              <c:f>Sheet1!$C$2:$C$5</c:f>
              <c:numCache>
                <c:formatCode>General</c:formatCode>
                <c:ptCount val="4"/>
              </c:numCache>
            </c:numRef>
          </c:val>
        </c:ser>
        <c:ser>
          <c:idx val="2"/>
          <c:order val="2"/>
          <c:tx>
            <c:strRef>
              <c:f>Sheet1!$D$1</c:f>
              <c:strCache>
                <c:ptCount val="1"/>
                <c:pt idx="0">
                  <c:v>pad2</c:v>
                </c:pt>
              </c:strCache>
            </c:strRef>
          </c:tx>
          <c:invertIfNegative val="0"/>
          <c:cat>
            <c:strRef>
              <c:f>Sheet1!$A$2:$A$5</c:f>
              <c:strCache>
                <c:ptCount val="4"/>
                <c:pt idx="0">
                  <c:v>Single Kernel</c:v>
                </c:pt>
                <c:pt idx="1">
                  <c:v>Kernel Fission via Control Divesion (KFCD)</c:v>
                </c:pt>
                <c:pt idx="2">
                  <c:v>KFCD + Shared Memory</c:v>
                </c:pt>
                <c:pt idx="3">
                  <c:v>Kernel Fission via Register Usage (KFRU) + KFCD</c:v>
                </c:pt>
              </c:strCache>
            </c:strRef>
          </c:cat>
          <c:val>
            <c:numRef>
              <c:f>Sheet1!$D$2:$D$5</c:f>
              <c:numCache>
                <c:formatCode>General</c:formatCode>
                <c:ptCount val="4"/>
              </c:numCache>
            </c:numRef>
          </c:val>
        </c:ser>
        <c:ser>
          <c:idx val="3"/>
          <c:order val="3"/>
          <c:tx>
            <c:strRef>
              <c:f>Sheet1!$E$1</c:f>
              <c:strCache>
                <c:ptCount val="1"/>
                <c:pt idx="0">
                  <c:v>Register Usage</c:v>
                </c:pt>
              </c:strCache>
            </c:strRef>
          </c:tx>
          <c:spPr>
            <a:solidFill>
              <a:schemeClr val="accent2">
                <a:lumMod val="60000"/>
                <a:lumOff val="40000"/>
              </a:schemeClr>
            </a:solidFill>
          </c:spPr>
          <c:invertIfNegative val="0"/>
          <c:cat>
            <c:strRef>
              <c:f>Sheet1!$A$2:$A$5</c:f>
              <c:strCache>
                <c:ptCount val="4"/>
                <c:pt idx="0">
                  <c:v>Single Kernel</c:v>
                </c:pt>
                <c:pt idx="1">
                  <c:v>Kernel Fission via Control Divesion (KFCD)</c:v>
                </c:pt>
                <c:pt idx="2">
                  <c:v>KFCD + Shared Memory</c:v>
                </c:pt>
                <c:pt idx="3">
                  <c:v>Kernel Fission via Register Usage (KFRU) + KFCD</c:v>
                </c:pt>
              </c:strCache>
            </c:strRef>
          </c:cat>
          <c:val>
            <c:numRef>
              <c:f>Sheet1!$E$2:$E$5</c:f>
              <c:numCache>
                <c:formatCode>General</c:formatCode>
                <c:ptCount val="4"/>
                <c:pt idx="0">
                  <c:v>158</c:v>
                </c:pt>
                <c:pt idx="1">
                  <c:v>90</c:v>
                </c:pt>
                <c:pt idx="2">
                  <c:v>75</c:v>
                </c:pt>
                <c:pt idx="3">
                  <c:v>57</c:v>
                </c:pt>
              </c:numCache>
            </c:numRef>
          </c:val>
        </c:ser>
        <c:dLbls>
          <c:showLegendKey val="0"/>
          <c:showVal val="0"/>
          <c:showCatName val="0"/>
          <c:showSerName val="0"/>
          <c:showPercent val="0"/>
          <c:showBubbleSize val="0"/>
        </c:dLbls>
        <c:gapWidth val="111"/>
        <c:axId val="-2134378144"/>
        <c:axId val="-2134375968"/>
      </c:barChart>
      <c:catAx>
        <c:axId val="-2134371616"/>
        <c:scaling>
          <c:orientation val="minMax"/>
        </c:scaling>
        <c:delete val="0"/>
        <c:axPos val="b"/>
        <c:numFmt formatCode="General" sourceLinked="0"/>
        <c:majorTickMark val="out"/>
        <c:minorTickMark val="none"/>
        <c:tickLblPos val="nextTo"/>
        <c:txPr>
          <a:bodyPr/>
          <a:lstStyle/>
          <a:p>
            <a:pPr>
              <a:defRPr sz="1600" baseline="0"/>
            </a:pPr>
            <a:endParaRPr lang="en-US"/>
          </a:p>
        </c:txPr>
        <c:crossAx val="-2134376512"/>
        <c:crosses val="autoZero"/>
        <c:auto val="1"/>
        <c:lblAlgn val="ctr"/>
        <c:lblOffset val="100"/>
        <c:noMultiLvlLbl val="0"/>
      </c:catAx>
      <c:valAx>
        <c:axId val="-2134376512"/>
        <c:scaling>
          <c:orientation val="minMax"/>
        </c:scaling>
        <c:delete val="0"/>
        <c:axPos val="l"/>
        <c:majorGridlines/>
        <c:numFmt formatCode="General" sourceLinked="1"/>
        <c:majorTickMark val="out"/>
        <c:minorTickMark val="none"/>
        <c:tickLblPos val="nextTo"/>
        <c:crossAx val="-2134371616"/>
        <c:crosses val="autoZero"/>
        <c:crossBetween val="between"/>
      </c:valAx>
      <c:valAx>
        <c:axId val="-2134375968"/>
        <c:scaling>
          <c:orientation val="minMax"/>
        </c:scaling>
        <c:delete val="0"/>
        <c:axPos val="r"/>
        <c:numFmt formatCode="General" sourceLinked="1"/>
        <c:majorTickMark val="out"/>
        <c:minorTickMark val="none"/>
        <c:tickLblPos val="nextTo"/>
        <c:crossAx val="-2134378144"/>
        <c:crosses val="max"/>
        <c:crossBetween val="between"/>
      </c:valAx>
      <c:catAx>
        <c:axId val="-2134378144"/>
        <c:scaling>
          <c:orientation val="minMax"/>
        </c:scaling>
        <c:delete val="1"/>
        <c:axPos val="b"/>
        <c:numFmt formatCode="General" sourceLinked="1"/>
        <c:majorTickMark val="out"/>
        <c:minorTickMark val="none"/>
        <c:tickLblPos val="none"/>
        <c:crossAx val="-2134375968"/>
        <c:crosses val="autoZero"/>
        <c:auto val="1"/>
        <c:lblAlgn val="ctr"/>
        <c:lblOffset val="100"/>
        <c:noMultiLvlLbl val="0"/>
      </c:catAx>
    </c:plotArea>
    <c:legend>
      <c:legendPos val="t"/>
      <c:legendEntry>
        <c:idx val="1"/>
        <c:delete val="1"/>
      </c:legendEntry>
      <c:legendEntry>
        <c:idx val="2"/>
        <c:delete val="1"/>
      </c:legendEntry>
      <c:layout>
        <c:manualLayout>
          <c:xMode val="edge"/>
          <c:yMode val="edge"/>
          <c:x val="0.5909009698705614"/>
          <c:y val="9.9268726574247609E-2"/>
          <c:w val="0.27170812524689886"/>
          <c:h val="0.11775844722268393"/>
        </c:manualLayout>
      </c:layout>
      <c:overlay val="0"/>
      <c:txPr>
        <a:bodyPr/>
        <a:lstStyle/>
        <a:p>
          <a:pPr>
            <a:defRPr sz="1800" baseline="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678632082754299E-2"/>
          <c:y val="5.1823053368328903E-2"/>
          <c:w val="0.89288803973032804"/>
          <c:h val="0.65088954505686802"/>
        </c:manualLayout>
      </c:layout>
      <c:barChart>
        <c:barDir val="col"/>
        <c:grouping val="clustered"/>
        <c:varyColors val="0"/>
        <c:ser>
          <c:idx val="0"/>
          <c:order val="0"/>
          <c:tx>
            <c:v>Small (1xGPU)</c:v>
          </c:tx>
          <c:spPr>
            <a:solidFill>
              <a:srgbClr val="4700B8"/>
            </a:solidFill>
            <a:ln>
              <a:noFill/>
            </a:ln>
          </c:spPr>
          <c:invertIfNegative val="0"/>
          <c:dPt>
            <c:idx val="1"/>
            <c:invertIfNegative val="0"/>
            <c:bubble3D val="0"/>
          </c:dPt>
          <c:dPt>
            <c:idx val="3"/>
            <c:invertIfNegative val="0"/>
            <c:bubble3D val="0"/>
          </c:dPt>
          <c:dPt>
            <c:idx val="6"/>
            <c:invertIfNegative val="0"/>
            <c:bubble3D val="0"/>
          </c:dPt>
          <c:dPt>
            <c:idx val="13"/>
            <c:invertIfNegative val="0"/>
            <c:bubble3D val="0"/>
          </c:dPt>
          <c:cat>
            <c:strLit>
              <c:ptCount val="14"/>
              <c:pt idx="0">
                <c:v>(Serial) CPU Baseline</c:v>
              </c:pt>
              <c:pt idx="1">
                <c:v>GPU Baseline</c:v>
              </c:pt>
              <c:pt idx="2">
                <c:v>On-Device Marshaling</c:v>
              </c:pt>
              <c:pt idx="3">
                <c:v>On-Device Reduction</c:v>
              </c:pt>
              <c:pt idx="4">
                <c:v>Enable FMAs</c:v>
              </c:pt>
              <c:pt idx="5">
                <c:v>Prefer L1</c:v>
              </c:pt>
              <c:pt idx="6">
                <c:v>S-Mem Reductions</c:v>
              </c:pt>
              <c:pt idx="7">
                <c:v>Pressure Remap + S-Mem Phi</c:v>
              </c:pt>
              <c:pt idx="8">
                <c:v> + Math Unroll</c:v>
              </c:pt>
              <c:pt idx="9">
                <c:v> + S-Mem Reduction</c:v>
              </c:pt>
              <c:pt idx="10">
                <c:v>Diffusion Remap + Sync Removal</c:v>
              </c:pt>
              <c:pt idx="11">
                <c:v>Double-Buffering</c:v>
              </c:pt>
              <c:pt idx="12">
                <c:v>Block Mapping</c:v>
              </c:pt>
              <c:pt idx="13">
                <c:v>Fused Dot Product/Reductions</c:v>
              </c:pt>
            </c:strLit>
          </c:cat>
          <c:val>
            <c:numLit>
              <c:formatCode>General</c:formatCode>
              <c:ptCount val="14"/>
              <c:pt idx="0">
                <c:v>181.9</c:v>
              </c:pt>
              <c:pt idx="1">
                <c:v>62.17</c:v>
              </c:pt>
              <c:pt idx="2">
                <c:v>60.29</c:v>
              </c:pt>
              <c:pt idx="3">
                <c:v>53.03</c:v>
              </c:pt>
              <c:pt idx="4">
                <c:v>52.77</c:v>
              </c:pt>
              <c:pt idx="5">
                <c:v>51.46</c:v>
              </c:pt>
              <c:pt idx="6">
                <c:v>51.54</c:v>
              </c:pt>
              <c:pt idx="7">
                <c:v>41.87</c:v>
              </c:pt>
              <c:pt idx="8">
                <c:v>41.13</c:v>
              </c:pt>
              <c:pt idx="9">
                <c:v>36.85</c:v>
              </c:pt>
              <c:pt idx="10">
                <c:v>34.520000000000003</c:v>
              </c:pt>
              <c:pt idx="11">
                <c:v>33.71</c:v>
              </c:pt>
              <c:pt idx="12">
                <c:v>32.78</c:v>
              </c:pt>
              <c:pt idx="13">
                <c:v>31.64</c:v>
              </c:pt>
            </c:numLit>
          </c:val>
        </c:ser>
        <c:ser>
          <c:idx val="1"/>
          <c:order val="1"/>
          <c:tx>
            <c:v>Large (4xGPU)</c:v>
          </c:tx>
          <c:spPr>
            <a:solidFill>
              <a:srgbClr val="000080"/>
            </a:solidFill>
            <a:ln>
              <a:noFill/>
            </a:ln>
          </c:spPr>
          <c:invertIfNegative val="0"/>
          <c:dPt>
            <c:idx val="0"/>
            <c:invertIfNegative val="0"/>
            <c:bubble3D val="0"/>
          </c:dPt>
          <c:dPt>
            <c:idx val="1"/>
            <c:invertIfNegative val="0"/>
            <c:bubble3D val="0"/>
            <c:spPr>
              <a:solidFill>
                <a:srgbClr val="000080"/>
              </a:solidFill>
            </c:spPr>
          </c:dPt>
          <c:dPt>
            <c:idx val="3"/>
            <c:invertIfNegative val="0"/>
            <c:bubble3D val="0"/>
          </c:dPt>
          <c:dPt>
            <c:idx val="6"/>
            <c:invertIfNegative val="0"/>
            <c:bubble3D val="0"/>
          </c:dPt>
          <c:dPt>
            <c:idx val="13"/>
            <c:invertIfNegative val="0"/>
            <c:bubble3D val="0"/>
          </c:dPt>
          <c:cat>
            <c:strLit>
              <c:ptCount val="14"/>
              <c:pt idx="0">
                <c:v>(Serial) CPU Baseline</c:v>
              </c:pt>
              <c:pt idx="1">
                <c:v>GPU Baseline</c:v>
              </c:pt>
              <c:pt idx="2">
                <c:v>On-Device Marshaling</c:v>
              </c:pt>
              <c:pt idx="3">
                <c:v>On-Device Reduction</c:v>
              </c:pt>
              <c:pt idx="4">
                <c:v>Enable FMAs</c:v>
              </c:pt>
              <c:pt idx="5">
                <c:v>Prefer L1</c:v>
              </c:pt>
              <c:pt idx="6">
                <c:v>S-Mem Reductions</c:v>
              </c:pt>
              <c:pt idx="7">
                <c:v>Pressure Remap + S-Mem Phi</c:v>
              </c:pt>
              <c:pt idx="8">
                <c:v> + Math Unroll</c:v>
              </c:pt>
              <c:pt idx="9">
                <c:v> + S-Mem Reduction</c:v>
              </c:pt>
              <c:pt idx="10">
                <c:v>Diffusion Remap + Sync Removal</c:v>
              </c:pt>
              <c:pt idx="11">
                <c:v>Double-Buffering</c:v>
              </c:pt>
              <c:pt idx="12">
                <c:v>Block Mapping</c:v>
              </c:pt>
              <c:pt idx="13">
                <c:v>Fused Dot Product/Reductions</c:v>
              </c:pt>
            </c:strLit>
          </c:cat>
          <c:val>
            <c:numLit>
              <c:formatCode>General</c:formatCode>
              <c:ptCount val="14"/>
              <c:pt idx="0">
                <c:v>1218.03</c:v>
              </c:pt>
              <c:pt idx="1">
                <c:v>95.58</c:v>
              </c:pt>
              <c:pt idx="2">
                <c:v>114.72</c:v>
              </c:pt>
              <c:pt idx="3">
                <c:v>92.46</c:v>
              </c:pt>
              <c:pt idx="4">
                <c:v>93.13</c:v>
              </c:pt>
              <c:pt idx="5">
                <c:v>89.72</c:v>
              </c:pt>
              <c:pt idx="6">
                <c:v>93.62</c:v>
              </c:pt>
              <c:pt idx="7">
                <c:v>72.58</c:v>
              </c:pt>
              <c:pt idx="8">
                <c:v>73.169999999999973</c:v>
              </c:pt>
              <c:pt idx="9">
                <c:v>73.239999999999995</c:v>
              </c:pt>
              <c:pt idx="10">
                <c:v>69.08</c:v>
              </c:pt>
              <c:pt idx="11">
                <c:v>70.08</c:v>
              </c:pt>
              <c:pt idx="12">
                <c:v>69.88</c:v>
              </c:pt>
              <c:pt idx="13">
                <c:v>67.75</c:v>
              </c:pt>
            </c:numLit>
          </c:val>
        </c:ser>
        <c:dLbls>
          <c:showLegendKey val="0"/>
          <c:showVal val="0"/>
          <c:showCatName val="0"/>
          <c:showSerName val="0"/>
          <c:showPercent val="0"/>
          <c:showBubbleSize val="0"/>
        </c:dLbls>
        <c:gapWidth val="150"/>
        <c:axId val="-190861920"/>
        <c:axId val="-190857568"/>
      </c:barChart>
      <c:valAx>
        <c:axId val="-190857568"/>
        <c:scaling>
          <c:orientation val="minMax"/>
          <c:max val="200"/>
        </c:scaling>
        <c:delete val="0"/>
        <c:axPos val="l"/>
        <c:majorGridlines>
          <c:spPr>
            <a:ln>
              <a:solidFill>
                <a:srgbClr val="B3B3B3"/>
              </a:solidFill>
            </a:ln>
          </c:spPr>
        </c:majorGridlines>
        <c:title>
          <c:tx>
            <c:rich>
              <a:bodyPr/>
              <a:lstStyle/>
              <a:p>
                <a:pPr>
                  <a:defRPr sz="1200" b="1">
                    <a:latin typeface="Cicle Gordita"/>
                  </a:defRPr>
                </a:pPr>
                <a:r>
                  <a:rPr lang="en-US" dirty="0">
                    <a:latin typeface="Arial Narrow" panose="020B0606020202030204" pitchFamily="34" charset="0"/>
                  </a:rPr>
                  <a:t>Total Time to Solution (s)</a:t>
                </a:r>
              </a:p>
            </c:rich>
          </c:tx>
          <c:layout>
            <c:manualLayout>
              <c:xMode val="edge"/>
              <c:yMode val="edge"/>
              <c:x val="3.1003937007873999E-2"/>
              <c:y val="0.161222440944882"/>
            </c:manualLayout>
          </c:layout>
          <c:overlay val="0"/>
        </c:title>
        <c:numFmt formatCode="General" sourceLinked="1"/>
        <c:majorTickMark val="none"/>
        <c:minorTickMark val="none"/>
        <c:tickLblPos val="nextTo"/>
        <c:spPr>
          <a:ln>
            <a:solidFill>
              <a:srgbClr val="B3B3B3"/>
            </a:solidFill>
          </a:ln>
        </c:spPr>
        <c:txPr>
          <a:bodyPr/>
          <a:lstStyle/>
          <a:p>
            <a:pPr>
              <a:defRPr sz="1000" b="0">
                <a:latin typeface="Arial Narrow" panose="020B0606020202030204" pitchFamily="34" charset="0"/>
              </a:defRPr>
            </a:pPr>
            <a:endParaRPr lang="en-US"/>
          </a:p>
        </c:txPr>
        <c:crossAx val="-190861920"/>
        <c:crossesAt val="1"/>
        <c:crossBetween val="between"/>
      </c:valAx>
      <c:catAx>
        <c:axId val="-190861920"/>
        <c:scaling>
          <c:orientation val="minMax"/>
        </c:scaling>
        <c:delete val="0"/>
        <c:axPos val="b"/>
        <c:numFmt formatCode="General" sourceLinked="1"/>
        <c:majorTickMark val="none"/>
        <c:minorTickMark val="none"/>
        <c:tickLblPos val="nextTo"/>
        <c:spPr>
          <a:ln>
            <a:solidFill>
              <a:srgbClr val="B3B3B3"/>
            </a:solidFill>
          </a:ln>
        </c:spPr>
        <c:txPr>
          <a:bodyPr/>
          <a:lstStyle/>
          <a:p>
            <a:pPr>
              <a:defRPr sz="1000" b="1" baseline="0">
                <a:latin typeface="Arial Narrow" panose="020B0606020202030204" pitchFamily="34" charset="0"/>
              </a:defRPr>
            </a:pPr>
            <a:endParaRPr lang="en-US"/>
          </a:p>
        </c:txPr>
        <c:crossAx val="-190857568"/>
        <c:crossesAt val="0"/>
        <c:auto val="1"/>
        <c:lblAlgn val="ctr"/>
        <c:lblOffset val="100"/>
        <c:noMultiLvlLbl val="0"/>
      </c:catAx>
      <c:spPr>
        <a:noFill/>
        <a:ln>
          <a:solidFill>
            <a:srgbClr val="B3B3B3"/>
          </a:solidFill>
          <a:prstDash val="solid"/>
        </a:ln>
      </c:spPr>
    </c:plotArea>
    <c:legend>
      <c:legendPos val="r"/>
      <c:layout>
        <c:manualLayout>
          <c:xMode val="edge"/>
          <c:yMode val="edge"/>
          <c:x val="0.75422778035098603"/>
          <c:y val="0.31813976377952802"/>
          <c:w val="0.15772515567907"/>
          <c:h val="0.1154208223972"/>
        </c:manualLayout>
      </c:layout>
      <c:overlay val="0"/>
      <c:spPr>
        <a:noFill/>
        <a:ln>
          <a:noFill/>
        </a:ln>
      </c:spPr>
      <c:txPr>
        <a:bodyPr/>
        <a:lstStyle/>
        <a:p>
          <a:pPr>
            <a:defRPr sz="1400" b="1">
              <a:latin typeface="Arial Narrow" panose="020B0606020202030204" pitchFamily="34" charset="0"/>
            </a:defRPr>
          </a:pPr>
          <a:endParaRPr lang="en-US"/>
        </a:p>
      </c:txPr>
    </c:legend>
    <c:plotVisOnly val="1"/>
    <c:dispBlanksAs val="gap"/>
    <c:showDLblsOverMax val="0"/>
  </c:chart>
  <c:spPr>
    <a:noFill/>
    <a:ln>
      <a:noFill/>
    </a:ln>
  </c:sp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sz="2000" baseline="0" dirty="0" smtClean="0"/>
              <a:t>Kernel Time vs CUDA version, L1/SM swap, and Register Usage</a:t>
            </a:r>
            <a:endParaRPr lang="zh-CN" altLang="en-US" sz="2000" dirty="0"/>
          </a:p>
        </c:rich>
      </c:tx>
      <c:layout>
        <c:manualLayout>
          <c:xMode val="edge"/>
          <c:yMode val="edge"/>
          <c:x val="0.12595679012345679"/>
          <c:y val="3.676953381483913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6777486147564887E-2"/>
          <c:y val="0.11500488571561518"/>
          <c:w val="0.86869349664625251"/>
          <c:h val="0.76326417503787081"/>
        </c:manualLayout>
      </c:layout>
      <c:lineChart>
        <c:grouping val="standard"/>
        <c:varyColors val="0"/>
        <c:ser>
          <c:idx val="0"/>
          <c:order val="0"/>
          <c:tx>
            <c:strRef>
              <c:f>small!$B$26</c:f>
              <c:strCache>
                <c:ptCount val="1"/>
                <c:pt idx="0">
                  <c:v>cuda5.5+16KB L1</c:v>
                </c:pt>
              </c:strCache>
            </c:strRef>
          </c:tx>
          <c:spPr>
            <a:ln w="38100" cap="rnd">
              <a:solidFill>
                <a:schemeClr val="accent1"/>
              </a:solidFill>
              <a:round/>
            </a:ln>
            <a:effectLst/>
          </c:spPr>
          <c:marker>
            <c:symbol val="circle"/>
            <c:size val="5"/>
            <c:spPr>
              <a:solidFill>
                <a:schemeClr val="accent1"/>
              </a:solidFill>
              <a:ln w="38100">
                <a:solidFill>
                  <a:schemeClr val="accent1"/>
                </a:solidFill>
              </a:ln>
              <a:effectLst/>
            </c:spPr>
          </c:marker>
          <c:cat>
            <c:numRef>
              <c:f>small!$A$27:$A$40</c:f>
              <c:numCache>
                <c:formatCode>General</c:formatCode>
                <c:ptCount val="14"/>
                <c:pt idx="0">
                  <c:v>22</c:v>
                </c:pt>
                <c:pt idx="1">
                  <c:v>32</c:v>
                </c:pt>
                <c:pt idx="2">
                  <c:v>42</c:v>
                </c:pt>
                <c:pt idx="3">
                  <c:v>48</c:v>
                </c:pt>
                <c:pt idx="4">
                  <c:v>62</c:v>
                </c:pt>
                <c:pt idx="5">
                  <c:v>63</c:v>
                </c:pt>
                <c:pt idx="6">
                  <c:v>64</c:v>
                </c:pt>
                <c:pt idx="7">
                  <c:v>72</c:v>
                </c:pt>
                <c:pt idx="8">
                  <c:v>80</c:v>
                </c:pt>
                <c:pt idx="9">
                  <c:v>86</c:v>
                </c:pt>
                <c:pt idx="10">
                  <c:v>87</c:v>
                </c:pt>
                <c:pt idx="11">
                  <c:v>88</c:v>
                </c:pt>
                <c:pt idx="12">
                  <c:v>102</c:v>
                </c:pt>
                <c:pt idx="13">
                  <c:v>112</c:v>
                </c:pt>
              </c:numCache>
            </c:numRef>
          </c:cat>
          <c:val>
            <c:numRef>
              <c:f>small!$B$27:$B$40</c:f>
              <c:numCache>
                <c:formatCode>General</c:formatCode>
                <c:ptCount val="14"/>
                <c:pt idx="0">
                  <c:v>1.1559999999999999</c:v>
                </c:pt>
                <c:pt idx="1">
                  <c:v>0.85299999999999998</c:v>
                </c:pt>
                <c:pt idx="2">
                  <c:v>0.85599999999999998</c:v>
                </c:pt>
                <c:pt idx="3">
                  <c:v>0.85799999999999998</c:v>
                </c:pt>
                <c:pt idx="4">
                  <c:v>0.88300000000000001</c:v>
                </c:pt>
                <c:pt idx="6">
                  <c:v>0.71599999999999997</c:v>
                </c:pt>
                <c:pt idx="7">
                  <c:v>0.66700000000000004</c:v>
                </c:pt>
                <c:pt idx="8">
                  <c:v>0.70099999999999996</c:v>
                </c:pt>
                <c:pt idx="9">
                  <c:v>0.69599999999999995</c:v>
                </c:pt>
                <c:pt idx="10">
                  <c:v>0.70399999999999996</c:v>
                </c:pt>
                <c:pt idx="11">
                  <c:v>0.68400000000000005</c:v>
                </c:pt>
              </c:numCache>
            </c:numRef>
          </c:val>
          <c:smooth val="0"/>
        </c:ser>
        <c:ser>
          <c:idx val="1"/>
          <c:order val="1"/>
          <c:tx>
            <c:strRef>
              <c:f>small!$C$26</c:f>
              <c:strCache>
                <c:ptCount val="1"/>
                <c:pt idx="0">
                  <c:v>cuda5.5+48KB L1</c:v>
                </c:pt>
              </c:strCache>
            </c:strRef>
          </c:tx>
          <c:spPr>
            <a:ln w="38100" cap="rnd">
              <a:solidFill>
                <a:schemeClr val="accent2"/>
              </a:solidFill>
              <a:round/>
            </a:ln>
            <a:effectLst/>
          </c:spPr>
          <c:marker>
            <c:symbol val="circle"/>
            <c:size val="5"/>
            <c:spPr>
              <a:solidFill>
                <a:schemeClr val="accent2"/>
              </a:solidFill>
              <a:ln w="38100">
                <a:solidFill>
                  <a:schemeClr val="accent2"/>
                </a:solidFill>
              </a:ln>
              <a:effectLst/>
            </c:spPr>
          </c:marker>
          <c:cat>
            <c:numRef>
              <c:f>small!$A$27:$A$40</c:f>
              <c:numCache>
                <c:formatCode>General</c:formatCode>
                <c:ptCount val="14"/>
                <c:pt idx="0">
                  <c:v>22</c:v>
                </c:pt>
                <c:pt idx="1">
                  <c:v>32</c:v>
                </c:pt>
                <c:pt idx="2">
                  <c:v>42</c:v>
                </c:pt>
                <c:pt idx="3">
                  <c:v>48</c:v>
                </c:pt>
                <c:pt idx="4">
                  <c:v>62</c:v>
                </c:pt>
                <c:pt idx="5">
                  <c:v>63</c:v>
                </c:pt>
                <c:pt idx="6">
                  <c:v>64</c:v>
                </c:pt>
                <c:pt idx="7">
                  <c:v>72</c:v>
                </c:pt>
                <c:pt idx="8">
                  <c:v>80</c:v>
                </c:pt>
                <c:pt idx="9">
                  <c:v>86</c:v>
                </c:pt>
                <c:pt idx="10">
                  <c:v>87</c:v>
                </c:pt>
                <c:pt idx="11">
                  <c:v>88</c:v>
                </c:pt>
                <c:pt idx="12">
                  <c:v>102</c:v>
                </c:pt>
                <c:pt idx="13">
                  <c:v>112</c:v>
                </c:pt>
              </c:numCache>
            </c:numRef>
          </c:cat>
          <c:val>
            <c:numRef>
              <c:f>small!$C$27:$C$40</c:f>
              <c:numCache>
                <c:formatCode>General</c:formatCode>
                <c:ptCount val="14"/>
                <c:pt idx="0">
                  <c:v>0.876</c:v>
                </c:pt>
                <c:pt idx="1">
                  <c:v>0.84399999999999997</c:v>
                </c:pt>
                <c:pt idx="2">
                  <c:v>0.84699999999999998</c:v>
                </c:pt>
                <c:pt idx="3">
                  <c:v>0.84899999999999998</c:v>
                </c:pt>
                <c:pt idx="4">
                  <c:v>0.82399999999999995</c:v>
                </c:pt>
                <c:pt idx="6">
                  <c:v>0.70899999999999996</c:v>
                </c:pt>
                <c:pt idx="7">
                  <c:v>0.65900000000000003</c:v>
                </c:pt>
                <c:pt idx="8">
                  <c:v>0.69</c:v>
                </c:pt>
                <c:pt idx="9">
                  <c:v>0.68899999999999995</c:v>
                </c:pt>
                <c:pt idx="10">
                  <c:v>0.70399999999999996</c:v>
                </c:pt>
                <c:pt idx="11">
                  <c:v>0.68400000000000005</c:v>
                </c:pt>
              </c:numCache>
            </c:numRef>
          </c:val>
          <c:smooth val="0"/>
        </c:ser>
        <c:ser>
          <c:idx val="2"/>
          <c:order val="2"/>
          <c:tx>
            <c:strRef>
              <c:f>small!$D$26</c:f>
              <c:strCache>
                <c:ptCount val="1"/>
                <c:pt idx="0">
                  <c:v>cuda6.0+16KB L1</c:v>
                </c:pt>
              </c:strCache>
            </c:strRef>
          </c:tx>
          <c:spPr>
            <a:ln w="38100" cap="rnd">
              <a:solidFill>
                <a:schemeClr val="accent3"/>
              </a:solidFill>
              <a:round/>
            </a:ln>
            <a:effectLst/>
          </c:spPr>
          <c:marker>
            <c:symbol val="circle"/>
            <c:size val="5"/>
            <c:spPr>
              <a:solidFill>
                <a:schemeClr val="accent3"/>
              </a:solidFill>
              <a:ln w="38100">
                <a:solidFill>
                  <a:schemeClr val="accent3"/>
                </a:solidFill>
              </a:ln>
              <a:effectLst/>
            </c:spPr>
          </c:marker>
          <c:cat>
            <c:numRef>
              <c:f>small!$A$27:$A$40</c:f>
              <c:numCache>
                <c:formatCode>General</c:formatCode>
                <c:ptCount val="14"/>
                <c:pt idx="0">
                  <c:v>22</c:v>
                </c:pt>
                <c:pt idx="1">
                  <c:v>32</c:v>
                </c:pt>
                <c:pt idx="2">
                  <c:v>42</c:v>
                </c:pt>
                <c:pt idx="3">
                  <c:v>48</c:v>
                </c:pt>
                <c:pt idx="4">
                  <c:v>62</c:v>
                </c:pt>
                <c:pt idx="5">
                  <c:v>63</c:v>
                </c:pt>
                <c:pt idx="6">
                  <c:v>64</c:v>
                </c:pt>
                <c:pt idx="7">
                  <c:v>72</c:v>
                </c:pt>
                <c:pt idx="8">
                  <c:v>80</c:v>
                </c:pt>
                <c:pt idx="9">
                  <c:v>86</c:v>
                </c:pt>
                <c:pt idx="10">
                  <c:v>87</c:v>
                </c:pt>
                <c:pt idx="11">
                  <c:v>88</c:v>
                </c:pt>
                <c:pt idx="12">
                  <c:v>102</c:v>
                </c:pt>
                <c:pt idx="13">
                  <c:v>112</c:v>
                </c:pt>
              </c:numCache>
            </c:numRef>
          </c:cat>
          <c:val>
            <c:numRef>
              <c:f>small!$D$27:$D$40</c:f>
              <c:numCache>
                <c:formatCode>General</c:formatCode>
                <c:ptCount val="14"/>
                <c:pt idx="0">
                  <c:v>1.17</c:v>
                </c:pt>
                <c:pt idx="1">
                  <c:v>0.93100000000000005</c:v>
                </c:pt>
                <c:pt idx="2">
                  <c:v>0.83699999999999997</c:v>
                </c:pt>
                <c:pt idx="3">
                  <c:v>0.80600000000000005</c:v>
                </c:pt>
                <c:pt idx="5">
                  <c:v>0.81200000000000006</c:v>
                </c:pt>
                <c:pt idx="7">
                  <c:v>0.80200000000000005</c:v>
                </c:pt>
                <c:pt idx="8">
                  <c:v>0.68300000000000005</c:v>
                </c:pt>
                <c:pt idx="9">
                  <c:v>0.69099999999999995</c:v>
                </c:pt>
                <c:pt idx="11">
                  <c:v>0.69</c:v>
                </c:pt>
                <c:pt idx="12">
                  <c:v>1.02</c:v>
                </c:pt>
                <c:pt idx="13">
                  <c:v>1.0049999999999999</c:v>
                </c:pt>
              </c:numCache>
            </c:numRef>
          </c:val>
          <c:smooth val="0"/>
        </c:ser>
        <c:ser>
          <c:idx val="3"/>
          <c:order val="3"/>
          <c:tx>
            <c:strRef>
              <c:f>small!$E$26</c:f>
              <c:strCache>
                <c:ptCount val="1"/>
                <c:pt idx="0">
                  <c:v>cuda6.0+48KB L1</c:v>
                </c:pt>
              </c:strCache>
            </c:strRef>
          </c:tx>
          <c:spPr>
            <a:ln w="38100" cap="rnd">
              <a:solidFill>
                <a:schemeClr val="accent4"/>
              </a:solidFill>
              <a:round/>
            </a:ln>
            <a:effectLst/>
          </c:spPr>
          <c:marker>
            <c:symbol val="circle"/>
            <c:size val="5"/>
            <c:spPr>
              <a:solidFill>
                <a:schemeClr val="accent4"/>
              </a:solidFill>
              <a:ln w="38100">
                <a:solidFill>
                  <a:schemeClr val="accent4"/>
                </a:solidFill>
              </a:ln>
              <a:effectLst/>
            </c:spPr>
          </c:marker>
          <c:cat>
            <c:numRef>
              <c:f>small!$A$27:$A$40</c:f>
              <c:numCache>
                <c:formatCode>General</c:formatCode>
                <c:ptCount val="14"/>
                <c:pt idx="0">
                  <c:v>22</c:v>
                </c:pt>
                <c:pt idx="1">
                  <c:v>32</c:v>
                </c:pt>
                <c:pt idx="2">
                  <c:v>42</c:v>
                </c:pt>
                <c:pt idx="3">
                  <c:v>48</c:v>
                </c:pt>
                <c:pt idx="4">
                  <c:v>62</c:v>
                </c:pt>
                <c:pt idx="5">
                  <c:v>63</c:v>
                </c:pt>
                <c:pt idx="6">
                  <c:v>64</c:v>
                </c:pt>
                <c:pt idx="7">
                  <c:v>72</c:v>
                </c:pt>
                <c:pt idx="8">
                  <c:v>80</c:v>
                </c:pt>
                <c:pt idx="9">
                  <c:v>86</c:v>
                </c:pt>
                <c:pt idx="10">
                  <c:v>87</c:v>
                </c:pt>
                <c:pt idx="11">
                  <c:v>88</c:v>
                </c:pt>
                <c:pt idx="12">
                  <c:v>102</c:v>
                </c:pt>
                <c:pt idx="13">
                  <c:v>112</c:v>
                </c:pt>
              </c:numCache>
            </c:numRef>
          </c:cat>
          <c:val>
            <c:numRef>
              <c:f>small!$E$27:$E$40</c:f>
              <c:numCache>
                <c:formatCode>General</c:formatCode>
                <c:ptCount val="14"/>
                <c:pt idx="0">
                  <c:v>0.84099999999999997</c:v>
                </c:pt>
                <c:pt idx="1">
                  <c:v>0.80700000000000005</c:v>
                </c:pt>
                <c:pt idx="2">
                  <c:v>0.79100000000000004</c:v>
                </c:pt>
                <c:pt idx="3">
                  <c:v>0.79800000000000004</c:v>
                </c:pt>
                <c:pt idx="5">
                  <c:v>0.80200000000000005</c:v>
                </c:pt>
                <c:pt idx="7">
                  <c:v>0.79200000000000004</c:v>
                </c:pt>
                <c:pt idx="8">
                  <c:v>0.67400000000000004</c:v>
                </c:pt>
                <c:pt idx="9">
                  <c:v>0.68100000000000005</c:v>
                </c:pt>
                <c:pt idx="11">
                  <c:v>0.68200000000000005</c:v>
                </c:pt>
                <c:pt idx="12">
                  <c:v>1.01</c:v>
                </c:pt>
                <c:pt idx="13">
                  <c:v>1.0049999999999999</c:v>
                </c:pt>
              </c:numCache>
            </c:numRef>
          </c:val>
          <c:smooth val="0"/>
        </c:ser>
        <c:dLbls>
          <c:showLegendKey val="0"/>
          <c:showVal val="0"/>
          <c:showCatName val="0"/>
          <c:showSerName val="0"/>
          <c:showPercent val="0"/>
          <c:showBubbleSize val="0"/>
        </c:dLbls>
        <c:marker val="1"/>
        <c:smooth val="0"/>
        <c:axId val="-396452272"/>
        <c:axId val="-396451728"/>
      </c:lineChart>
      <c:catAx>
        <c:axId val="-396452272"/>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ltLang="zh-CN" sz="1600"/>
                  <a:t>Register/thread</a:t>
                </a:r>
                <a:endParaRPr lang="zh-CN" altLang="en-US" sz="1600"/>
              </a:p>
            </c:rich>
          </c:tx>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96451728"/>
        <c:crosses val="autoZero"/>
        <c:auto val="1"/>
        <c:lblAlgn val="ctr"/>
        <c:lblOffset val="100"/>
        <c:noMultiLvlLbl val="0"/>
      </c:catAx>
      <c:valAx>
        <c:axId val="-396451728"/>
        <c:scaling>
          <c:orientation val="minMax"/>
          <c:max val="1.2"/>
          <c:min val="0.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ltLang="zh-CN" sz="2000" dirty="0"/>
                  <a:t>Time(s)</a:t>
                </a:r>
                <a:endParaRPr lang="zh-CN" altLang="en-US" sz="2000" dirty="0"/>
              </a:p>
            </c:rich>
          </c:tx>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96452272"/>
        <c:crosses val="autoZero"/>
        <c:crossBetween val="between"/>
        <c:majorUnit val="0.1"/>
      </c:valAx>
      <c:spPr>
        <a:noFill/>
        <a:ln>
          <a:noFill/>
        </a:ln>
        <a:effectLst/>
      </c:spPr>
    </c:plotArea>
    <c:legend>
      <c:legendPos val="r"/>
      <c:layout>
        <c:manualLayout>
          <c:xMode val="edge"/>
          <c:yMode val="edge"/>
          <c:x val="0.60032310197336447"/>
          <c:y val="0.14261946737944689"/>
          <c:w val="0.22914175658598229"/>
          <c:h val="0.2038930432078988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678632082754299E-2"/>
          <c:y val="5.1823053368328903E-2"/>
          <c:w val="0.89288803973032804"/>
          <c:h val="0.65088954505686802"/>
        </c:manualLayout>
      </c:layout>
      <c:barChart>
        <c:barDir val="col"/>
        <c:grouping val="clustered"/>
        <c:varyColors val="0"/>
        <c:ser>
          <c:idx val="0"/>
          <c:order val="0"/>
          <c:tx>
            <c:v>Small (1xGPU)</c:v>
          </c:tx>
          <c:spPr>
            <a:solidFill>
              <a:srgbClr val="4700B8"/>
            </a:solidFill>
            <a:ln>
              <a:noFill/>
            </a:ln>
          </c:spPr>
          <c:invertIfNegative val="0"/>
          <c:dPt>
            <c:idx val="1"/>
            <c:invertIfNegative val="0"/>
            <c:bubble3D val="0"/>
            <c:spPr>
              <a:solidFill>
                <a:srgbClr val="B80047"/>
              </a:solidFill>
              <a:ln>
                <a:noFill/>
              </a:ln>
            </c:spPr>
          </c:dPt>
          <c:dPt>
            <c:idx val="3"/>
            <c:invertIfNegative val="0"/>
            <c:bubble3D val="0"/>
            <c:spPr>
              <a:solidFill>
                <a:srgbClr val="B80047"/>
              </a:solidFill>
              <a:ln>
                <a:noFill/>
              </a:ln>
            </c:spPr>
          </c:dPt>
          <c:dPt>
            <c:idx val="6"/>
            <c:invertIfNegative val="0"/>
            <c:bubble3D val="0"/>
            <c:spPr>
              <a:solidFill>
                <a:srgbClr val="B80047"/>
              </a:solidFill>
              <a:ln>
                <a:noFill/>
              </a:ln>
            </c:spPr>
          </c:dPt>
          <c:dPt>
            <c:idx val="13"/>
            <c:invertIfNegative val="0"/>
            <c:bubble3D val="0"/>
            <c:spPr>
              <a:solidFill>
                <a:srgbClr val="B80047"/>
              </a:solidFill>
              <a:ln>
                <a:noFill/>
              </a:ln>
            </c:spPr>
          </c:dPt>
          <c:cat>
            <c:strLit>
              <c:ptCount val="14"/>
              <c:pt idx="0">
                <c:v>(Serial) CPU Baseline</c:v>
              </c:pt>
              <c:pt idx="1">
                <c:v>GPU Baseline</c:v>
              </c:pt>
              <c:pt idx="2">
                <c:v>On-Device Marshaling</c:v>
              </c:pt>
              <c:pt idx="3">
                <c:v>On-Device Reduction</c:v>
              </c:pt>
              <c:pt idx="4">
                <c:v>Enable FMAs</c:v>
              </c:pt>
              <c:pt idx="5">
                <c:v>Prefer L1</c:v>
              </c:pt>
              <c:pt idx="6">
                <c:v>S-Mem Reductions</c:v>
              </c:pt>
              <c:pt idx="7">
                <c:v>Pressure Remap + S-Mem Phi</c:v>
              </c:pt>
              <c:pt idx="8">
                <c:v> + Math Unroll</c:v>
              </c:pt>
              <c:pt idx="9">
                <c:v> + S-Mem Reduction</c:v>
              </c:pt>
              <c:pt idx="10">
                <c:v>Diffusion Remap + Sync Removal</c:v>
              </c:pt>
              <c:pt idx="11">
                <c:v>Double-Buffering</c:v>
              </c:pt>
              <c:pt idx="12">
                <c:v>Block Mapping</c:v>
              </c:pt>
              <c:pt idx="13">
                <c:v>Fused Dot Product/Reductions</c:v>
              </c:pt>
            </c:strLit>
          </c:cat>
          <c:val>
            <c:numLit>
              <c:formatCode>General</c:formatCode>
              <c:ptCount val="14"/>
              <c:pt idx="0">
                <c:v>181.9</c:v>
              </c:pt>
              <c:pt idx="1">
                <c:v>62.17</c:v>
              </c:pt>
              <c:pt idx="2">
                <c:v>60.29</c:v>
              </c:pt>
              <c:pt idx="3">
                <c:v>53.03</c:v>
              </c:pt>
              <c:pt idx="4">
                <c:v>52.77</c:v>
              </c:pt>
              <c:pt idx="5">
                <c:v>51.46</c:v>
              </c:pt>
              <c:pt idx="6">
                <c:v>51.54</c:v>
              </c:pt>
              <c:pt idx="7">
                <c:v>41.87</c:v>
              </c:pt>
              <c:pt idx="8">
                <c:v>41.13</c:v>
              </c:pt>
              <c:pt idx="9">
                <c:v>36.85</c:v>
              </c:pt>
              <c:pt idx="10">
                <c:v>34.520000000000003</c:v>
              </c:pt>
              <c:pt idx="11">
                <c:v>33.71</c:v>
              </c:pt>
              <c:pt idx="12">
                <c:v>32.78</c:v>
              </c:pt>
              <c:pt idx="13">
                <c:v>31.64</c:v>
              </c:pt>
            </c:numLit>
          </c:val>
        </c:ser>
        <c:ser>
          <c:idx val="1"/>
          <c:order val="1"/>
          <c:tx>
            <c:v>Large (4xGPU)</c:v>
          </c:tx>
          <c:spPr>
            <a:solidFill>
              <a:srgbClr val="000080"/>
            </a:solidFill>
            <a:ln>
              <a:noFill/>
            </a:ln>
          </c:spPr>
          <c:invertIfNegative val="0"/>
          <c:dPt>
            <c:idx val="0"/>
            <c:invertIfNegative val="0"/>
            <c:bubble3D val="0"/>
          </c:dPt>
          <c:dPt>
            <c:idx val="1"/>
            <c:invertIfNegative val="0"/>
            <c:bubble3D val="0"/>
            <c:spPr>
              <a:solidFill>
                <a:srgbClr val="FF0000"/>
              </a:solidFill>
              <a:ln>
                <a:noFill/>
              </a:ln>
            </c:spPr>
          </c:dPt>
          <c:dPt>
            <c:idx val="3"/>
            <c:invertIfNegative val="0"/>
            <c:bubble3D val="0"/>
            <c:spPr>
              <a:solidFill>
                <a:srgbClr val="FF0000"/>
              </a:solidFill>
              <a:ln>
                <a:noFill/>
              </a:ln>
            </c:spPr>
          </c:dPt>
          <c:dPt>
            <c:idx val="6"/>
            <c:invertIfNegative val="0"/>
            <c:bubble3D val="0"/>
            <c:spPr>
              <a:solidFill>
                <a:srgbClr val="FF0000"/>
              </a:solidFill>
              <a:ln>
                <a:noFill/>
              </a:ln>
            </c:spPr>
          </c:dPt>
          <c:dPt>
            <c:idx val="13"/>
            <c:invertIfNegative val="0"/>
            <c:bubble3D val="0"/>
            <c:spPr>
              <a:solidFill>
                <a:srgbClr val="FF0000"/>
              </a:solidFill>
              <a:ln>
                <a:noFill/>
              </a:ln>
            </c:spPr>
          </c:dPt>
          <c:cat>
            <c:strLit>
              <c:ptCount val="14"/>
              <c:pt idx="0">
                <c:v>(Serial) CPU Baseline</c:v>
              </c:pt>
              <c:pt idx="1">
                <c:v>GPU Baseline</c:v>
              </c:pt>
              <c:pt idx="2">
                <c:v>On-Device Marshaling</c:v>
              </c:pt>
              <c:pt idx="3">
                <c:v>On-Device Reduction</c:v>
              </c:pt>
              <c:pt idx="4">
                <c:v>Enable FMAs</c:v>
              </c:pt>
              <c:pt idx="5">
                <c:v>Prefer L1</c:v>
              </c:pt>
              <c:pt idx="6">
                <c:v>S-Mem Reductions</c:v>
              </c:pt>
              <c:pt idx="7">
                <c:v>Pressure Remap + S-Mem Phi</c:v>
              </c:pt>
              <c:pt idx="8">
                <c:v> + Math Unroll</c:v>
              </c:pt>
              <c:pt idx="9">
                <c:v> + S-Mem Reduction</c:v>
              </c:pt>
              <c:pt idx="10">
                <c:v>Diffusion Remap + Sync Removal</c:v>
              </c:pt>
              <c:pt idx="11">
                <c:v>Double-Buffering</c:v>
              </c:pt>
              <c:pt idx="12">
                <c:v>Block Mapping</c:v>
              </c:pt>
              <c:pt idx="13">
                <c:v>Fused Dot Product/Reductions</c:v>
              </c:pt>
            </c:strLit>
          </c:cat>
          <c:val>
            <c:numLit>
              <c:formatCode>General</c:formatCode>
              <c:ptCount val="14"/>
              <c:pt idx="0">
                <c:v>1218.03</c:v>
              </c:pt>
              <c:pt idx="1">
                <c:v>95.58</c:v>
              </c:pt>
              <c:pt idx="2">
                <c:v>114.72</c:v>
              </c:pt>
              <c:pt idx="3">
                <c:v>92.46</c:v>
              </c:pt>
              <c:pt idx="4">
                <c:v>93.13</c:v>
              </c:pt>
              <c:pt idx="5">
                <c:v>89.72</c:v>
              </c:pt>
              <c:pt idx="6">
                <c:v>93.62</c:v>
              </c:pt>
              <c:pt idx="7">
                <c:v>72.58</c:v>
              </c:pt>
              <c:pt idx="8">
                <c:v>73.169999999999973</c:v>
              </c:pt>
              <c:pt idx="9">
                <c:v>73.239999999999995</c:v>
              </c:pt>
              <c:pt idx="10">
                <c:v>69.08</c:v>
              </c:pt>
              <c:pt idx="11">
                <c:v>70.08</c:v>
              </c:pt>
              <c:pt idx="12">
                <c:v>69.88</c:v>
              </c:pt>
              <c:pt idx="13">
                <c:v>67.75</c:v>
              </c:pt>
            </c:numLit>
          </c:val>
        </c:ser>
        <c:dLbls>
          <c:showLegendKey val="0"/>
          <c:showVal val="0"/>
          <c:showCatName val="0"/>
          <c:showSerName val="0"/>
          <c:showPercent val="0"/>
          <c:showBubbleSize val="0"/>
        </c:dLbls>
        <c:gapWidth val="150"/>
        <c:axId val="-190863552"/>
        <c:axId val="-190854304"/>
      </c:barChart>
      <c:valAx>
        <c:axId val="-190854304"/>
        <c:scaling>
          <c:orientation val="minMax"/>
          <c:max val="200"/>
        </c:scaling>
        <c:delete val="0"/>
        <c:axPos val="l"/>
        <c:majorGridlines>
          <c:spPr>
            <a:ln>
              <a:solidFill>
                <a:srgbClr val="B3B3B3"/>
              </a:solidFill>
            </a:ln>
          </c:spPr>
        </c:majorGridlines>
        <c:title>
          <c:tx>
            <c:rich>
              <a:bodyPr/>
              <a:lstStyle/>
              <a:p>
                <a:pPr>
                  <a:defRPr sz="1200" b="1">
                    <a:latin typeface="Arial Narrow" panose="020B0606020202030204" pitchFamily="34" charset="0"/>
                  </a:defRPr>
                </a:pPr>
                <a:r>
                  <a:rPr lang="en-US">
                    <a:latin typeface="Arial Narrow" panose="020B0606020202030204" pitchFamily="34" charset="0"/>
                  </a:rPr>
                  <a:t>Total Time to Solution (s)</a:t>
                </a:r>
              </a:p>
            </c:rich>
          </c:tx>
          <c:layout>
            <c:manualLayout>
              <c:xMode val="edge"/>
              <c:yMode val="edge"/>
              <c:x val="3.1003937007873999E-2"/>
              <c:y val="0.161222440944882"/>
            </c:manualLayout>
          </c:layout>
          <c:overlay val="0"/>
        </c:title>
        <c:numFmt formatCode="General" sourceLinked="1"/>
        <c:majorTickMark val="none"/>
        <c:minorTickMark val="none"/>
        <c:tickLblPos val="nextTo"/>
        <c:spPr>
          <a:ln>
            <a:solidFill>
              <a:srgbClr val="B3B3B3"/>
            </a:solidFill>
          </a:ln>
        </c:spPr>
        <c:txPr>
          <a:bodyPr/>
          <a:lstStyle/>
          <a:p>
            <a:pPr>
              <a:defRPr sz="1000" b="0">
                <a:latin typeface="Arial Narrow" panose="020B0606020202030204" pitchFamily="34" charset="0"/>
              </a:defRPr>
            </a:pPr>
            <a:endParaRPr lang="en-US"/>
          </a:p>
        </c:txPr>
        <c:crossAx val="-190863552"/>
        <c:crossesAt val="1"/>
        <c:crossBetween val="between"/>
      </c:valAx>
      <c:catAx>
        <c:axId val="-190863552"/>
        <c:scaling>
          <c:orientation val="minMax"/>
        </c:scaling>
        <c:delete val="0"/>
        <c:axPos val="b"/>
        <c:numFmt formatCode="General" sourceLinked="1"/>
        <c:majorTickMark val="none"/>
        <c:minorTickMark val="none"/>
        <c:tickLblPos val="nextTo"/>
        <c:spPr>
          <a:ln>
            <a:solidFill>
              <a:srgbClr val="B3B3B3"/>
            </a:solidFill>
          </a:ln>
        </c:spPr>
        <c:txPr>
          <a:bodyPr/>
          <a:lstStyle/>
          <a:p>
            <a:pPr>
              <a:defRPr sz="1000" b="1">
                <a:latin typeface="Arial Narrow" panose="020B0606020202030204" pitchFamily="34" charset="0"/>
              </a:defRPr>
            </a:pPr>
            <a:endParaRPr lang="en-US"/>
          </a:p>
        </c:txPr>
        <c:crossAx val="-190854304"/>
        <c:crossesAt val="0"/>
        <c:auto val="1"/>
        <c:lblAlgn val="ctr"/>
        <c:lblOffset val="100"/>
        <c:noMultiLvlLbl val="0"/>
      </c:catAx>
      <c:spPr>
        <a:noFill/>
        <a:ln w="25400">
          <a:noFill/>
        </a:ln>
      </c:spPr>
    </c:plotArea>
    <c:legend>
      <c:legendPos val="r"/>
      <c:layout>
        <c:manualLayout>
          <c:xMode val="edge"/>
          <c:yMode val="edge"/>
          <c:x val="0.75422778035098603"/>
          <c:y val="0.31813976377952802"/>
          <c:w val="0.15772515567907"/>
          <c:h val="0.1154208223972"/>
        </c:manualLayout>
      </c:layout>
      <c:overlay val="0"/>
      <c:spPr>
        <a:noFill/>
        <a:ln>
          <a:noFill/>
        </a:ln>
      </c:spPr>
      <c:txPr>
        <a:bodyPr/>
        <a:lstStyle/>
        <a:p>
          <a:pPr>
            <a:defRPr sz="1400" b="1">
              <a:latin typeface="Arial Narrow" panose="020B0606020202030204" pitchFamily="34" charset="0"/>
            </a:defRPr>
          </a:pPr>
          <a:endParaRPr lang="en-US"/>
        </a:p>
      </c:txPr>
    </c:legend>
    <c:plotVisOnly val="1"/>
    <c:dispBlanksAs val="gap"/>
    <c:showDLblsOverMax val="0"/>
  </c:chart>
  <c:spPr>
    <a:noFill/>
    <a:ln>
      <a:noFill/>
    </a:ln>
  </c:sp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633573928259001"/>
          <c:y val="6.0185185185185203E-2"/>
          <c:w val="0.70660402984561399"/>
          <c:h val="0.78543234179060895"/>
        </c:manualLayout>
      </c:layout>
      <c:barChart>
        <c:barDir val="col"/>
        <c:grouping val="clustered"/>
        <c:varyColors val="0"/>
        <c:ser>
          <c:idx val="0"/>
          <c:order val="0"/>
          <c:tx>
            <c:strRef>
              <c:f>'[ldc_multi_gpu (1).xlsx]Sheet1'!$B$1</c:f>
              <c:strCache>
                <c:ptCount val="1"/>
                <c:pt idx="0">
                  <c:v>NVIDIA c2070</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'[ldc_multi_gpu (1).xlsx]Sheet1'!$A$2</c:f>
              <c:numCache>
                <c:formatCode>General</c:formatCode>
                <c:ptCount val="1"/>
                <c:pt idx="0">
                  <c:v>1</c:v>
                </c:pt>
              </c:numCache>
            </c:numRef>
          </c:cat>
          <c:val>
            <c:numRef>
              <c:f>'[ldc_multi_gpu (1).xlsx]Sheet1'!$B$2</c:f>
              <c:numCache>
                <c:formatCode>General</c:formatCode>
                <c:ptCount val="1"/>
                <c:pt idx="0">
                  <c:v>51.9</c:v>
                </c:pt>
              </c:numCache>
            </c:numRef>
          </c:val>
        </c:ser>
        <c:ser>
          <c:idx val="1"/>
          <c:order val="1"/>
          <c:tx>
            <c:strRef>
              <c:f>'[ldc_multi_gpu (1).xlsx]Sheet1'!$C$1</c:f>
              <c:strCache>
                <c:ptCount val="1"/>
                <c:pt idx="0">
                  <c:v>NVIDIA k20x</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'[ldc_multi_gpu (1).xlsx]Sheet1'!$A$2</c:f>
              <c:numCache>
                <c:formatCode>General</c:formatCode>
                <c:ptCount val="1"/>
                <c:pt idx="0">
                  <c:v>1</c:v>
                </c:pt>
              </c:numCache>
            </c:numRef>
          </c:cat>
          <c:val>
            <c:numRef>
              <c:f>'[ldc_multi_gpu (1).xlsx]Sheet1'!$C$2</c:f>
              <c:numCache>
                <c:formatCode>General</c:formatCode>
                <c:ptCount val="1"/>
                <c:pt idx="0">
                  <c:v>75.5</c:v>
                </c:pt>
              </c:numCache>
            </c:numRef>
          </c:val>
        </c:ser>
        <c:ser>
          <c:idx val="2"/>
          <c:order val="2"/>
          <c:tx>
            <c:strRef>
              <c:f>'[ldc_multi_gpu (1).xlsx]Sheet1'!$D$1</c:f>
              <c:strCache>
                <c:ptCount val="1"/>
                <c:pt idx="0">
                  <c:v>Fixed k20x</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'[ldc_multi_gpu (1).xlsx]Sheet1'!$A$2</c:f>
              <c:numCache>
                <c:formatCode>General</c:formatCode>
                <c:ptCount val="1"/>
                <c:pt idx="0">
                  <c:v>1</c:v>
                </c:pt>
              </c:numCache>
            </c:numRef>
          </c:cat>
          <c:val>
            <c:numRef>
              <c:f>'[ldc_multi_gpu (1).xlsx]Sheet1'!$D$2</c:f>
              <c:numCache>
                <c:formatCode>General</c:formatCode>
                <c:ptCount val="1"/>
                <c:pt idx="0">
                  <c:v>96.048000000000002</c:v>
                </c:pt>
              </c:numCache>
            </c:numRef>
          </c:val>
        </c:ser>
        <c:ser>
          <c:idx val="3"/>
          <c:order val="3"/>
          <c:tx>
            <c:strRef>
              <c:f>'[ldc_multi_gpu (1).xlsx]Sheet1'!$E$1</c:f>
              <c:strCache>
                <c:ptCount val="1"/>
                <c:pt idx="0">
                  <c:v>k40</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'[ldc_multi_gpu (1).xlsx]Sheet1'!$A$2</c:f>
              <c:numCache>
                <c:formatCode>General</c:formatCode>
                <c:ptCount val="1"/>
                <c:pt idx="0">
                  <c:v>1</c:v>
                </c:pt>
              </c:numCache>
            </c:numRef>
          </c:cat>
          <c:val>
            <c:numRef>
              <c:f>'[ldc_multi_gpu (1).xlsx]Sheet1'!$E$2</c:f>
              <c:numCache>
                <c:formatCode>General</c:formatCode>
                <c:ptCount val="1"/>
                <c:pt idx="0">
                  <c:v>117</c:v>
                </c:pt>
              </c:numCache>
            </c:numRef>
          </c:val>
        </c:ser>
        <c:ser>
          <c:idx val="4"/>
          <c:order val="4"/>
          <c:tx>
            <c:strRef>
              <c:f>'[ldc_multi_gpu (1).xlsx]Sheet1'!$F$1</c:f>
              <c:strCache>
                <c:ptCount val="1"/>
                <c:pt idx="0">
                  <c:v>AMD 7970</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'[ldc_multi_gpu (1).xlsx]Sheet1'!$A$2</c:f>
              <c:numCache>
                <c:formatCode>General</c:formatCode>
                <c:ptCount val="1"/>
                <c:pt idx="0">
                  <c:v>1</c:v>
                </c:pt>
              </c:numCache>
            </c:numRef>
          </c:cat>
          <c:val>
            <c:numRef>
              <c:f>'[ldc_multi_gpu (1).xlsx]Sheet1'!$F$2</c:f>
              <c:numCache>
                <c:formatCode>General</c:formatCode>
                <c:ptCount val="1"/>
                <c:pt idx="0">
                  <c:v>103.96</c:v>
                </c:pt>
              </c:numCache>
            </c:numRef>
          </c:val>
        </c:ser>
        <c:ser>
          <c:idx val="6"/>
          <c:order val="5"/>
          <c:tx>
            <c:strRef>
              <c:f>'[ldc_multi_gpu (1).xlsx]Sheet1'!$H$1</c:f>
              <c:strCache>
                <c:ptCount val="1"/>
                <c:pt idx="0">
                  <c:v>AMD 7990</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'[ldc_multi_gpu (1).xlsx]Sheet1'!$A$2</c:f>
              <c:numCache>
                <c:formatCode>General</c:formatCode>
                <c:ptCount val="1"/>
                <c:pt idx="0">
                  <c:v>1</c:v>
                </c:pt>
              </c:numCache>
            </c:numRef>
          </c:cat>
          <c:val>
            <c:numRef>
              <c:f>'[ldc_multi_gpu (1).xlsx]Sheet1'!$H$2</c:f>
              <c:numCache>
                <c:formatCode>General</c:formatCode>
                <c:ptCount val="1"/>
                <c:pt idx="0">
                  <c:v>120.6</c:v>
                </c:pt>
              </c:numCache>
            </c:numRef>
          </c:val>
        </c:ser>
        <c:dLbls>
          <c:showLegendKey val="0"/>
          <c:showVal val="1"/>
          <c:showCatName val="0"/>
          <c:showSerName val="0"/>
          <c:showPercent val="0"/>
          <c:showBubbleSize val="0"/>
        </c:dLbls>
        <c:gapWidth val="150"/>
        <c:axId val="-396447920"/>
        <c:axId val="-119870208"/>
      </c:barChart>
      <c:catAx>
        <c:axId val="-396447920"/>
        <c:scaling>
          <c:orientation val="minMax"/>
        </c:scaling>
        <c:delete val="0"/>
        <c:axPos val="b"/>
        <c:title>
          <c:tx>
            <c:rich>
              <a:bodyPr/>
              <a:lstStyle/>
              <a:p>
                <a:pPr>
                  <a:defRPr/>
                </a:pPr>
                <a:r>
                  <a:rPr lang="en-US"/>
                  <a:t>Number of GPUs</a:t>
                </a:r>
              </a:p>
            </c:rich>
          </c:tx>
          <c:layout/>
          <c:overlay val="0"/>
        </c:title>
        <c:numFmt formatCode="General" sourceLinked="1"/>
        <c:majorTickMark val="out"/>
        <c:minorTickMark val="none"/>
        <c:tickLblPos val="nextTo"/>
        <c:crossAx val="-119870208"/>
        <c:crosses val="autoZero"/>
        <c:auto val="1"/>
        <c:lblAlgn val="ctr"/>
        <c:lblOffset val="100"/>
        <c:noMultiLvlLbl val="0"/>
      </c:catAx>
      <c:valAx>
        <c:axId val="-119870208"/>
        <c:scaling>
          <c:orientation val="minMax"/>
        </c:scaling>
        <c:delete val="0"/>
        <c:axPos val="l"/>
        <c:majorGridlines/>
        <c:title>
          <c:tx>
            <c:rich>
              <a:bodyPr rot="-5400000" vert="horz"/>
              <a:lstStyle/>
              <a:p>
                <a:pPr>
                  <a:defRPr/>
                </a:pPr>
                <a:r>
                  <a:rPr lang="en-US"/>
                  <a:t>Performance (GFLOPS)</a:t>
                </a:r>
              </a:p>
            </c:rich>
          </c:tx>
          <c:layout/>
          <c:overlay val="0"/>
        </c:title>
        <c:numFmt formatCode="General" sourceLinked="1"/>
        <c:majorTickMark val="out"/>
        <c:minorTickMark val="none"/>
        <c:tickLblPos val="nextTo"/>
        <c:crossAx val="-396447920"/>
        <c:crosses val="autoZero"/>
        <c:crossBetween val="between"/>
      </c:valAx>
    </c:plotArea>
    <c:legend>
      <c:legendPos val="r"/>
      <c:layout>
        <c:manualLayout>
          <c:xMode val="edge"/>
          <c:yMode val="edge"/>
          <c:x val="0.83577811780077704"/>
          <c:y val="6.4047098279381695E-2"/>
          <c:w val="0.16372158993226299"/>
          <c:h val="0.55785870516185498"/>
        </c:manualLayout>
      </c:layout>
      <c:overlay val="0"/>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633573928259001"/>
          <c:y val="6.0185185185185203E-2"/>
          <c:w val="0.85472493589699905"/>
          <c:h val="0.78543234179060895"/>
        </c:manualLayout>
      </c:layout>
      <c:barChart>
        <c:barDir val="col"/>
        <c:grouping val="clustered"/>
        <c:varyColors val="0"/>
        <c:ser>
          <c:idx val="0"/>
          <c:order val="0"/>
          <c:tx>
            <c:strRef>
              <c:f>'[ldc_multi_gpu (1).xlsx]Sheet1'!$L$1</c:f>
              <c:strCache>
                <c:ptCount val="1"/>
                <c:pt idx="0">
                  <c:v>CoreTSAR on c2070s</c:v>
                </c:pt>
              </c:strCache>
            </c:strRef>
          </c:tx>
          <c:invertIfNegative val="0"/>
          <c:cat>
            <c:numRef>
              <c:f>'[ldc_multi_gpu (1).xlsx]Sheet1'!$K$2:$K$5</c:f>
              <c:numCache>
                <c:formatCode>General</c:formatCode>
                <c:ptCount val="4"/>
                <c:pt idx="0">
                  <c:v>1</c:v>
                </c:pt>
                <c:pt idx="1">
                  <c:v>2</c:v>
                </c:pt>
                <c:pt idx="2">
                  <c:v>3</c:v>
                </c:pt>
                <c:pt idx="3">
                  <c:v>4</c:v>
                </c:pt>
              </c:numCache>
            </c:numRef>
          </c:cat>
          <c:val>
            <c:numRef>
              <c:f>'[ldc_multi_gpu (1).xlsx]Sheet1'!$L$2:$L$5</c:f>
              <c:numCache>
                <c:formatCode>General</c:formatCode>
                <c:ptCount val="4"/>
                <c:pt idx="0">
                  <c:v>47.314999999999998</c:v>
                </c:pt>
                <c:pt idx="1">
                  <c:v>72.654999999999987</c:v>
                </c:pt>
                <c:pt idx="2">
                  <c:v>75.58</c:v>
                </c:pt>
                <c:pt idx="3">
                  <c:v>109</c:v>
                </c:pt>
              </c:numCache>
            </c:numRef>
          </c:val>
        </c:ser>
        <c:ser>
          <c:idx val="1"/>
          <c:order val="1"/>
          <c:tx>
            <c:strRef>
              <c:f>'[ldc_multi_gpu (1).xlsx]Sheet1'!$M$1</c:f>
              <c:strCache>
                <c:ptCount val="1"/>
                <c:pt idx="0">
                  <c:v>Manual c2070</c:v>
                </c:pt>
              </c:strCache>
            </c:strRef>
          </c:tx>
          <c:invertIfNegative val="0"/>
          <c:cat>
            <c:numRef>
              <c:f>'[ldc_multi_gpu (1).xlsx]Sheet1'!$K$2:$K$5</c:f>
              <c:numCache>
                <c:formatCode>General</c:formatCode>
                <c:ptCount val="4"/>
                <c:pt idx="0">
                  <c:v>1</c:v>
                </c:pt>
                <c:pt idx="1">
                  <c:v>2</c:v>
                </c:pt>
                <c:pt idx="2">
                  <c:v>3</c:v>
                </c:pt>
                <c:pt idx="3">
                  <c:v>4</c:v>
                </c:pt>
              </c:numCache>
            </c:numRef>
          </c:cat>
          <c:val>
            <c:numRef>
              <c:f>'[ldc_multi_gpu (1).xlsx]Sheet1'!$M$2:$M$5</c:f>
              <c:numCache>
                <c:formatCode>General</c:formatCode>
                <c:ptCount val="4"/>
                <c:pt idx="0">
                  <c:v>51.9</c:v>
                </c:pt>
                <c:pt idx="1">
                  <c:v>100.9</c:v>
                </c:pt>
                <c:pt idx="2">
                  <c:v>139.6</c:v>
                </c:pt>
                <c:pt idx="3">
                  <c:v>181.8</c:v>
                </c:pt>
              </c:numCache>
            </c:numRef>
          </c:val>
        </c:ser>
        <c:dLbls>
          <c:showLegendKey val="0"/>
          <c:showVal val="0"/>
          <c:showCatName val="0"/>
          <c:showSerName val="0"/>
          <c:showPercent val="0"/>
          <c:showBubbleSize val="0"/>
        </c:dLbls>
        <c:gapWidth val="150"/>
        <c:axId val="-119864224"/>
        <c:axId val="-119859328"/>
      </c:barChart>
      <c:catAx>
        <c:axId val="-119864224"/>
        <c:scaling>
          <c:orientation val="minMax"/>
        </c:scaling>
        <c:delete val="0"/>
        <c:axPos val="b"/>
        <c:title>
          <c:tx>
            <c:rich>
              <a:bodyPr/>
              <a:lstStyle/>
              <a:p>
                <a:pPr>
                  <a:defRPr/>
                </a:pPr>
                <a:r>
                  <a:rPr lang="en-US"/>
                  <a:t>Number of GPUs</a:t>
                </a:r>
              </a:p>
            </c:rich>
          </c:tx>
          <c:layout/>
          <c:overlay val="0"/>
        </c:title>
        <c:numFmt formatCode="General" sourceLinked="1"/>
        <c:majorTickMark val="out"/>
        <c:minorTickMark val="none"/>
        <c:tickLblPos val="nextTo"/>
        <c:crossAx val="-119859328"/>
        <c:crosses val="autoZero"/>
        <c:auto val="1"/>
        <c:lblAlgn val="ctr"/>
        <c:lblOffset val="100"/>
        <c:noMultiLvlLbl val="0"/>
      </c:catAx>
      <c:valAx>
        <c:axId val="-119859328"/>
        <c:scaling>
          <c:orientation val="minMax"/>
        </c:scaling>
        <c:delete val="0"/>
        <c:axPos val="l"/>
        <c:majorGridlines/>
        <c:title>
          <c:tx>
            <c:rich>
              <a:bodyPr rot="-5400000" vert="horz"/>
              <a:lstStyle/>
              <a:p>
                <a:pPr>
                  <a:defRPr/>
                </a:pPr>
                <a:r>
                  <a:rPr lang="en-US"/>
                  <a:t>Performance (GFLOPS)</a:t>
                </a:r>
              </a:p>
            </c:rich>
          </c:tx>
          <c:layout/>
          <c:overlay val="0"/>
        </c:title>
        <c:numFmt formatCode="General" sourceLinked="1"/>
        <c:majorTickMark val="out"/>
        <c:minorTickMark val="none"/>
        <c:tickLblPos val="nextTo"/>
        <c:crossAx val="-119864224"/>
        <c:crosses val="autoZero"/>
        <c:crossBetween val="between"/>
      </c:valAx>
    </c:plotArea>
    <c:legend>
      <c:legendPos val="r"/>
      <c:layout>
        <c:manualLayout>
          <c:xMode val="edge"/>
          <c:yMode val="edge"/>
          <c:x val="0.12665692948211499"/>
          <c:y val="4.8665685372882198E-2"/>
          <c:w val="0.55244611504905095"/>
          <c:h val="0.109045329797877"/>
        </c:manualLayout>
      </c:layout>
      <c:overlay val="0"/>
    </c:legend>
    <c:plotVisOnly val="1"/>
    <c:dispBlanksAs val="gap"/>
    <c:showDLblsOverMax val="0"/>
  </c:chart>
  <c:txPr>
    <a:bodyPr/>
    <a:lstStyle/>
    <a:p>
      <a:pPr>
        <a:defRPr sz="14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image" Target="../media/image75.emf"/><Relationship Id="rId4" Type="http://schemas.openxmlformats.org/officeDocument/2006/relationships/image" Target="../media/image7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7.emf"/></Relationships>
</file>

<file path=ppt/drawings/drawing1.xml><?xml version="1.0" encoding="utf-8"?>
<c:userShapes xmlns:c="http://schemas.openxmlformats.org/drawingml/2006/chart">
  <cdr:relSizeAnchor xmlns:cdr="http://schemas.openxmlformats.org/drawingml/2006/chartDrawing">
    <cdr:from>
      <cdr:x>0.11612</cdr:x>
      <cdr:y>2.18723E-7</cdr:y>
    </cdr:from>
    <cdr:to>
      <cdr:x>0.14993</cdr:x>
      <cdr:y>0.08787</cdr:y>
    </cdr:to>
    <cdr:sp macro="" textlink="">
      <cdr:nvSpPr>
        <cdr:cNvPr id="2" name="Freeform 1"/>
        <cdr:cNvSpPr/>
      </cdr:nvSpPr>
      <cdr:spPr>
        <a:xfrm xmlns:a="http://schemas.openxmlformats.org/drawingml/2006/main">
          <a:off x="902506" y="1"/>
          <a:ext cx="262797" cy="401749"/>
        </a:xfrm>
        <a:custGeom xmlns:a="http://schemas.openxmlformats.org/drawingml/2006/main">
          <a:avLst>
            <a:gd name="f0" fmla="val 8795"/>
            <a:gd name="f1" fmla="val 5133"/>
          </a:avLst>
          <a:gdLst>
            <a:gd name="f2" fmla="val w"/>
            <a:gd name="f3" fmla="val h"/>
            <a:gd name="f4" fmla="val 0"/>
            <a:gd name="f5" fmla="val 21600"/>
            <a:gd name="f6" fmla="val 10800"/>
            <a:gd name="f7" fmla="*/ f2 1 21600"/>
            <a:gd name="f8" fmla="*/ f3 1 21600"/>
            <a:gd name="f9" fmla="pin 0 f1 10800"/>
            <a:gd name="f10" fmla="pin 0 f0 21600"/>
            <a:gd name="f11" fmla="val f9"/>
            <a:gd name="f12" fmla="val f10"/>
            <a:gd name="f13" fmla="+- 21600 0 f9"/>
            <a:gd name="f14" fmla="*/ f9 f7 1"/>
            <a:gd name="f15" fmla="*/ f10 f8 1"/>
            <a:gd name="f16" fmla="*/ 21600 f8 1"/>
            <a:gd name="f17" fmla="*/ f12 f11 1"/>
            <a:gd name="f18" fmla="*/ f11 f7 1"/>
            <a:gd name="f19" fmla="*/ f13 f7 1"/>
            <a:gd name="f20" fmla="*/ f17 1 10800"/>
            <a:gd name="f21" fmla="+- f12 0 f20"/>
            <a:gd name="f22" fmla="*/ f21 f8 1"/>
          </a:gdLst>
          <a:ahLst>
            <a:ahXY gdRefX="f1" minX="f4" maxX="f6" gdRefY="f0" minY="f4" maxY="f5">
              <a:pos x="f14" y="f15"/>
            </a:ahXY>
          </a:ahLst>
          <a:cxnLst>
            <a:cxn ang="3cd4">
              <a:pos x="hc" y="t"/>
            </a:cxn>
            <a:cxn ang="0">
              <a:pos x="r" y="vc"/>
            </a:cxn>
            <a:cxn ang="cd4">
              <a:pos x="hc" y="b"/>
            </a:cxn>
            <a:cxn ang="cd2">
              <a:pos x="l" y="vc"/>
            </a:cxn>
          </a:cxnLst>
          <a:rect l="f18" t="f22" r="f19" b="f16"/>
          <a:pathLst>
            <a:path w="21600" h="21600">
              <a:moveTo>
                <a:pt x="f11" y="f5"/>
              </a:moveTo>
              <a:lnTo>
                <a:pt x="f11" y="f12"/>
              </a:lnTo>
              <a:lnTo>
                <a:pt x="f4" y="f12"/>
              </a:lnTo>
              <a:lnTo>
                <a:pt x="f6" y="f4"/>
              </a:lnTo>
              <a:lnTo>
                <a:pt x="f5" y="f12"/>
              </a:lnTo>
              <a:lnTo>
                <a:pt x="f13" y="f12"/>
              </a:lnTo>
              <a:lnTo>
                <a:pt x="f13" y="f5"/>
              </a:lnTo>
              <a:close/>
            </a:path>
          </a:pathLst>
        </a:custGeom>
        <a:solidFill xmlns:a="http://schemas.openxmlformats.org/drawingml/2006/main">
          <a:srgbClr val="000080"/>
        </a:solidFill>
        <a:ln xmlns:a="http://schemas.openxmlformats.org/drawingml/2006/main">
          <a:noFill/>
          <a:prstDash val="solid"/>
        </a:ln>
      </cdr:spPr>
      <cdr:txBody>
        <a:bodyPr xmlns:a="http://schemas.openxmlformats.org/drawingml/2006/main" vert="horz" wrap="none" lIns="90000" tIns="45000" rIns="90000" bIns="45000" anchor="ctr" anchorCtr="0" compatLnSpc="1">
          <a:no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sz="800"/>
          </a:pPr>
          <a:r>
            <a:rPr lang="en-US" sz="800" b="0" i="0" u="none" strike="noStrike" baseline="0" dirty="0">
              <a:ln>
                <a:noFill/>
              </a:ln>
              <a:solidFill>
                <a:srgbClr val="FFFFFF"/>
              </a:solidFill>
              <a:latin typeface="Arial Narrow" panose="020B0606020202030204" pitchFamily="34" charset="0"/>
              <a:ea typeface="ＭＳ Ｐゴシック" pitchFamily="2"/>
              <a:cs typeface="ＭＳ Ｐゴシック" pitchFamily="2"/>
            </a:rPr>
            <a:t>1218</a:t>
          </a:r>
        </a:p>
        <a:p xmlns:a="http://schemas.openxmlformats.org/drawingml/2006/main">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sz="800"/>
          </a:pPr>
          <a:endParaRPr lang="en-US" sz="800" b="0" i="0" u="none" strike="noStrike" baseline="0" dirty="0">
            <a:ln>
              <a:noFill/>
            </a:ln>
            <a:solidFill>
              <a:srgbClr val="FFFFFF"/>
            </a:solidFill>
            <a:latin typeface="Cicle Gordita" pitchFamily="18"/>
            <a:ea typeface="ＭＳ Ｐゴシック" pitchFamily="2"/>
            <a:cs typeface="ＭＳ Ｐゴシック" pitchFamily="2"/>
          </a:endParaRPr>
        </a:p>
        <a:p xmlns:a="http://schemas.openxmlformats.org/drawingml/2006/main">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sz="800"/>
          </a:pPr>
          <a:endParaRPr lang="en-US" sz="800" b="0" i="0" u="none" strike="noStrike" baseline="0" dirty="0">
            <a:ln>
              <a:noFill/>
            </a:ln>
            <a:solidFill>
              <a:srgbClr val="FFFFFF"/>
            </a:solidFill>
            <a:latin typeface="Cicle Gordita" pitchFamily="18"/>
            <a:ea typeface="ＭＳ Ｐゴシック" pitchFamily="2"/>
            <a:cs typeface="ＭＳ Ｐゴシック" pitchFamily="2"/>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0.11579</cdr:x>
      <cdr:y>0</cdr:y>
    </cdr:from>
    <cdr:to>
      <cdr:x>0.1496</cdr:x>
      <cdr:y>0.08787</cdr:y>
    </cdr:to>
    <cdr:sp macro="" textlink="">
      <cdr:nvSpPr>
        <cdr:cNvPr id="3" name="Freeform 2"/>
        <cdr:cNvSpPr/>
      </cdr:nvSpPr>
      <cdr:spPr>
        <a:xfrm xmlns:a="http://schemas.openxmlformats.org/drawingml/2006/main">
          <a:off x="899966" y="-1295400"/>
          <a:ext cx="262797" cy="401749"/>
        </a:xfrm>
        <a:custGeom xmlns:a="http://schemas.openxmlformats.org/drawingml/2006/main">
          <a:avLst>
            <a:gd name="f0" fmla="val 8795"/>
            <a:gd name="f1" fmla="val 5133"/>
          </a:avLst>
          <a:gdLst>
            <a:gd name="f2" fmla="val w"/>
            <a:gd name="f3" fmla="val h"/>
            <a:gd name="f4" fmla="val 0"/>
            <a:gd name="f5" fmla="val 21600"/>
            <a:gd name="f6" fmla="val 10800"/>
            <a:gd name="f7" fmla="*/ f2 1 21600"/>
            <a:gd name="f8" fmla="*/ f3 1 21600"/>
            <a:gd name="f9" fmla="pin 0 f1 10800"/>
            <a:gd name="f10" fmla="pin 0 f0 21600"/>
            <a:gd name="f11" fmla="val f9"/>
            <a:gd name="f12" fmla="val f10"/>
            <a:gd name="f13" fmla="+- 21600 0 f9"/>
            <a:gd name="f14" fmla="*/ f9 f7 1"/>
            <a:gd name="f15" fmla="*/ f10 f8 1"/>
            <a:gd name="f16" fmla="*/ 21600 f8 1"/>
            <a:gd name="f17" fmla="*/ f12 f11 1"/>
            <a:gd name="f18" fmla="*/ f11 f7 1"/>
            <a:gd name="f19" fmla="*/ f13 f7 1"/>
            <a:gd name="f20" fmla="*/ f17 1 10800"/>
            <a:gd name="f21" fmla="+- f12 0 f20"/>
            <a:gd name="f22" fmla="*/ f21 f8 1"/>
          </a:gdLst>
          <a:ahLst>
            <a:ahXY gdRefX="f1" minX="f4" maxX="f6" gdRefY="f0" minY="f4" maxY="f5">
              <a:pos x="f14" y="f15"/>
            </a:ahXY>
          </a:ahLst>
          <a:cxnLst>
            <a:cxn ang="3cd4">
              <a:pos x="hc" y="t"/>
            </a:cxn>
            <a:cxn ang="0">
              <a:pos x="r" y="vc"/>
            </a:cxn>
            <a:cxn ang="cd4">
              <a:pos x="hc" y="b"/>
            </a:cxn>
            <a:cxn ang="cd2">
              <a:pos x="l" y="vc"/>
            </a:cxn>
          </a:cxnLst>
          <a:rect l="f18" t="f22" r="f19" b="f16"/>
          <a:pathLst>
            <a:path w="21600" h="21600">
              <a:moveTo>
                <a:pt x="f11" y="f5"/>
              </a:moveTo>
              <a:lnTo>
                <a:pt x="f11" y="f12"/>
              </a:lnTo>
              <a:lnTo>
                <a:pt x="f4" y="f12"/>
              </a:lnTo>
              <a:lnTo>
                <a:pt x="f6" y="f4"/>
              </a:lnTo>
              <a:lnTo>
                <a:pt x="f5" y="f12"/>
              </a:lnTo>
              <a:lnTo>
                <a:pt x="f13" y="f12"/>
              </a:lnTo>
              <a:lnTo>
                <a:pt x="f13" y="f5"/>
              </a:lnTo>
              <a:close/>
            </a:path>
          </a:pathLst>
        </a:custGeom>
        <a:solidFill xmlns:a="http://schemas.openxmlformats.org/drawingml/2006/main">
          <a:srgbClr val="000080"/>
        </a:solidFill>
        <a:ln xmlns:a="http://schemas.openxmlformats.org/drawingml/2006/main">
          <a:noFill/>
          <a:prstDash val="solid"/>
        </a:ln>
      </cdr:spPr>
      <cdr:txBody>
        <a:bodyPr xmlns:a="http://schemas.openxmlformats.org/drawingml/2006/main" vert="horz" wrap="none" lIns="90000" tIns="45000" rIns="90000" bIns="45000" anchor="ctr" anchorCtr="0" compatLnSpc="1">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sz="800"/>
          </a:pPr>
          <a:r>
            <a:rPr lang="en-US" sz="800" b="0" i="0" u="none" strike="noStrike" baseline="0" dirty="0">
              <a:ln>
                <a:noFill/>
              </a:ln>
              <a:solidFill>
                <a:srgbClr val="FFFFFF"/>
              </a:solidFill>
              <a:latin typeface="Arial Narrow" panose="020B0606020202030204" pitchFamily="34" charset="0"/>
              <a:ea typeface="ＭＳ Ｐゴシック" pitchFamily="2"/>
              <a:cs typeface="ＭＳ Ｐゴシック" pitchFamily="2"/>
            </a:rPr>
            <a:t>1218</a:t>
          </a:r>
        </a:p>
        <a:p xmlns:a="http://schemas.openxmlformats.org/drawingml/2006/main">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sz="800"/>
          </a:pPr>
          <a:endParaRPr lang="en-US" sz="800" b="0" i="0" u="none" strike="noStrike" baseline="0" dirty="0">
            <a:ln>
              <a:noFill/>
            </a:ln>
            <a:solidFill>
              <a:srgbClr val="FFFFFF"/>
            </a:solidFill>
            <a:latin typeface="Cicle Gordita" pitchFamily="18"/>
            <a:ea typeface="ＭＳ Ｐゴシック" pitchFamily="2"/>
            <a:cs typeface="ＭＳ Ｐゴシック" pitchFamily="2"/>
          </a:endParaRPr>
        </a:p>
        <a:p xmlns:a="http://schemas.openxmlformats.org/drawingml/2006/main">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sz="800"/>
          </a:pPr>
          <a:endParaRPr lang="en-US" sz="800" b="0" i="0" u="none" strike="noStrike" baseline="0" dirty="0">
            <a:ln>
              <a:noFill/>
            </a:ln>
            <a:solidFill>
              <a:srgbClr val="FFFFFF"/>
            </a:solidFill>
            <a:latin typeface="Cicle Gordita" pitchFamily="18"/>
            <a:ea typeface="ＭＳ Ｐゴシック" pitchFamily="2"/>
            <a:cs typeface="ＭＳ Ｐゴシック" pitchFamily="2"/>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44619F1-C26F-4E45-B3DB-6FB4F910DC82}" type="datetimeFigureOut">
              <a:rPr lang="en-US" smtClean="0"/>
              <a:pPr/>
              <a:t>7/19/2015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A618BAA-7BE1-D746-B9F3-898E559B5A0C}" type="slidenum">
              <a:rPr lang="en-US" smtClean="0"/>
              <a:pPr/>
              <a:t>‹#›</a:t>
            </a:fld>
            <a:endParaRPr lang="en-US"/>
          </a:p>
        </p:txBody>
      </p:sp>
    </p:spTree>
    <p:extLst>
      <p:ext uri="{BB962C8B-B14F-4D97-AF65-F5344CB8AC3E}">
        <p14:creationId xmlns:p14="http://schemas.microsoft.com/office/powerpoint/2010/main" val="28783723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78060B-FFF5-3545-BA12-423F2D2E5F10}" type="datetimeFigureOut">
              <a:rPr lang="en-US" smtClean="0"/>
              <a:pPr/>
              <a:t>7/19/2015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60E2B8-F856-2C43-859C-C9067856E753}" type="slidenum">
              <a:rPr lang="en-US" smtClean="0"/>
              <a:pPr/>
              <a:t>‹#›</a:t>
            </a:fld>
            <a:endParaRPr lang="en-US"/>
          </a:p>
        </p:txBody>
      </p:sp>
    </p:spTree>
    <p:extLst>
      <p:ext uri="{BB962C8B-B14F-4D97-AF65-F5344CB8AC3E}">
        <p14:creationId xmlns:p14="http://schemas.microsoft.com/office/powerpoint/2010/main" val="193398033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Thank you for the opportunity to present our AFOSR BRI. Thank you to</a:t>
            </a:r>
            <a:r>
              <a:rPr lang="en-US" baseline="0" dirty="0" smtClean="0"/>
              <a:t> </a:t>
            </a:r>
            <a:r>
              <a:rPr lang="en-US" baseline="0" dirty="0" err="1" smtClean="0"/>
              <a:t>Fariba</a:t>
            </a:r>
            <a:r>
              <a:rPr lang="en-US" baseline="0" dirty="0" smtClean="0"/>
              <a:t> </a:t>
            </a:r>
            <a:r>
              <a:rPr lang="en-US" baseline="0" dirty="0" err="1" smtClean="0"/>
              <a:t>Fahroo</a:t>
            </a:r>
            <a:r>
              <a:rPr lang="en-US" baseline="0" dirty="0" smtClean="0"/>
              <a:t> for funding this AFOSR Basic Research Initiative.</a:t>
            </a:r>
            <a:endParaRPr lang="en-US" dirty="0" smtClean="0"/>
          </a:p>
          <a:p>
            <a:endParaRPr lang="en-US" dirty="0" smtClean="0"/>
          </a:p>
          <a:p>
            <a:r>
              <a:rPr lang="en-US" dirty="0" smtClean="0"/>
              <a:t>Second-year</a:t>
            </a:r>
            <a:r>
              <a:rPr lang="en-US" baseline="0" dirty="0" smtClean="0"/>
              <a:t> project … about 20 months in …</a:t>
            </a:r>
            <a:endParaRPr lang="en-US" dirty="0" smtClean="0"/>
          </a:p>
        </p:txBody>
      </p:sp>
      <p:sp>
        <p:nvSpPr>
          <p:cNvPr id="4" name="Slide Number Placeholder 3"/>
          <p:cNvSpPr>
            <a:spLocks noGrp="1"/>
          </p:cNvSpPr>
          <p:nvPr>
            <p:ph type="sldNum" sz="quarter" idx="10"/>
          </p:nvPr>
        </p:nvSpPr>
        <p:spPr/>
        <p:txBody>
          <a:bodyPr/>
          <a:lstStyle/>
          <a:p>
            <a:fld id="{B660E2B8-F856-2C43-859C-C9067856E753}" type="slidenum">
              <a:rPr lang="en-US" smtClean="0"/>
              <a:pPr/>
              <a:t>1</a:t>
            </a:fld>
            <a:endParaRPr lang="en-US"/>
          </a:p>
        </p:txBody>
      </p:sp>
    </p:spTree>
    <p:extLst>
      <p:ext uri="{BB962C8B-B14F-4D97-AF65-F5344CB8AC3E}">
        <p14:creationId xmlns:p14="http://schemas.microsoft.com/office/powerpoint/2010/main" val="2554535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Via</a:t>
            </a:r>
            <a:r>
              <a:rPr lang="en-US" sz="1200" kern="1200" baseline="0" dirty="0" smtClean="0">
                <a:solidFill>
                  <a:schemeClr val="tx1"/>
                </a:solidFill>
                <a:latin typeface="+mn-lt"/>
                <a:ea typeface="+mn-ea"/>
                <a:cs typeface="+mn-cs"/>
              </a:rPr>
              <a:t> an ad-hoc co-design process, w</a:t>
            </a:r>
            <a:r>
              <a:rPr lang="en-US" sz="1200" kern="1200" dirty="0" smtClean="0">
                <a:solidFill>
                  <a:schemeClr val="tx1"/>
                </a:solidFill>
                <a:latin typeface="+mn-lt"/>
                <a:ea typeface="+mn-ea"/>
                <a:cs typeface="+mn-cs"/>
              </a:rPr>
              <a:t>e achieved an 80,000-fold multiplicative speed-up on a </a:t>
            </a:r>
            <a:r>
              <a:rPr lang="en-US" sz="1200" kern="1200" dirty="0" err="1" smtClean="0">
                <a:solidFill>
                  <a:schemeClr val="tx1"/>
                </a:solidFill>
                <a:latin typeface="+mn-lt"/>
                <a:ea typeface="+mn-ea"/>
                <a:cs typeface="+mn-cs"/>
              </a:rPr>
              <a:t>n</a:t>
            </a:r>
            <a:r>
              <a:rPr lang="en-US" sz="1200" kern="1200" dirty="0" smtClean="0">
                <a:solidFill>
                  <a:schemeClr val="tx1"/>
                </a:solidFill>
                <a:latin typeface="+mn-lt"/>
                <a:ea typeface="+mn-ea"/>
                <a:cs typeface="+mn-cs"/>
              </a:rPr>
              <a:t>-body molecular modeling code [45], of which 216-fold resulted from algorithmic innovation [5], more than four-fold from targeted hardware/software co-design [35], and 88-fold from basic parallelism, as related to Moore’s Law.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Adapt and apply it to the </a:t>
            </a:r>
            <a:r>
              <a:rPr lang="en-US" sz="1200" i="1" kern="1200" dirty="0" smtClean="0">
                <a:solidFill>
                  <a:schemeClr val="tx1"/>
                </a:solidFill>
                <a:latin typeface="+mn-lt"/>
                <a:ea typeface="+mn-ea"/>
                <a:cs typeface="+mn-cs"/>
              </a:rPr>
              <a:t>structured/unstructured grid </a:t>
            </a:r>
            <a:r>
              <a:rPr lang="en-US" sz="1200" kern="1200" dirty="0" smtClean="0">
                <a:solidFill>
                  <a:schemeClr val="tx1"/>
                </a:solidFill>
                <a:latin typeface="+mn-lt"/>
                <a:ea typeface="+mn-ea"/>
                <a:cs typeface="+mn-cs"/>
              </a:rPr>
              <a:t>computational motifs found in computational fluid dynamics (CFD) in support of aerodynamic predictions for micro air vehicles (</a:t>
            </a:r>
            <a:r>
              <a:rPr lang="en-US" sz="1200" kern="1200" dirty="0" err="1" smtClean="0">
                <a:solidFill>
                  <a:schemeClr val="tx1"/>
                </a:solidFill>
                <a:latin typeface="+mn-lt"/>
                <a:ea typeface="+mn-ea"/>
                <a:cs typeface="+mn-cs"/>
              </a:rPr>
              <a:t>MAVs</a:t>
            </a:r>
            <a:r>
              <a:rPr lang="en-US" sz="1200" kern="1200" dirty="0" smtClean="0">
                <a:solidFill>
                  <a:schemeClr val="tx1"/>
                </a:solidFill>
                <a:latin typeface="+mn-lt"/>
                <a:ea typeface="+mn-ea"/>
                <a:cs typeface="+mn-cs"/>
              </a:rPr>
              <a:t>). Together, the result will be a </a:t>
            </a:r>
            <a:r>
              <a:rPr lang="en-US" sz="1200" i="1" kern="1200" dirty="0" smtClean="0">
                <a:solidFill>
                  <a:schemeClr val="tx1"/>
                </a:solidFill>
                <a:latin typeface="+mn-lt"/>
                <a:ea typeface="+mn-ea"/>
                <a:cs typeface="+mn-cs"/>
              </a:rPr>
              <a:t>synergistic hardware/software co-design approach that creates malleable algorithms that can be mapped and optimized onto the right type of processing core at the right time, and in turn, deliver an order of magnitude (or more) better performance than would have otherwise been possible by Moore’s Law alone. </a:t>
            </a:r>
          </a:p>
          <a:p>
            <a:pPr marL="228600" indent="-228600">
              <a:buNone/>
            </a:pPr>
            <a:endParaRPr lang="en-US" sz="1200" kern="1200" baseline="0" dirty="0" smtClean="0">
              <a:solidFill>
                <a:schemeClr val="tx1"/>
              </a:solidFill>
              <a:latin typeface="+mn-lt"/>
              <a:ea typeface="+mn-ea"/>
              <a:cs typeface="+mn-cs"/>
            </a:endParaRPr>
          </a:p>
          <a:p>
            <a:pPr marL="228600" indent="-228600">
              <a:buNone/>
            </a:pPr>
            <a:r>
              <a:rPr lang="en-US" sz="1200" kern="1200" baseline="0" dirty="0" smtClean="0">
                <a:solidFill>
                  <a:schemeClr val="tx1"/>
                </a:solidFill>
                <a:latin typeface="+mn-lt"/>
                <a:ea typeface="+mn-ea"/>
                <a:cs typeface="+mn-cs"/>
              </a:rPr>
              <a:t>1. </a:t>
            </a:r>
            <a:r>
              <a:rPr lang="en-US" sz="1200" kern="1200" dirty="0" smtClean="0">
                <a:solidFill>
                  <a:schemeClr val="tx1"/>
                </a:solidFill>
                <a:latin typeface="+mn-lt"/>
                <a:ea typeface="+mn-ea"/>
                <a:cs typeface="+mn-cs"/>
              </a:rPr>
              <a:t>Develop CFD algorithms and supporting hardware for micro air vehicle (MAV) simulation that achieve substantial speed-up over current simulations and provides significantly better hardware utilization. …</a:t>
            </a:r>
          </a:p>
          <a:p>
            <a:pPr marL="228600" indent="-228600">
              <a:buNone/>
            </a:pP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allowing large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eddy simulation (LES) calculations on 100-million element meshes to become routine. </a:t>
            </a:r>
          </a:p>
          <a:p>
            <a:pPr marL="228600" indent="-228600">
              <a:buNone/>
            </a:pPr>
            <a:r>
              <a:rPr lang="en-US" sz="1200" kern="1200" baseline="0" dirty="0" smtClean="0">
                <a:solidFill>
                  <a:schemeClr val="tx1"/>
                </a:solidFill>
                <a:latin typeface="+mn-lt"/>
                <a:ea typeface="+mn-ea"/>
                <a:cs typeface="+mn-cs"/>
              </a:rPr>
              <a:t>… but challenges in mapping such codes to heterogeneous environments (CPU, GPU, APU, MIC).</a:t>
            </a:r>
          </a:p>
          <a:p>
            <a:pPr marL="228600" indent="-228600">
              <a:buNone/>
            </a:pPr>
            <a:r>
              <a:rPr lang="en-US" sz="1200" kern="1200" baseline="0" dirty="0" smtClean="0">
                <a:solidFill>
                  <a:schemeClr val="tx1"/>
                </a:solidFill>
                <a:latin typeface="+mn-lt"/>
                <a:ea typeface="+mn-ea"/>
                <a:cs typeface="+mn-cs"/>
              </a:rPr>
              <a:t>2. Choose (</a:t>
            </a:r>
            <a:r>
              <a:rPr lang="en-US" sz="1200" kern="1200" baseline="0" dirty="0" err="1" smtClean="0">
                <a:solidFill>
                  <a:schemeClr val="tx1"/>
                </a:solidFill>
                <a:latin typeface="+mn-lt"/>
                <a:ea typeface="+mn-ea"/>
                <a:cs typeface="+mn-cs"/>
              </a:rPr>
              <a:t>wrt</a:t>
            </a:r>
            <a:r>
              <a:rPr lang="en-US" sz="1200" kern="1200" baseline="0" dirty="0" smtClean="0">
                <a:solidFill>
                  <a:schemeClr val="tx1"/>
                </a:solidFill>
                <a:latin typeface="+mn-lt"/>
                <a:ea typeface="+mn-ea"/>
                <a:cs typeface="+mn-cs"/>
              </a:rPr>
              <a:t> performance) between</a:t>
            </a:r>
            <a:r>
              <a:rPr lang="en-US" sz="1200" i="1" kern="1200" baseline="0" dirty="0" smtClean="0">
                <a:solidFill>
                  <a:schemeClr val="tx1"/>
                </a:solidFill>
                <a:latin typeface="+mn-lt"/>
                <a:ea typeface="+mn-ea"/>
                <a:cs typeface="+mn-cs"/>
              </a:rPr>
              <a:t> methods and algorithms</a:t>
            </a:r>
            <a:r>
              <a:rPr lang="en-US" sz="1200" i="0" kern="1200" baseline="0" dirty="0" smtClean="0">
                <a:solidFill>
                  <a:schemeClr val="tx1"/>
                </a:solidFill>
                <a:latin typeface="+mn-lt"/>
                <a:ea typeface="+mn-ea"/>
                <a:cs typeface="+mn-cs"/>
              </a:rPr>
              <a:t> that are co-designed with underlying systems software (e.g., parallel libraries like </a:t>
            </a:r>
            <a:r>
              <a:rPr lang="en-US" sz="1200" i="0" kern="1200" baseline="0" dirty="0" err="1" smtClean="0">
                <a:solidFill>
                  <a:schemeClr val="tx1"/>
                </a:solidFill>
                <a:latin typeface="+mn-lt"/>
                <a:ea typeface="+mn-ea"/>
                <a:cs typeface="+mn-cs"/>
              </a:rPr>
              <a:t>Trilinos</a:t>
            </a:r>
            <a:r>
              <a:rPr lang="en-US" sz="1200" i="0" kern="1200" baseline="0" dirty="0" smtClean="0">
                <a:solidFill>
                  <a:schemeClr val="tx1"/>
                </a:solidFill>
                <a:latin typeface="+mn-lt"/>
                <a:ea typeface="+mn-ea"/>
                <a:cs typeface="+mn-cs"/>
              </a:rPr>
              <a:t>) and hardware (e.g., GPU, APU)</a:t>
            </a:r>
          </a:p>
          <a:p>
            <a:pPr marL="228600" indent="-228600">
              <a:buNone/>
            </a:pPr>
            <a:r>
              <a:rPr lang="en-US" sz="1200" i="0" kern="1200" baseline="0" dirty="0" smtClean="0">
                <a:solidFill>
                  <a:schemeClr val="tx1"/>
                </a:solidFill>
                <a:latin typeface="+mn-lt"/>
                <a:ea typeface="+mn-ea"/>
                <a:cs typeface="+mn-cs"/>
              </a:rPr>
              <a:t>… in turn, mapping onto hardware should optimally support algorithmic requirements of MAV simulation.</a:t>
            </a:r>
            <a:endParaRPr lang="en-US" sz="1200" kern="1200" baseline="0" dirty="0" smtClean="0">
              <a:solidFill>
                <a:schemeClr val="tx1"/>
              </a:solidFill>
              <a:latin typeface="+mn-lt"/>
              <a:ea typeface="+mn-ea"/>
              <a:cs typeface="+mn-cs"/>
            </a:endParaRPr>
          </a:p>
          <a:p>
            <a:pPr marL="228600" indent="-228600">
              <a:buNone/>
            </a:pPr>
            <a:r>
              <a:rPr lang="en-US" sz="1200" kern="1200" baseline="0" dirty="0" smtClean="0">
                <a:solidFill>
                  <a:schemeClr val="tx1"/>
                </a:solidFill>
                <a:latin typeface="+mn-lt"/>
                <a:ea typeface="+mn-ea"/>
                <a:cs typeface="+mn-cs"/>
              </a:rPr>
              <a:t>… example: simulation that requires the solution of the unsteady Reynolds-Averaged </a:t>
            </a:r>
            <a:r>
              <a:rPr lang="en-US" sz="1200" kern="1200" baseline="0" dirty="0" err="1" smtClean="0">
                <a:solidFill>
                  <a:schemeClr val="tx1"/>
                </a:solidFill>
                <a:latin typeface="+mn-lt"/>
                <a:ea typeface="+mn-ea"/>
                <a:cs typeface="+mn-cs"/>
              </a:rPr>
              <a:t>Navier</a:t>
            </a:r>
            <a:r>
              <a:rPr lang="en-US" sz="1200" kern="1200" baseline="0" dirty="0" smtClean="0">
                <a:solidFill>
                  <a:schemeClr val="tx1"/>
                </a:solidFill>
                <a:latin typeface="+mn-lt"/>
                <a:ea typeface="+mn-ea"/>
                <a:cs typeface="+mn-cs"/>
              </a:rPr>
              <a:t> Stokes equations (RANS) using the pressure-projection approach, where there is the choice between structure and structured finite-element meshes and explicit or implicit time steps, which is shown on the next slide.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B660E2B8-F856-2C43-859C-C9067856E753}" type="slidenum">
              <a:rPr lang="en-US" smtClean="0"/>
              <a:pPr/>
              <a:t>10</a:t>
            </a:fld>
            <a:endParaRPr lang="en-US"/>
          </a:p>
        </p:txBody>
      </p:sp>
    </p:spTree>
    <p:extLst>
      <p:ext uri="{BB962C8B-B14F-4D97-AF65-F5344CB8AC3E}">
        <p14:creationId xmlns:p14="http://schemas.microsoft.com/office/powerpoint/2010/main" val="1440214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Hardware: Unified and cache-coherent memory for CPUs and</a:t>
            </a:r>
            <a:r>
              <a:rPr lang="en-US" baseline="0" dirty="0" smtClean="0"/>
              <a:t> </a:t>
            </a:r>
            <a:r>
              <a:rPr lang="en-US" dirty="0" smtClean="0"/>
              <a:t>GPUs</a:t>
            </a:r>
            <a:endParaRPr lang="en-US" dirty="0"/>
          </a:p>
        </p:txBody>
      </p:sp>
      <p:sp>
        <p:nvSpPr>
          <p:cNvPr id="4" name="Slide Number Placeholder 3"/>
          <p:cNvSpPr>
            <a:spLocks noGrp="1"/>
          </p:cNvSpPr>
          <p:nvPr>
            <p:ph type="sldNum" sz="quarter" idx="10"/>
          </p:nvPr>
        </p:nvSpPr>
        <p:spPr/>
        <p:txBody>
          <a:bodyPr/>
          <a:lstStyle/>
          <a:p>
            <a:fld id="{B660E2B8-F856-2C43-859C-C9067856E753}" type="slidenum">
              <a:rPr lang="en-US" smtClean="0"/>
              <a:pPr/>
              <a:t>12</a:t>
            </a:fld>
            <a:endParaRPr lang="en-US"/>
          </a:p>
        </p:txBody>
      </p:sp>
    </p:spTree>
    <p:extLst>
      <p:ext uri="{BB962C8B-B14F-4D97-AF65-F5344CB8AC3E}">
        <p14:creationId xmlns:p14="http://schemas.microsoft.com/office/powerpoint/2010/main" val="1405142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DEFINE</a:t>
            </a:r>
            <a:r>
              <a:rPr lang="en-US" baseline="0" dirty="0" smtClean="0"/>
              <a:t> THE FIGURE!</a:t>
            </a:r>
          </a:p>
          <a:p>
            <a:r>
              <a:rPr lang="en-US" baseline="0" dirty="0" smtClean="0"/>
              <a:t>Sandy Bridge CPU:  Dual </a:t>
            </a:r>
            <a:r>
              <a:rPr lang="en-US" baseline="0" dirty="0" err="1" smtClean="0"/>
              <a:t>oct</a:t>
            </a:r>
            <a:r>
              <a:rPr lang="en-US" baseline="0" dirty="0" smtClean="0"/>
              <a:t>-core with multithreading (32). K20 GPU:  XXXXX. KNC: 61 cores XXXX.</a:t>
            </a:r>
          </a:p>
          <a:p>
            <a:pPr marL="228600" indent="-228600">
              <a:buAutoNum type="arabicPeriod"/>
            </a:pPr>
            <a:r>
              <a:rPr lang="en-US" baseline="0" dirty="0" smtClean="0"/>
              <a:t>Legend: The different platforms, including NVIDIA </a:t>
            </a:r>
            <a:r>
              <a:rPr lang="en-US" baseline="0" dirty="0" err="1" smtClean="0"/>
              <a:t>Kepler</a:t>
            </a:r>
            <a:r>
              <a:rPr lang="en-US" baseline="0" dirty="0" smtClean="0"/>
              <a:t> K20 GPU and Intel MIC Knight’s Corner</a:t>
            </a:r>
          </a:p>
          <a:p>
            <a:pPr marL="228600" indent="-228600">
              <a:buAutoNum type="arabicPeriod"/>
            </a:pPr>
            <a:r>
              <a:rPr lang="en-US" baseline="0" dirty="0" smtClean="0"/>
              <a:t>Automatic software optimization </a:t>
            </a:r>
            <a:r>
              <a:rPr lang="en-US" baseline="0" dirty="0" smtClean="0">
                <a:sym typeface="Wingdings"/>
              </a:rPr>
              <a:t> manual software optimization  (later) advanced automatic optimization.</a:t>
            </a:r>
            <a:endParaRPr lang="en-US" dirty="0"/>
          </a:p>
        </p:txBody>
      </p:sp>
      <p:sp>
        <p:nvSpPr>
          <p:cNvPr id="4" name="Slide Number Placeholder 3"/>
          <p:cNvSpPr>
            <a:spLocks noGrp="1"/>
          </p:cNvSpPr>
          <p:nvPr>
            <p:ph type="sldNum" sz="quarter" idx="10"/>
          </p:nvPr>
        </p:nvSpPr>
        <p:spPr/>
        <p:txBody>
          <a:bodyPr/>
          <a:lstStyle/>
          <a:p>
            <a:fld id="{B660E2B8-F856-2C43-859C-C9067856E753}" type="slidenum">
              <a:rPr lang="en-US" smtClean="0"/>
              <a:pPr/>
              <a:t>13</a:t>
            </a:fld>
            <a:endParaRPr lang="en-US"/>
          </a:p>
        </p:txBody>
      </p:sp>
    </p:spTree>
    <p:extLst>
      <p:ext uri="{BB962C8B-B14F-4D97-AF65-F5344CB8AC3E}">
        <p14:creationId xmlns:p14="http://schemas.microsoft.com/office/powerpoint/2010/main" val="1405142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DEFINE</a:t>
            </a:r>
            <a:r>
              <a:rPr lang="en-US" baseline="0" dirty="0" smtClean="0"/>
              <a:t> THE FIGURE!</a:t>
            </a:r>
          </a:p>
          <a:p>
            <a:r>
              <a:rPr lang="en-US" baseline="0" dirty="0" smtClean="0"/>
              <a:t>Sandy Bridge CPU:  Dual </a:t>
            </a:r>
            <a:r>
              <a:rPr lang="en-US" baseline="0" dirty="0" err="1" smtClean="0"/>
              <a:t>oct</a:t>
            </a:r>
            <a:r>
              <a:rPr lang="en-US" baseline="0" dirty="0" smtClean="0"/>
              <a:t>-core with multithreading (32). K20 GPU:  XXXXX. KNC: 61 cores XXXX.</a:t>
            </a:r>
          </a:p>
          <a:p>
            <a:pPr marL="228600" indent="-228600">
              <a:buAutoNum type="arabicPeriod"/>
            </a:pPr>
            <a:r>
              <a:rPr lang="en-US" baseline="0" dirty="0" smtClean="0"/>
              <a:t>Legend: The different platforms, including NVIDIA </a:t>
            </a:r>
            <a:r>
              <a:rPr lang="en-US" baseline="0" dirty="0" err="1" smtClean="0"/>
              <a:t>Kepler</a:t>
            </a:r>
            <a:r>
              <a:rPr lang="en-US" baseline="0" dirty="0" smtClean="0"/>
              <a:t> K20 GPU and Intel MIC Knight’s Corner</a:t>
            </a:r>
          </a:p>
          <a:p>
            <a:pPr marL="228600" indent="-228600">
              <a:buAutoNum type="arabicPeriod"/>
            </a:pPr>
            <a:r>
              <a:rPr lang="en-US" baseline="0" dirty="0" smtClean="0"/>
              <a:t>Automatic software optimization </a:t>
            </a:r>
            <a:r>
              <a:rPr lang="en-US" baseline="0" dirty="0" smtClean="0">
                <a:sym typeface="Wingdings"/>
              </a:rPr>
              <a:t> manual software optimization  (later) advanced automatic optimization.</a:t>
            </a:r>
            <a:endParaRPr lang="en-US" dirty="0"/>
          </a:p>
        </p:txBody>
      </p:sp>
      <p:sp>
        <p:nvSpPr>
          <p:cNvPr id="4" name="Slide Number Placeholder 3"/>
          <p:cNvSpPr>
            <a:spLocks noGrp="1"/>
          </p:cNvSpPr>
          <p:nvPr>
            <p:ph type="sldNum" sz="quarter" idx="10"/>
          </p:nvPr>
        </p:nvSpPr>
        <p:spPr/>
        <p:txBody>
          <a:bodyPr/>
          <a:lstStyle/>
          <a:p>
            <a:fld id="{B660E2B8-F856-2C43-859C-C9067856E753}" type="slidenum">
              <a:rPr lang="en-US" smtClean="0"/>
              <a:pPr/>
              <a:t>14</a:t>
            </a:fld>
            <a:endParaRPr lang="en-US"/>
          </a:p>
        </p:txBody>
      </p:sp>
    </p:spTree>
    <p:extLst>
      <p:ext uri="{BB962C8B-B14F-4D97-AF65-F5344CB8AC3E}">
        <p14:creationId xmlns:p14="http://schemas.microsoft.com/office/powerpoint/2010/main" val="1405142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PROPOSED</a:t>
            </a:r>
            <a:r>
              <a:rPr lang="en-US" baseline="0" dirty="0" smtClean="0"/>
              <a:t> Software Ecosystem (originally </a:t>
            </a:r>
            <a:r>
              <a:rPr lang="en-US" baseline="0" dirty="0" err="1" smtClean="0"/>
              <a:t>OpenCL</a:t>
            </a:r>
            <a:r>
              <a:rPr lang="en-US" baseline="0" dirty="0" smtClean="0"/>
              <a:t>-oriented </a:t>
            </a:r>
            <a:r>
              <a:rPr lang="en-US" baseline="0" dirty="0" err="1" smtClean="0">
                <a:sym typeface="Wingdings"/>
              </a:rPr>
              <a:t></a:t>
            </a:r>
            <a:r>
              <a:rPr lang="en-US" baseline="0" dirty="0" smtClean="0">
                <a:sym typeface="Wingdings"/>
              </a:rPr>
              <a:t> </a:t>
            </a:r>
            <a:r>
              <a:rPr lang="en-US" baseline="0" dirty="0" err="1" smtClean="0">
                <a:sym typeface="Wingdings"/>
              </a:rPr>
              <a:t>OpenMP</a:t>
            </a:r>
            <a:r>
              <a:rPr lang="en-US" baseline="0" dirty="0" smtClean="0">
                <a:sym typeface="Wingdings"/>
              </a:rPr>
              <a:t>-oriented for ease of transition of CFD codes to heterogeneous environments)</a:t>
            </a:r>
            <a:r>
              <a:rPr lang="en-US" baseline="0" dirty="0" smtClean="0"/>
              <a:t>:</a:t>
            </a:r>
            <a:endParaRPr lang="en-US" dirty="0" smtClean="0"/>
          </a:p>
          <a:p>
            <a:r>
              <a:rPr lang="en-US" dirty="0" smtClean="0"/>
              <a:t>A software ecosystem that we are planning to build</a:t>
            </a:r>
            <a:r>
              <a:rPr lang="en-US" baseline="0" dirty="0" smtClean="0"/>
              <a:t> for our material scientists, physicists, chemists, geologists, and in-situ visualization scientists at Virginia Tech, many with heavy investment in CUDA code that they want to be able to run on a potpourri of heterogeneous parallel computing (HPC) platforms, e.g., </a:t>
            </a:r>
          </a:p>
          <a:p>
            <a:pPr>
              <a:buFont typeface="Arial"/>
              <a:buChar char="•"/>
            </a:pPr>
            <a:r>
              <a:rPr lang="en-US" dirty="0" smtClean="0"/>
              <a:t>Integrated</a:t>
            </a:r>
            <a:r>
              <a:rPr lang="en-US" baseline="0" dirty="0" smtClean="0"/>
              <a:t> CPU+GPU systems, e.g., AMD Fusion and NVIDIA ION/ION2 chipsets</a:t>
            </a:r>
          </a:p>
          <a:p>
            <a:pPr>
              <a:buFont typeface="Arial"/>
              <a:buChar char="•"/>
            </a:pPr>
            <a:r>
              <a:rPr lang="en-US" baseline="0" dirty="0" smtClean="0"/>
              <a:t>Desktop </a:t>
            </a:r>
            <a:r>
              <a:rPr lang="en-US" baseline="0" dirty="0" err="1" smtClean="0"/>
              <a:t>CPU+discrete</a:t>
            </a:r>
            <a:r>
              <a:rPr lang="en-US" baseline="0" dirty="0" smtClean="0"/>
              <a:t> GPU system, e.g., AMD/Intel x86 CPU + consumer AMD/NVIDIA GPU (</a:t>
            </a:r>
            <a:r>
              <a:rPr lang="en-US" baseline="0" dirty="0" err="1" smtClean="0"/>
              <a:t>Radeon</a:t>
            </a:r>
            <a:r>
              <a:rPr lang="en-US" baseline="0" dirty="0" smtClean="0"/>
              <a:t> HD 5870 or GTX 480/580)</a:t>
            </a:r>
          </a:p>
          <a:p>
            <a:pPr>
              <a:buFont typeface="Arial"/>
              <a:buChar char="•"/>
            </a:pPr>
            <a:r>
              <a:rPr lang="en-US" baseline="0" dirty="0" smtClean="0"/>
              <a:t>Server/Cluster </a:t>
            </a:r>
            <a:r>
              <a:rPr lang="en-US" baseline="0" dirty="0" err="1" smtClean="0"/>
              <a:t>CPU+discrete</a:t>
            </a:r>
            <a:r>
              <a:rPr lang="en-US" baseline="0" dirty="0" smtClean="0"/>
              <a:t> GPU system, e.g., </a:t>
            </a:r>
            <a:r>
              <a:rPr lang="en-US" baseline="0" dirty="0" err="1" smtClean="0"/>
              <a:t>HokieSpeed</a:t>
            </a:r>
            <a:r>
              <a:rPr lang="en-US" baseline="0" dirty="0" smtClean="0"/>
              <a:t>, which is currently being installed at VT</a:t>
            </a:r>
          </a:p>
          <a:p>
            <a:pPr>
              <a:buFontTx/>
              <a:buChar char="-"/>
            </a:pPr>
            <a:endParaRPr lang="en-US" baseline="0" dirty="0" smtClean="0"/>
          </a:p>
        </p:txBody>
      </p:sp>
      <p:sp>
        <p:nvSpPr>
          <p:cNvPr id="4" name="Slide Number Placeholder 3"/>
          <p:cNvSpPr>
            <a:spLocks noGrp="1"/>
          </p:cNvSpPr>
          <p:nvPr>
            <p:ph type="sldNum" sz="quarter" idx="10"/>
          </p:nvPr>
        </p:nvSpPr>
        <p:spPr/>
        <p:txBody>
          <a:bodyPr/>
          <a:lstStyle/>
          <a:p>
            <a:pPr>
              <a:defRPr/>
            </a:pPr>
            <a:fld id="{F88CCA35-67F4-774B-AC53-F9AFAE9BA289}" type="slidenum">
              <a:rPr lang="en-US" smtClean="0"/>
              <a:pPr>
                <a:defRPr/>
              </a:pPr>
              <a:t>16</a:t>
            </a:fld>
            <a:endParaRPr lang="en-US"/>
          </a:p>
        </p:txBody>
      </p:sp>
    </p:spTree>
    <p:extLst>
      <p:ext uri="{BB962C8B-B14F-4D97-AF65-F5344CB8AC3E}">
        <p14:creationId xmlns:p14="http://schemas.microsoft.com/office/powerpoint/2010/main" val="39635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Though I am merely</a:t>
            </a:r>
            <a:r>
              <a:rPr lang="en-US" baseline="0" dirty="0" smtClean="0"/>
              <a:t> a CS, </a:t>
            </a:r>
            <a:r>
              <a:rPr lang="en-US" dirty="0" smtClean="0"/>
              <a:t>I did </a:t>
            </a:r>
            <a:r>
              <a:rPr lang="en-US" b="1" dirty="0" smtClean="0"/>
              <a:t>stay at a Holiday Inn</a:t>
            </a:r>
            <a:r>
              <a:rPr lang="en-US" b="0" dirty="0" smtClean="0"/>
              <a:t>,</a:t>
            </a:r>
            <a:r>
              <a:rPr lang="en-US" b="0" baseline="0" dirty="0" smtClean="0"/>
              <a:t> and therefore must be an CFD expert.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When questioned on whether or not I am a CFD expert, my reply is "No, but I did </a:t>
            </a:r>
            <a:r>
              <a:rPr lang="en-US" b="1" dirty="0" smtClean="0"/>
              <a:t>stay at a Holiday Inn</a:t>
            </a:r>
            <a:r>
              <a:rPr lang="en-US" dirty="0" smtClean="0"/>
              <a:t> Express," attributing my expertise to my </a:t>
            </a:r>
            <a:r>
              <a:rPr lang="en-US" b="1" dirty="0" smtClean="0"/>
              <a:t>stay</a:t>
            </a:r>
            <a:r>
              <a:rPr lang="en-US" dirty="0" smtClean="0"/>
              <a:t> there.</a:t>
            </a:r>
          </a:p>
          <a:p>
            <a:endParaRPr lang="en-US" dirty="0"/>
          </a:p>
        </p:txBody>
      </p:sp>
      <p:sp>
        <p:nvSpPr>
          <p:cNvPr id="4" name="Slide Number Placeholder 3"/>
          <p:cNvSpPr>
            <a:spLocks noGrp="1"/>
          </p:cNvSpPr>
          <p:nvPr>
            <p:ph type="sldNum" sz="quarter" idx="10"/>
          </p:nvPr>
        </p:nvSpPr>
        <p:spPr/>
        <p:txBody>
          <a:bodyPr/>
          <a:lstStyle/>
          <a:p>
            <a:fld id="{CC232B56-AD1B-4F54-AFAC-96D87CC30720}" type="slidenum">
              <a:rPr lang="en-US" smtClean="0"/>
              <a:pPr/>
              <a:t>17</a:t>
            </a:fld>
            <a:endParaRPr lang="en-US"/>
          </a:p>
        </p:txBody>
      </p:sp>
    </p:spTree>
    <p:extLst>
      <p:ext uri="{BB962C8B-B14F-4D97-AF65-F5344CB8AC3E}">
        <p14:creationId xmlns:p14="http://schemas.microsoft.com/office/powerpoint/2010/main" val="203995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dirty="0" smtClean="0">
                <a:latin typeface="Gill Sans MT" panose="020B0502020104020203" pitchFamily="34" charset="0"/>
              </a:rPr>
              <a:t>Can use </a:t>
            </a:r>
            <a:r>
              <a:rPr lang="en-US" sz="2000" b="0" dirty="0" err="1" smtClean="0">
                <a:latin typeface="Gill Sans MT" panose="020B0502020104020203" pitchFamily="34" charset="0"/>
              </a:rPr>
              <a:t>OpenACC</a:t>
            </a:r>
            <a:r>
              <a:rPr lang="en-US" sz="2000" b="0" dirty="0" smtClean="0">
                <a:latin typeface="Gill Sans MT" panose="020B0502020104020203" pitchFamily="34" charset="0"/>
              </a:rPr>
              <a:t> clauses to control the kernel launch configuration on NVIDIA devices.</a:t>
            </a:r>
          </a:p>
          <a:p>
            <a:pPr lvl="1"/>
            <a:r>
              <a:rPr lang="en-US" sz="1600" b="0" dirty="0" smtClean="0">
                <a:latin typeface="Gill Sans MT" panose="020B0502020104020203" pitchFamily="34" charset="0"/>
              </a:rPr>
              <a:t>For CUDA accelerators, </a:t>
            </a:r>
            <a:r>
              <a:rPr lang="en-US" sz="1600" b="0" dirty="0" err="1" smtClean="0">
                <a:latin typeface="Gill Sans MT" panose="020B0502020104020203" pitchFamily="34" charset="0"/>
              </a:rPr>
              <a:t>OpenACC</a:t>
            </a:r>
            <a:r>
              <a:rPr lang="en-US" sz="1600" b="0" dirty="0" smtClean="0">
                <a:latin typeface="Gill Sans MT" panose="020B0502020104020203" pitchFamily="34" charset="0"/>
              </a:rPr>
              <a:t> </a:t>
            </a:r>
            <a:r>
              <a:rPr lang="en-US" sz="1600" b="0" i="1" dirty="0" smtClean="0">
                <a:latin typeface="Gill Sans MT" panose="020B0502020104020203" pitchFamily="34" charset="0"/>
              </a:rPr>
              <a:t>vector</a:t>
            </a:r>
            <a:r>
              <a:rPr lang="en-US" sz="1600" b="0" dirty="0" smtClean="0">
                <a:latin typeface="Gill Sans MT" panose="020B0502020104020203" pitchFamily="34" charset="0"/>
              </a:rPr>
              <a:t> parameter corresponds to the number of CUDA threads in a block.</a:t>
            </a:r>
          </a:p>
          <a:p>
            <a:pPr lvl="1"/>
            <a:r>
              <a:rPr lang="en-US" sz="1600" b="0" dirty="0" smtClean="0">
                <a:latin typeface="Gill Sans MT" panose="020B0502020104020203" pitchFamily="34" charset="0"/>
              </a:rPr>
              <a:t>Enables application-specific tuning.</a:t>
            </a:r>
            <a:endParaRPr lang="en-US" sz="2000" b="0" dirty="0" smtClean="0">
              <a:latin typeface="Gill Sans MT" panose="020B0502020104020203" pitchFamily="34" charset="0"/>
            </a:endParaRPr>
          </a:p>
          <a:p>
            <a:endParaRPr lang="en-US" dirty="0"/>
          </a:p>
        </p:txBody>
      </p:sp>
      <p:sp>
        <p:nvSpPr>
          <p:cNvPr id="4" name="Slide Number Placeholder 3"/>
          <p:cNvSpPr>
            <a:spLocks noGrp="1"/>
          </p:cNvSpPr>
          <p:nvPr>
            <p:ph type="sldNum" sz="quarter" idx="10"/>
          </p:nvPr>
        </p:nvSpPr>
        <p:spPr/>
        <p:txBody>
          <a:bodyPr/>
          <a:lstStyle/>
          <a:p>
            <a:fld id="{B660E2B8-F856-2C43-859C-C9067856E753}" type="slidenum">
              <a:rPr lang="en-US" smtClean="0"/>
              <a:pPr/>
              <a:t>19</a:t>
            </a:fld>
            <a:endParaRPr lang="en-US"/>
          </a:p>
        </p:txBody>
      </p:sp>
    </p:spTree>
    <p:extLst>
      <p:ext uri="{BB962C8B-B14F-4D97-AF65-F5344CB8AC3E}">
        <p14:creationId xmlns:p14="http://schemas.microsoft.com/office/powerpoint/2010/main" val="37591082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05AD298-4C29-6341-ADE1-9ADE4043BDC2}" type="slidenum">
              <a:rPr lang="en-US" smtClean="0"/>
              <a:pPr>
                <a:defRPr/>
              </a:pPr>
              <a:t>22</a:t>
            </a:fld>
            <a:endParaRPr lang="en-US"/>
          </a:p>
        </p:txBody>
      </p:sp>
    </p:spTree>
    <p:extLst>
      <p:ext uri="{BB962C8B-B14F-4D97-AF65-F5344CB8AC3E}">
        <p14:creationId xmlns:p14="http://schemas.microsoft.com/office/powerpoint/2010/main" val="2177060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05AD298-4C29-6341-ADE1-9ADE4043BDC2}" type="slidenum">
              <a:rPr lang="en-US" smtClean="0"/>
              <a:pPr>
                <a:defRPr/>
              </a:pPr>
              <a:t>23</a:t>
            </a:fld>
            <a:endParaRPr lang="en-US"/>
          </a:p>
        </p:txBody>
      </p:sp>
    </p:spTree>
    <p:extLst>
      <p:ext uri="{BB962C8B-B14F-4D97-AF65-F5344CB8AC3E}">
        <p14:creationId xmlns:p14="http://schemas.microsoft.com/office/powerpoint/2010/main" val="19936105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0E2B8-F856-2C43-859C-C9067856E753}" type="slidenum">
              <a:rPr lang="en-US" smtClean="0"/>
              <a:pPr/>
              <a:t>24</a:t>
            </a:fld>
            <a:endParaRPr lang="en-US"/>
          </a:p>
        </p:txBody>
      </p:sp>
    </p:spTree>
    <p:extLst>
      <p:ext uri="{BB962C8B-B14F-4D97-AF65-F5344CB8AC3E}">
        <p14:creationId xmlns:p14="http://schemas.microsoft.com/office/powerpoint/2010/main" val="3027509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Synergistic co-design process for the </a:t>
            </a:r>
            <a:r>
              <a:rPr lang="en-US" i="1" dirty="0" smtClean="0"/>
              <a:t>n-body </a:t>
            </a:r>
            <a:r>
              <a:rPr lang="en-US" dirty="0" smtClean="0"/>
              <a:t>computational motif and adapt and apply it to the </a:t>
            </a:r>
            <a:r>
              <a:rPr lang="en-US" i="1" dirty="0" smtClean="0"/>
              <a:t>structured/unstructured grid </a:t>
            </a:r>
            <a:r>
              <a:rPr lang="en-US" dirty="0" smtClean="0"/>
              <a:t>motifs found in computational fluid dynamics (CFD) in support of aerodynamic predictions for micro air vehicles (MAVs). </a:t>
            </a:r>
          </a:p>
          <a:p>
            <a:endParaRPr lang="en-US" dirty="0" smtClean="0"/>
          </a:p>
          <a:p>
            <a:r>
              <a:rPr lang="en-US" dirty="0" smtClean="0"/>
              <a:t>Synergistic co-design process for the </a:t>
            </a:r>
            <a:r>
              <a:rPr lang="en-US" i="1" dirty="0" smtClean="0"/>
              <a:t>structured/unstructured grid </a:t>
            </a:r>
            <a:r>
              <a:rPr lang="en-US" dirty="0" smtClean="0"/>
              <a:t>motifs found in computational fluid dynamics (CFD) to support aerodynamic predictions for micro-air vehicles (MAVs). </a:t>
            </a:r>
          </a:p>
          <a:p>
            <a:pPr lvl="1"/>
            <a:r>
              <a:rPr lang="en-US" i="1" dirty="0" smtClean="0"/>
              <a:t>Creation of malleable algorithms that can be mapped and optimized onto the right type of processing core at the right time,</a:t>
            </a:r>
          </a:p>
          <a:p>
            <a:pPr lvl="1"/>
            <a:r>
              <a:rPr lang="en-US" i="1" dirty="0" smtClean="0"/>
              <a:t>Delivery of an order of magnitude better performance than would have otherwise been possible by Moore’s Law alone. </a:t>
            </a:r>
            <a:endParaRPr lang="en-US" dirty="0" smtClean="0"/>
          </a:p>
          <a:p>
            <a:r>
              <a:rPr lang="en-US" dirty="0" smtClean="0"/>
              <a:t>engaged hardware vendors, notably AMD and </a:t>
            </a:r>
            <a:r>
              <a:rPr lang="en-US" dirty="0" err="1" smtClean="0"/>
              <a:t>Supermicro</a:t>
            </a:r>
            <a:r>
              <a:rPr lang="en-US" dirty="0" smtClean="0"/>
              <a:t>, to support our effort. </a:t>
            </a:r>
          </a:p>
          <a:p>
            <a:r>
              <a:rPr lang="en-US" dirty="0" smtClean="0"/>
              <a:t>Assists in guiding their future hardware design</a:t>
            </a:r>
          </a:p>
          <a:p>
            <a:endParaRPr lang="en-US" dirty="0" smtClean="0"/>
          </a:p>
          <a:p>
            <a:r>
              <a:rPr lang="en-US" sz="1200" kern="1200" dirty="0" smtClean="0">
                <a:solidFill>
                  <a:schemeClr val="tx1"/>
                </a:solidFill>
                <a:latin typeface="+mn-lt"/>
                <a:ea typeface="+mn-ea"/>
                <a:cs typeface="+mn-cs"/>
              </a:rPr>
              <a:t>While Moore’s Law theoretically doubles processor performance every 24 months, much of the realizable performance remains untapped because the burden falls to the (less informed) domain scientist or engineer to exploit parallel hardware for performance gains. Even when such untapped hardware potential is fully realized, it is often not coupled with advances in algorithmic innovation, which can deliver further (multiplicative) speed-up beyond Moore’s Law, as noted in the AFOSR BAA. For example, in a heterogeneous system containing a CPU and GPU, a straightforward 1600-core GPU parallelization of a CPU-based n-body code for molecular modeling resulted in only an 88.4-fold speed-up over a serial, but SSE-</a:t>
            </a:r>
            <a:r>
              <a:rPr lang="en-US" sz="1200" kern="1200" dirty="0" err="1" smtClean="0">
                <a:solidFill>
                  <a:schemeClr val="tx1"/>
                </a:solidFill>
                <a:latin typeface="+mn-lt"/>
                <a:ea typeface="+mn-ea"/>
                <a:cs typeface="+mn-cs"/>
              </a:rPr>
              <a:t>vectorized</a:t>
            </a:r>
            <a:r>
              <a:rPr lang="en-US" sz="1200" kern="1200" dirty="0" smtClean="0">
                <a:solidFill>
                  <a:schemeClr val="tx1"/>
                </a:solidFill>
                <a:latin typeface="+mn-lt"/>
                <a:ea typeface="+mn-ea"/>
                <a:cs typeface="+mn-cs"/>
              </a:rPr>
              <a:t>, CPU code. An additional 4.2-fold was extracted when applying architecture-aware GPU optimizations, resulting in a 371-fold speed-up [35]. By also leveraging algorithmic innovation via a hierarchical charge partitioning algorithm [5], we delivered an additional 216-fold speed-up, resulting in a multiplicative speed-up of 80,000-fold [45].</a:t>
            </a:r>
            <a:endParaRPr lang="en-US" dirty="0"/>
          </a:p>
        </p:txBody>
      </p:sp>
      <p:sp>
        <p:nvSpPr>
          <p:cNvPr id="4" name="Slide Number Placeholder 3"/>
          <p:cNvSpPr>
            <a:spLocks noGrp="1"/>
          </p:cNvSpPr>
          <p:nvPr>
            <p:ph type="sldNum" sz="quarter" idx="10"/>
          </p:nvPr>
        </p:nvSpPr>
        <p:spPr/>
        <p:txBody>
          <a:bodyPr/>
          <a:lstStyle/>
          <a:p>
            <a:fld id="{B660E2B8-F856-2C43-859C-C9067856E753}" type="slidenum">
              <a:rPr lang="en-US" smtClean="0"/>
              <a:pPr/>
              <a:t>2</a:t>
            </a:fld>
            <a:endParaRPr lang="en-US"/>
          </a:p>
        </p:txBody>
      </p:sp>
    </p:spTree>
    <p:extLst>
      <p:ext uri="{BB962C8B-B14F-4D97-AF65-F5344CB8AC3E}">
        <p14:creationId xmlns:p14="http://schemas.microsoft.com/office/powerpoint/2010/main" val="7194013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Though I am merely</a:t>
            </a:r>
            <a:r>
              <a:rPr lang="en-US" baseline="0" dirty="0" smtClean="0"/>
              <a:t> a CS, </a:t>
            </a:r>
            <a:r>
              <a:rPr lang="en-US" dirty="0" smtClean="0"/>
              <a:t>I did </a:t>
            </a:r>
            <a:r>
              <a:rPr lang="en-US" b="1" dirty="0" smtClean="0"/>
              <a:t>stay at a Holiday Inn</a:t>
            </a:r>
            <a:r>
              <a:rPr lang="en-US" b="0" dirty="0" smtClean="0"/>
              <a:t>,</a:t>
            </a:r>
            <a:r>
              <a:rPr lang="en-US" b="0" baseline="0" dirty="0" smtClean="0"/>
              <a:t> and therefore must be an CFD expert.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When questioned on whether or not I am a CFD expert, my reply is "No, but I did </a:t>
            </a:r>
            <a:r>
              <a:rPr lang="en-US" b="1" dirty="0" smtClean="0"/>
              <a:t>stay at a Holiday Inn</a:t>
            </a:r>
            <a:r>
              <a:rPr lang="en-US" dirty="0" smtClean="0"/>
              <a:t> Express," attributing my expertise to my </a:t>
            </a:r>
            <a:r>
              <a:rPr lang="en-US" b="1" dirty="0" smtClean="0"/>
              <a:t>stay</a:t>
            </a:r>
            <a:r>
              <a:rPr lang="en-US" dirty="0" smtClean="0"/>
              <a:t> there.</a:t>
            </a:r>
          </a:p>
          <a:p>
            <a:endParaRPr lang="en-US" dirty="0"/>
          </a:p>
        </p:txBody>
      </p:sp>
      <p:sp>
        <p:nvSpPr>
          <p:cNvPr id="4" name="Slide Number Placeholder 3"/>
          <p:cNvSpPr>
            <a:spLocks noGrp="1"/>
          </p:cNvSpPr>
          <p:nvPr>
            <p:ph type="sldNum" sz="quarter" idx="10"/>
          </p:nvPr>
        </p:nvSpPr>
        <p:spPr/>
        <p:txBody>
          <a:bodyPr/>
          <a:lstStyle/>
          <a:p>
            <a:fld id="{CC232B56-AD1B-4F54-AFAC-96D87CC30720}" type="slidenum">
              <a:rPr lang="en-US" smtClean="0"/>
              <a:pPr/>
              <a:t>26</a:t>
            </a:fld>
            <a:endParaRPr lang="en-US"/>
          </a:p>
        </p:txBody>
      </p:sp>
    </p:spTree>
    <p:extLst>
      <p:ext uri="{BB962C8B-B14F-4D97-AF65-F5344CB8AC3E}">
        <p14:creationId xmlns:p14="http://schemas.microsoft.com/office/powerpoint/2010/main" val="17876463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“On-Device marshalling” uses 20+ micro kernels for packing and unpacking specific elements of a face of the 3D space, library instead uses a single monolithic kernel to take any sub-slice in parallel</a:t>
            </a:r>
            <a:endParaRPr lang="en-US" dirty="0"/>
          </a:p>
        </p:txBody>
      </p:sp>
      <p:sp>
        <p:nvSpPr>
          <p:cNvPr id="4" name="Slide Number Placeholder 3"/>
          <p:cNvSpPr>
            <a:spLocks noGrp="1"/>
          </p:cNvSpPr>
          <p:nvPr>
            <p:ph type="sldNum" sz="quarter" idx="10"/>
          </p:nvPr>
        </p:nvSpPr>
        <p:spPr/>
        <p:txBody>
          <a:bodyPr/>
          <a:lstStyle/>
          <a:p>
            <a:fld id="{A0FE6B07-E4AF-4752-B540-C2660C33A53E}" type="slidenum">
              <a:rPr lang="en-US" smtClean="0"/>
              <a:t>27</a:t>
            </a:fld>
            <a:endParaRPr lang="en-US"/>
          </a:p>
        </p:txBody>
      </p:sp>
    </p:spTree>
    <p:extLst>
      <p:ext uri="{BB962C8B-B14F-4D97-AF65-F5344CB8AC3E}">
        <p14:creationId xmlns:p14="http://schemas.microsoft.com/office/powerpoint/2010/main" val="19011113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“On-Device marshalling” uses 20+ micro kernels for packing and unpacking specific elements of a face of the 3D space, library instead uses a single monolithic kernel to take any sub-slice in parallel</a:t>
            </a:r>
            <a:endParaRPr lang="en-US" dirty="0"/>
          </a:p>
        </p:txBody>
      </p:sp>
      <p:sp>
        <p:nvSpPr>
          <p:cNvPr id="4" name="Slide Number Placeholder 3"/>
          <p:cNvSpPr>
            <a:spLocks noGrp="1"/>
          </p:cNvSpPr>
          <p:nvPr>
            <p:ph type="sldNum" sz="quarter" idx="10"/>
          </p:nvPr>
        </p:nvSpPr>
        <p:spPr/>
        <p:txBody>
          <a:bodyPr/>
          <a:lstStyle/>
          <a:p>
            <a:fld id="{A0FE6B07-E4AF-4752-B540-C2660C33A53E}" type="slidenum">
              <a:rPr lang="en-US" smtClean="0"/>
              <a:t>32</a:t>
            </a:fld>
            <a:endParaRPr lang="en-US"/>
          </a:p>
        </p:txBody>
      </p:sp>
    </p:spTree>
    <p:extLst>
      <p:ext uri="{BB962C8B-B14F-4D97-AF65-F5344CB8AC3E}">
        <p14:creationId xmlns:p14="http://schemas.microsoft.com/office/powerpoint/2010/main" val="1766230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Transparent execution on any CUDA/</a:t>
            </a:r>
            <a:r>
              <a:rPr lang="en-US" dirty="0" err="1" smtClean="0"/>
              <a:t>OpenCL</a:t>
            </a:r>
            <a:r>
              <a:rPr lang="en-US" dirty="0" smtClean="0"/>
              <a:t> compatible device without recompiling library or user application</a:t>
            </a:r>
          </a:p>
          <a:p>
            <a:pPr lvl="1"/>
            <a:r>
              <a:rPr lang="en-US" dirty="0" smtClean="0"/>
              <a:t>Selected mode and device can be set per-run via environment variables</a:t>
            </a:r>
          </a:p>
          <a:p>
            <a:pPr marL="171450" indent="-171450">
              <a:buFont typeface="Arial"/>
              <a:buChar char="•"/>
            </a:pPr>
            <a:r>
              <a:rPr lang="en-US" dirty="0" smtClean="0"/>
              <a:t>Optional automatic timing plugin for every kernel and host/device data transfer, with variable verbosity</a:t>
            </a:r>
          </a:p>
          <a:p>
            <a:pPr marL="171450" indent="-171450">
              <a:buFont typeface="Arial"/>
              <a:buChar char="•"/>
            </a:pPr>
            <a:r>
              <a:rPr lang="en-US" dirty="0" smtClean="0"/>
              <a:t>Extensible to other domains and accelerator models</a:t>
            </a:r>
          </a:p>
          <a:p>
            <a:pPr lvl="1"/>
            <a:r>
              <a:rPr lang="en-US" dirty="0" smtClean="0"/>
              <a:t>(just add new domain kernels, framework remains essentially the same)</a:t>
            </a:r>
          </a:p>
          <a:p>
            <a:pPr lvl="1"/>
            <a:r>
              <a:rPr lang="en-US" dirty="0" smtClean="0"/>
              <a:t>Can be extended to include runtime scheduler behind the scenes</a:t>
            </a:r>
          </a:p>
          <a:p>
            <a:pPr lvl="2"/>
            <a:r>
              <a:rPr lang="en-US" dirty="0" smtClean="0"/>
              <a:t>i.e. “</a:t>
            </a:r>
            <a:r>
              <a:rPr lang="en-US" dirty="0" err="1" smtClean="0"/>
              <a:t>accelModePreferAffinityTSAR</a:t>
            </a:r>
            <a:r>
              <a:rPr lang="en-US" dirty="0" smtClean="0"/>
              <a:t>”</a:t>
            </a:r>
          </a:p>
          <a:p>
            <a:pPr lvl="1"/>
            <a:r>
              <a:rPr lang="en-US" dirty="0" smtClean="0"/>
              <a:t>New </a:t>
            </a:r>
            <a:r>
              <a:rPr lang="en-US" dirty="0" err="1" smtClean="0"/>
              <a:t>backends</a:t>
            </a:r>
            <a:r>
              <a:rPr lang="en-US" dirty="0" smtClean="0"/>
              <a:t> relatively easy to add to extensible </a:t>
            </a:r>
            <a:r>
              <a:rPr lang="en-US" dirty="0" smtClean="0">
                <a:latin typeface="Courier New" panose="02070309020205020404" pitchFamily="49" charset="0"/>
                <a:cs typeface="Courier New" panose="02070309020205020404" pitchFamily="49" charset="0"/>
              </a:rPr>
              <a:t>switch</a:t>
            </a:r>
            <a:r>
              <a:rPr lang="en-US" dirty="0" smtClean="0"/>
              <a:t>, </a:t>
            </a:r>
            <a:r>
              <a:rPr lang="en-US" dirty="0" err="1" smtClean="0">
                <a:latin typeface="Courier New" panose="02070309020205020404" pitchFamily="49" charset="0"/>
                <a:cs typeface="Courier New" panose="02070309020205020404" pitchFamily="49" charset="0"/>
              </a:rPr>
              <a:t>struct</a:t>
            </a:r>
            <a:r>
              <a:rPr lang="en-US" dirty="0" smtClean="0"/>
              <a:t>, and </a:t>
            </a:r>
            <a:r>
              <a:rPr lang="en-US" dirty="0" err="1" smtClean="0">
                <a:latin typeface="Courier New" panose="02070309020205020404" pitchFamily="49" charset="0"/>
                <a:cs typeface="Courier New" panose="02070309020205020404" pitchFamily="49" charset="0"/>
              </a:rPr>
              <a:t>enum</a:t>
            </a:r>
            <a:r>
              <a:rPr lang="en-US" dirty="0" smtClean="0"/>
              <a:t> constructs at top-level</a:t>
            </a:r>
          </a:p>
          <a:p>
            <a:pPr lvl="1"/>
            <a:endParaRPr lang="en-US" dirty="0" smtClean="0"/>
          </a:p>
          <a:p>
            <a:endParaRPr lang="en-US" dirty="0"/>
          </a:p>
        </p:txBody>
      </p:sp>
      <p:sp>
        <p:nvSpPr>
          <p:cNvPr id="4" name="Slide Number Placeholder 3"/>
          <p:cNvSpPr>
            <a:spLocks noGrp="1"/>
          </p:cNvSpPr>
          <p:nvPr>
            <p:ph type="sldNum" sz="quarter" idx="10"/>
          </p:nvPr>
        </p:nvSpPr>
        <p:spPr/>
        <p:txBody>
          <a:bodyPr/>
          <a:lstStyle/>
          <a:p>
            <a:fld id="{B660E2B8-F856-2C43-859C-C9067856E753}" type="slidenum">
              <a:rPr lang="en-US" smtClean="0"/>
              <a:pPr/>
              <a:t>36</a:t>
            </a:fld>
            <a:endParaRPr lang="en-US"/>
          </a:p>
        </p:txBody>
      </p:sp>
    </p:spTree>
    <p:extLst>
      <p:ext uri="{BB962C8B-B14F-4D97-AF65-F5344CB8AC3E}">
        <p14:creationId xmlns:p14="http://schemas.microsoft.com/office/powerpoint/2010/main" val="5540363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Now, what happens when we introduce an accelerator into the mix,</a:t>
            </a:r>
            <a:r>
              <a:rPr lang="en-US" baseline="0" dirty="0" smtClean="0"/>
              <a:t> the behavior really does not change, the master thread starts a large team of threads on the accelerator, and serves as the calling thread, waiting for the call to return.  In a way, either of these can be thought of as kernel executions, though they may map to more than one underneath they behave like that at the top level</a:t>
            </a:r>
            <a:endParaRPr lang="en-US" dirty="0"/>
          </a:p>
        </p:txBody>
      </p:sp>
      <p:sp>
        <p:nvSpPr>
          <p:cNvPr id="4" name="Slide Number Placeholder 3"/>
          <p:cNvSpPr>
            <a:spLocks noGrp="1"/>
          </p:cNvSpPr>
          <p:nvPr>
            <p:ph type="sldNum" sz="quarter" idx="10"/>
          </p:nvPr>
        </p:nvSpPr>
        <p:spPr/>
        <p:txBody>
          <a:bodyPr/>
          <a:lstStyle/>
          <a:p>
            <a:fld id="{48BA118D-014D-3347-AC56-35FD2468DA4B}" type="slidenum">
              <a:rPr lang="en-US" smtClean="0"/>
              <a:pPr/>
              <a:t>38</a:t>
            </a:fld>
            <a:endParaRPr lang="en-US"/>
          </a:p>
        </p:txBody>
      </p:sp>
    </p:spTree>
    <p:extLst>
      <p:ext uri="{BB962C8B-B14F-4D97-AF65-F5344CB8AC3E}">
        <p14:creationId xmlns:p14="http://schemas.microsoft.com/office/powerpoint/2010/main" val="13400864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For now, our</a:t>
            </a:r>
            <a:r>
              <a:rPr lang="en-US" baseline="0" dirty="0" smtClean="0"/>
              <a:t> version uses the directives themselves to split the work across both units, by nesting parallel regions.  Each region, is thus by default split into two regions.</a:t>
            </a:r>
            <a:endParaRPr lang="en-US" dirty="0"/>
          </a:p>
        </p:txBody>
      </p:sp>
      <p:sp>
        <p:nvSpPr>
          <p:cNvPr id="4" name="Slide Number Placeholder 3"/>
          <p:cNvSpPr>
            <a:spLocks noGrp="1"/>
          </p:cNvSpPr>
          <p:nvPr>
            <p:ph type="sldNum" sz="quarter" idx="10"/>
          </p:nvPr>
        </p:nvSpPr>
        <p:spPr/>
        <p:txBody>
          <a:bodyPr/>
          <a:lstStyle/>
          <a:p>
            <a:fld id="{48BA118D-014D-3347-AC56-35FD2468DA4B}" type="slidenum">
              <a:rPr lang="en-US" smtClean="0"/>
              <a:pPr/>
              <a:t>39</a:t>
            </a:fld>
            <a:endParaRPr lang="en-US"/>
          </a:p>
        </p:txBody>
      </p:sp>
    </p:spTree>
    <p:extLst>
      <p:ext uri="{BB962C8B-B14F-4D97-AF65-F5344CB8AC3E}">
        <p14:creationId xmlns:p14="http://schemas.microsoft.com/office/powerpoint/2010/main" val="13400864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Points to note, dynamic, split and quick</a:t>
            </a:r>
            <a:r>
              <a:rPr lang="en-US" baseline="0" dirty="0" smtClean="0"/>
              <a:t> each are best for one benchmark</a:t>
            </a:r>
          </a:p>
          <a:p>
            <a:r>
              <a:rPr lang="en-US" baseline="0" dirty="0" smtClean="0"/>
              <a:t>	</a:t>
            </a:r>
            <a:r>
              <a:rPr lang="en-US" baseline="0" dirty="0" err="1" smtClean="0"/>
              <a:t>helmholtz</a:t>
            </a:r>
            <a:r>
              <a:rPr lang="en-US" baseline="0" dirty="0" smtClean="0"/>
              <a:t> is actually best using only the CPU in this implementation, library detects this when allowed and backs off, suffering only minor slowdown.</a:t>
            </a:r>
          </a:p>
          <a:p>
            <a:endParaRPr lang="en-US" baseline="0" dirty="0" smtClean="0"/>
          </a:p>
          <a:p>
            <a:r>
              <a:rPr lang="en-US" baseline="0" dirty="0" smtClean="0"/>
              <a:t>GPU-GEM:  88x</a:t>
            </a:r>
          </a:p>
          <a:p>
            <a:r>
              <a:rPr lang="en-US" baseline="0" dirty="0" smtClean="0"/>
              <a:t>GPU-GEM + HTS:  88x + 10%</a:t>
            </a:r>
          </a:p>
          <a:p>
            <a:endParaRPr lang="en-US" baseline="0" dirty="0" smtClean="0"/>
          </a:p>
          <a:p>
            <a:r>
              <a:rPr lang="en-US" baseline="0" dirty="0" smtClean="0"/>
              <a:t>GPU-</a:t>
            </a:r>
            <a:r>
              <a:rPr lang="en-US" baseline="0" dirty="0" err="1" smtClean="0"/>
              <a:t>Kmeans</a:t>
            </a:r>
            <a:r>
              <a:rPr lang="en-US" baseline="0" dirty="0" smtClean="0"/>
              <a:t>:  </a:t>
            </a:r>
            <a:r>
              <a:rPr lang="en-US" baseline="0" dirty="0" err="1" smtClean="0"/>
              <a:t>Yx</a:t>
            </a:r>
            <a:endParaRPr lang="en-US" baseline="0" dirty="0" smtClean="0"/>
          </a:p>
          <a:p>
            <a:r>
              <a:rPr lang="en-US" baseline="0" dirty="0" smtClean="0"/>
              <a:t>GPU-</a:t>
            </a:r>
            <a:r>
              <a:rPr lang="en-US" baseline="0" dirty="0" err="1" smtClean="0"/>
              <a:t>Kmeans</a:t>
            </a:r>
            <a:r>
              <a:rPr lang="en-US" baseline="0" dirty="0" smtClean="0"/>
              <a:t>:  </a:t>
            </a:r>
            <a:r>
              <a:rPr lang="en-US" baseline="0" dirty="0" err="1" smtClean="0"/>
              <a:t>Yx</a:t>
            </a:r>
            <a:r>
              <a:rPr lang="en-US" baseline="0" dirty="0" smtClean="0"/>
              <a:t> * 2</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8BA118D-014D-3347-AC56-35FD2468DA4B}" type="slidenum">
              <a:rPr lang="en-US" smtClean="0"/>
              <a:pPr/>
              <a:t>40</a:t>
            </a:fld>
            <a:endParaRPr lang="en-US"/>
          </a:p>
        </p:txBody>
      </p:sp>
    </p:spTree>
    <p:extLst>
      <p:ext uri="{BB962C8B-B14F-4D97-AF65-F5344CB8AC3E}">
        <p14:creationId xmlns:p14="http://schemas.microsoft.com/office/powerpoint/2010/main" val="41362596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 highlights are summation portion of dot-prod, blue elements are the </a:t>
            </a:r>
            <a:r>
              <a:rPr lang="en-US" dirty="0" err="1" smtClean="0"/>
              <a:t>vec-vec</a:t>
            </a:r>
            <a:r>
              <a:rPr lang="en-US" dirty="0" smtClean="0"/>
              <a:t> multiply</a:t>
            </a:r>
            <a:endParaRPr lang="en-US" dirty="0"/>
          </a:p>
        </p:txBody>
      </p:sp>
      <p:sp>
        <p:nvSpPr>
          <p:cNvPr id="4" name="Slide Number Placeholder 3"/>
          <p:cNvSpPr>
            <a:spLocks noGrp="1"/>
          </p:cNvSpPr>
          <p:nvPr>
            <p:ph type="sldNum" sz="quarter" idx="10"/>
          </p:nvPr>
        </p:nvSpPr>
        <p:spPr/>
        <p:txBody>
          <a:bodyPr/>
          <a:lstStyle/>
          <a:p>
            <a:fld id="{A0FE6B07-E4AF-4752-B540-C2660C33A53E}"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8836206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 highlights are summation portion of dot-prod, blue elements are the </a:t>
            </a:r>
            <a:r>
              <a:rPr lang="en-US" dirty="0" err="1" smtClean="0"/>
              <a:t>vec-vec</a:t>
            </a:r>
            <a:r>
              <a:rPr lang="en-US" dirty="0" smtClean="0"/>
              <a:t> multiply</a:t>
            </a:r>
            <a:endParaRPr lang="en-US" dirty="0"/>
          </a:p>
        </p:txBody>
      </p:sp>
      <p:sp>
        <p:nvSpPr>
          <p:cNvPr id="4" name="Slide Number Placeholder 3"/>
          <p:cNvSpPr>
            <a:spLocks noGrp="1"/>
          </p:cNvSpPr>
          <p:nvPr>
            <p:ph type="sldNum" sz="quarter" idx="10"/>
          </p:nvPr>
        </p:nvSpPr>
        <p:spPr/>
        <p:txBody>
          <a:bodyPr/>
          <a:lstStyle/>
          <a:p>
            <a:fld id="{A0FE6B07-E4AF-4752-B540-C2660C33A53E}" type="slidenum">
              <a:rPr lang="en-US" smtClean="0"/>
              <a:t>42</a:t>
            </a:fld>
            <a:endParaRPr lang="en-US"/>
          </a:p>
        </p:txBody>
      </p:sp>
    </p:spTree>
    <p:extLst>
      <p:ext uri="{BB962C8B-B14F-4D97-AF65-F5344CB8AC3E}">
        <p14:creationId xmlns:p14="http://schemas.microsoft.com/office/powerpoint/2010/main" val="13510290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 highlights are summation portion of dot-prod, blue elements are the </a:t>
            </a:r>
            <a:r>
              <a:rPr lang="en-US" dirty="0" err="1" smtClean="0"/>
              <a:t>vec-vec</a:t>
            </a:r>
            <a:r>
              <a:rPr lang="en-US" dirty="0" smtClean="0"/>
              <a:t> multiply</a:t>
            </a:r>
            <a:endParaRPr lang="en-US" dirty="0"/>
          </a:p>
        </p:txBody>
      </p:sp>
      <p:sp>
        <p:nvSpPr>
          <p:cNvPr id="4" name="Slide Number Placeholder 3"/>
          <p:cNvSpPr>
            <a:spLocks noGrp="1"/>
          </p:cNvSpPr>
          <p:nvPr>
            <p:ph type="sldNum" sz="quarter" idx="10"/>
          </p:nvPr>
        </p:nvSpPr>
        <p:spPr/>
        <p:txBody>
          <a:bodyPr/>
          <a:lstStyle/>
          <a:p>
            <a:fld id="{A0FE6B07-E4AF-4752-B540-C2660C33A53E}" type="slidenum">
              <a:rPr lang="en-US" smtClean="0"/>
              <a:t>44</a:t>
            </a:fld>
            <a:endParaRPr lang="en-US"/>
          </a:p>
        </p:txBody>
      </p:sp>
    </p:spTree>
    <p:extLst>
      <p:ext uri="{BB962C8B-B14F-4D97-AF65-F5344CB8AC3E}">
        <p14:creationId xmlns:p14="http://schemas.microsoft.com/office/powerpoint/2010/main" val="1351029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smtClean="0">
                <a:solidFill>
                  <a:srgbClr val="FF0000"/>
                </a:solidFill>
              </a:rPr>
              <a:t>Tianhe-2:</a:t>
            </a:r>
            <a:r>
              <a:rPr lang="en-US" b="1" baseline="0" dirty="0" smtClean="0">
                <a:solidFill>
                  <a:srgbClr val="FF0000"/>
                </a:solidFill>
              </a:rPr>
              <a:t> ~35 </a:t>
            </a:r>
            <a:r>
              <a:rPr lang="en-US" b="1" baseline="0" dirty="0" err="1" smtClean="0">
                <a:solidFill>
                  <a:srgbClr val="FF0000"/>
                </a:solidFill>
              </a:rPr>
              <a:t>petaflops</a:t>
            </a:r>
            <a:r>
              <a:rPr lang="en-US" b="1" baseline="0" dirty="0" smtClean="0">
                <a:solidFill>
                  <a:srgbClr val="FF0000"/>
                </a:solidFill>
              </a:rPr>
              <a:t> sustained. ~55 </a:t>
            </a:r>
            <a:r>
              <a:rPr lang="en-US" b="1" baseline="0" dirty="0" err="1" smtClean="0">
                <a:solidFill>
                  <a:srgbClr val="FF0000"/>
                </a:solidFill>
              </a:rPr>
              <a:t>petaflops</a:t>
            </a:r>
            <a:r>
              <a:rPr lang="en-US" b="1" baseline="0" dirty="0" smtClean="0">
                <a:solidFill>
                  <a:srgbClr val="FF0000"/>
                </a:solidFill>
              </a:rPr>
              <a:t> peak.</a:t>
            </a:r>
          </a:p>
          <a:p>
            <a:pPr lvl="0"/>
            <a:endParaRPr lang="en-US" b="1" dirty="0" smtClean="0">
              <a:solidFill>
                <a:srgbClr val="FF0000"/>
              </a:solidFill>
            </a:endParaRPr>
          </a:p>
          <a:p>
            <a:pPr lvl="0"/>
            <a:r>
              <a:rPr lang="en-US" b="1" dirty="0" smtClean="0">
                <a:solidFill>
                  <a:srgbClr val="FF0000"/>
                </a:solidFill>
              </a:rPr>
              <a:t>Moore’s Law will get us to </a:t>
            </a:r>
            <a:r>
              <a:rPr lang="en-US" b="1" dirty="0" err="1" smtClean="0">
                <a:solidFill>
                  <a:srgbClr val="FF0000"/>
                </a:solidFill>
              </a:rPr>
              <a:t>exascale</a:t>
            </a:r>
            <a:r>
              <a:rPr lang="en-US" b="1" dirty="0" smtClean="0">
                <a:solidFill>
                  <a:srgbClr val="FF0000"/>
                </a:solidFill>
              </a:rPr>
              <a:t> performance?!</a:t>
            </a:r>
            <a:endParaRPr lang="en-US" dirty="0" smtClean="0"/>
          </a:p>
        </p:txBody>
      </p:sp>
      <p:sp>
        <p:nvSpPr>
          <p:cNvPr id="4" name="Slide Number Placeholder 3"/>
          <p:cNvSpPr>
            <a:spLocks noGrp="1"/>
          </p:cNvSpPr>
          <p:nvPr>
            <p:ph type="sldNum" sz="quarter" idx="10"/>
          </p:nvPr>
        </p:nvSpPr>
        <p:spPr/>
        <p:txBody>
          <a:bodyPr/>
          <a:lstStyle/>
          <a:p>
            <a:fld id="{B660E2B8-F856-2C43-859C-C9067856E753}" type="slidenum">
              <a:rPr lang="en-US" smtClean="0"/>
              <a:pPr/>
              <a:t>3</a:t>
            </a:fld>
            <a:endParaRPr lang="en-US"/>
          </a:p>
        </p:txBody>
      </p:sp>
    </p:spTree>
    <p:extLst>
      <p:ext uri="{BB962C8B-B14F-4D97-AF65-F5344CB8AC3E}">
        <p14:creationId xmlns:p14="http://schemas.microsoft.com/office/powerpoint/2010/main" val="34218295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PROPOSED</a:t>
            </a:r>
            <a:r>
              <a:rPr lang="en-US" baseline="0" dirty="0" smtClean="0"/>
              <a:t> Software Ecosystem (originally </a:t>
            </a:r>
            <a:r>
              <a:rPr lang="en-US" baseline="0" dirty="0" err="1" smtClean="0"/>
              <a:t>OpenCL</a:t>
            </a:r>
            <a:r>
              <a:rPr lang="en-US" baseline="0" dirty="0" smtClean="0"/>
              <a:t>-oriented </a:t>
            </a:r>
            <a:r>
              <a:rPr lang="en-US" baseline="0" dirty="0" err="1" smtClean="0">
                <a:sym typeface="Wingdings"/>
              </a:rPr>
              <a:t></a:t>
            </a:r>
            <a:r>
              <a:rPr lang="en-US" baseline="0" dirty="0" smtClean="0">
                <a:sym typeface="Wingdings"/>
              </a:rPr>
              <a:t> </a:t>
            </a:r>
            <a:r>
              <a:rPr lang="en-US" baseline="0" dirty="0" err="1" smtClean="0">
                <a:sym typeface="Wingdings"/>
              </a:rPr>
              <a:t>OpenMP</a:t>
            </a:r>
            <a:r>
              <a:rPr lang="en-US" baseline="0" dirty="0" smtClean="0">
                <a:sym typeface="Wingdings"/>
              </a:rPr>
              <a:t>-oriented for ease of transition of CFD codes to heterogeneous environments)</a:t>
            </a:r>
            <a:r>
              <a:rPr lang="en-US" baseline="0" dirty="0" smtClean="0"/>
              <a:t>:</a:t>
            </a:r>
            <a:endParaRPr lang="en-US" dirty="0" smtClean="0"/>
          </a:p>
          <a:p>
            <a:r>
              <a:rPr lang="en-US" dirty="0" smtClean="0"/>
              <a:t>A software ecosystem that we are planning to build</a:t>
            </a:r>
            <a:r>
              <a:rPr lang="en-US" baseline="0" dirty="0" smtClean="0"/>
              <a:t> for our material scientists, physicists, chemists, geologists, and in-situ visualization scientists at Virginia Tech, many with heavy investment in CUDA code that they want to be able to run on a potpourri of heterogeneous parallel computing (HPC) platforms, e.g., </a:t>
            </a:r>
          </a:p>
          <a:p>
            <a:pPr>
              <a:buFont typeface="Arial"/>
              <a:buChar char="•"/>
            </a:pPr>
            <a:r>
              <a:rPr lang="en-US" dirty="0" smtClean="0"/>
              <a:t>Integrated</a:t>
            </a:r>
            <a:r>
              <a:rPr lang="en-US" baseline="0" dirty="0" smtClean="0"/>
              <a:t> CPU+GPU systems, e.g., AMD Fusion and NVIDIA ION/ION2 chipsets</a:t>
            </a:r>
          </a:p>
          <a:p>
            <a:pPr>
              <a:buFont typeface="Arial"/>
              <a:buChar char="•"/>
            </a:pPr>
            <a:r>
              <a:rPr lang="en-US" baseline="0" dirty="0" smtClean="0"/>
              <a:t>Desktop </a:t>
            </a:r>
            <a:r>
              <a:rPr lang="en-US" baseline="0" dirty="0" err="1" smtClean="0"/>
              <a:t>CPU+discrete</a:t>
            </a:r>
            <a:r>
              <a:rPr lang="en-US" baseline="0" dirty="0" smtClean="0"/>
              <a:t> GPU system, e.g., AMD/Intel x86 CPU + consumer AMD/NVIDIA GPU (</a:t>
            </a:r>
            <a:r>
              <a:rPr lang="en-US" baseline="0" dirty="0" err="1" smtClean="0"/>
              <a:t>Radeon</a:t>
            </a:r>
            <a:r>
              <a:rPr lang="en-US" baseline="0" dirty="0" smtClean="0"/>
              <a:t> HD 5870 or GTX 480/580)</a:t>
            </a:r>
          </a:p>
          <a:p>
            <a:pPr>
              <a:buFont typeface="Arial"/>
              <a:buChar char="•"/>
            </a:pPr>
            <a:r>
              <a:rPr lang="en-US" baseline="0" dirty="0" smtClean="0"/>
              <a:t>Server/Cluster </a:t>
            </a:r>
            <a:r>
              <a:rPr lang="en-US" baseline="0" dirty="0" err="1" smtClean="0"/>
              <a:t>CPU+discrete</a:t>
            </a:r>
            <a:r>
              <a:rPr lang="en-US" baseline="0" dirty="0" smtClean="0"/>
              <a:t> GPU system, e.g., </a:t>
            </a:r>
            <a:r>
              <a:rPr lang="en-US" baseline="0" dirty="0" err="1" smtClean="0"/>
              <a:t>HokieSpeed</a:t>
            </a:r>
            <a:r>
              <a:rPr lang="en-US" baseline="0" dirty="0" smtClean="0"/>
              <a:t>, which is currently being installed at VT</a:t>
            </a:r>
          </a:p>
          <a:p>
            <a:pPr>
              <a:buFontTx/>
              <a:buChar char="-"/>
            </a:pPr>
            <a:endParaRPr lang="en-US" baseline="0" dirty="0" smtClean="0"/>
          </a:p>
        </p:txBody>
      </p:sp>
      <p:sp>
        <p:nvSpPr>
          <p:cNvPr id="4" name="Slide Number Placeholder 3"/>
          <p:cNvSpPr>
            <a:spLocks noGrp="1"/>
          </p:cNvSpPr>
          <p:nvPr>
            <p:ph type="sldNum" sz="quarter" idx="10"/>
          </p:nvPr>
        </p:nvSpPr>
        <p:spPr/>
        <p:txBody>
          <a:bodyPr/>
          <a:lstStyle/>
          <a:p>
            <a:pPr>
              <a:defRPr/>
            </a:pPr>
            <a:fld id="{F88CCA35-67F4-774B-AC53-F9AFAE9BA289}" type="slidenum">
              <a:rPr lang="en-US" smtClean="0"/>
              <a:pPr>
                <a:defRPr/>
              </a:pPr>
              <a:t>46</a:t>
            </a:fld>
            <a:endParaRPr lang="en-US"/>
          </a:p>
        </p:txBody>
      </p:sp>
    </p:spTree>
    <p:extLst>
      <p:ext uri="{BB962C8B-B14F-4D97-AF65-F5344CB8AC3E}">
        <p14:creationId xmlns:p14="http://schemas.microsoft.com/office/powerpoint/2010/main" val="41453465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ltLang="zh-CN" dirty="0" smtClean="0">
                <a:solidFill>
                  <a:schemeClr val="tx1"/>
                </a:solidFill>
                <a:cs typeface="Gill Sans MT"/>
              </a:rPr>
              <a:t>Usable by non-architecture experts</a:t>
            </a:r>
          </a:p>
          <a:p>
            <a:pPr marL="749300" lvl="1" indent="0">
              <a:spcBef>
                <a:spcPts val="0"/>
              </a:spcBef>
              <a:buNone/>
            </a:pPr>
            <a:r>
              <a:rPr lang="en-US" altLang="zh-CN" dirty="0" smtClean="0">
                <a:solidFill>
                  <a:schemeClr val="tx1"/>
                </a:solidFill>
                <a:cs typeface="Gill Sans MT"/>
              </a:rPr>
              <a:t>(via drop-in replacement functions) </a:t>
            </a:r>
          </a:p>
          <a:p>
            <a:pPr marL="749300" lvl="1" indent="0">
              <a:spcBef>
                <a:spcPts val="0"/>
              </a:spcBef>
              <a:buNone/>
            </a:pPr>
            <a:r>
              <a:rPr lang="en-US" altLang="zh-CN" dirty="0" smtClean="0">
                <a:solidFill>
                  <a:schemeClr val="tx1"/>
                </a:solidFill>
                <a:cs typeface="Gill Sans MT"/>
              </a:rPr>
              <a:t>w</a:t>
            </a:r>
            <a:r>
              <a:rPr lang="en-US" altLang="zh-CN" dirty="0" smtClean="0">
                <a:cs typeface="Gill Sans MT"/>
              </a:rPr>
              <a:t>hile eliminating </a:t>
            </a:r>
            <a:r>
              <a:rPr lang="en-US" altLang="zh-CN" dirty="0" smtClean="0">
                <a:solidFill>
                  <a:schemeClr val="tx1"/>
                </a:solidFill>
                <a:cs typeface="Gill Sans MT"/>
              </a:rPr>
              <a:t>heavyweight </a:t>
            </a:r>
          </a:p>
          <a:p>
            <a:pPr marL="749300" lvl="1" indent="0">
              <a:spcBef>
                <a:spcPts val="0"/>
              </a:spcBef>
              <a:buNone/>
            </a:pPr>
            <a:r>
              <a:rPr lang="en-US" altLang="zh-CN" dirty="0" smtClean="0">
                <a:solidFill>
                  <a:schemeClr val="tx1"/>
                </a:solidFill>
                <a:cs typeface="Gill Sans MT"/>
              </a:rPr>
              <a:t>framework-centric development</a:t>
            </a:r>
          </a:p>
          <a:p>
            <a:endParaRPr lang="en-US" dirty="0"/>
          </a:p>
        </p:txBody>
      </p:sp>
      <p:sp>
        <p:nvSpPr>
          <p:cNvPr id="4" name="Slide Number Placeholder 3"/>
          <p:cNvSpPr>
            <a:spLocks noGrp="1"/>
          </p:cNvSpPr>
          <p:nvPr>
            <p:ph type="sldNum" sz="quarter" idx="10"/>
          </p:nvPr>
        </p:nvSpPr>
        <p:spPr/>
        <p:txBody>
          <a:bodyPr/>
          <a:lstStyle/>
          <a:p>
            <a:fld id="{B660E2B8-F856-2C43-859C-C9067856E753}" type="slidenum">
              <a:rPr lang="en-US" smtClean="0"/>
              <a:pPr/>
              <a:t>48</a:t>
            </a:fld>
            <a:endParaRPr lang="en-US"/>
          </a:p>
        </p:txBody>
      </p:sp>
    </p:spTree>
    <p:extLst>
      <p:ext uri="{BB962C8B-B14F-4D97-AF65-F5344CB8AC3E}">
        <p14:creationId xmlns:p14="http://schemas.microsoft.com/office/powerpoint/2010/main" val="39838197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ltLang="zh-CN" dirty="0" smtClean="0">
                <a:solidFill>
                  <a:schemeClr val="tx1"/>
                </a:solidFill>
                <a:cs typeface="Gill Sans MT"/>
              </a:rPr>
              <a:t>Usable by non-architecture experts</a:t>
            </a:r>
          </a:p>
          <a:p>
            <a:pPr marL="749300" lvl="1" indent="0">
              <a:spcBef>
                <a:spcPts val="0"/>
              </a:spcBef>
              <a:buNone/>
            </a:pPr>
            <a:r>
              <a:rPr lang="en-US" altLang="zh-CN" dirty="0" smtClean="0">
                <a:solidFill>
                  <a:schemeClr val="tx1"/>
                </a:solidFill>
                <a:cs typeface="Gill Sans MT"/>
              </a:rPr>
              <a:t>(via drop-in replacement functions) </a:t>
            </a:r>
          </a:p>
          <a:p>
            <a:pPr marL="749300" lvl="1" indent="0">
              <a:spcBef>
                <a:spcPts val="0"/>
              </a:spcBef>
              <a:buNone/>
            </a:pPr>
            <a:r>
              <a:rPr lang="en-US" altLang="zh-CN" dirty="0" smtClean="0">
                <a:solidFill>
                  <a:schemeClr val="tx1"/>
                </a:solidFill>
                <a:cs typeface="Gill Sans MT"/>
              </a:rPr>
              <a:t>w</a:t>
            </a:r>
            <a:r>
              <a:rPr lang="en-US" altLang="zh-CN" dirty="0" smtClean="0">
                <a:cs typeface="Gill Sans MT"/>
              </a:rPr>
              <a:t>hile eliminating </a:t>
            </a:r>
            <a:r>
              <a:rPr lang="en-US" altLang="zh-CN" dirty="0" smtClean="0">
                <a:solidFill>
                  <a:schemeClr val="tx1"/>
                </a:solidFill>
                <a:cs typeface="Gill Sans MT"/>
              </a:rPr>
              <a:t>heavyweight </a:t>
            </a:r>
          </a:p>
          <a:p>
            <a:pPr marL="749300" lvl="1" indent="0">
              <a:spcBef>
                <a:spcPts val="0"/>
              </a:spcBef>
              <a:buNone/>
            </a:pPr>
            <a:r>
              <a:rPr lang="en-US" altLang="zh-CN" dirty="0" smtClean="0">
                <a:solidFill>
                  <a:schemeClr val="tx1"/>
                </a:solidFill>
                <a:cs typeface="Gill Sans MT"/>
              </a:rPr>
              <a:t>framework-centric development</a:t>
            </a:r>
          </a:p>
          <a:p>
            <a:endParaRPr lang="en-US" dirty="0"/>
          </a:p>
        </p:txBody>
      </p:sp>
      <p:sp>
        <p:nvSpPr>
          <p:cNvPr id="4" name="Slide Number Placeholder 3"/>
          <p:cNvSpPr>
            <a:spLocks noGrp="1"/>
          </p:cNvSpPr>
          <p:nvPr>
            <p:ph type="sldNum" sz="quarter" idx="10"/>
          </p:nvPr>
        </p:nvSpPr>
        <p:spPr/>
        <p:txBody>
          <a:bodyPr/>
          <a:lstStyle/>
          <a:p>
            <a:fld id="{B660E2B8-F856-2C43-859C-C9067856E753}" type="slidenum">
              <a:rPr lang="en-US" smtClean="0"/>
              <a:pPr/>
              <a:t>49</a:t>
            </a:fld>
            <a:endParaRPr lang="en-US"/>
          </a:p>
        </p:txBody>
      </p:sp>
    </p:spTree>
    <p:extLst>
      <p:ext uri="{BB962C8B-B14F-4D97-AF65-F5344CB8AC3E}">
        <p14:creationId xmlns:p14="http://schemas.microsoft.com/office/powerpoint/2010/main" val="40832741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CBCCFD-DF1F-4A21-800B-A028CEE458BA}" type="slidenum">
              <a:rPr lang="en-US" smtClean="0"/>
              <a:t>51</a:t>
            </a:fld>
            <a:endParaRPr lang="en-US"/>
          </a:p>
        </p:txBody>
      </p:sp>
    </p:spTree>
    <p:extLst>
      <p:ext uri="{BB962C8B-B14F-4D97-AF65-F5344CB8AC3E}">
        <p14:creationId xmlns:p14="http://schemas.microsoft.com/office/powerpoint/2010/main" val="25960131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CBCCFD-DF1F-4A21-800B-A028CEE458BA}" type="slidenum">
              <a:rPr lang="en-US" smtClean="0"/>
              <a:t>52</a:t>
            </a:fld>
            <a:endParaRPr lang="en-US"/>
          </a:p>
        </p:txBody>
      </p:sp>
    </p:spTree>
    <p:extLst>
      <p:ext uri="{BB962C8B-B14F-4D97-AF65-F5344CB8AC3E}">
        <p14:creationId xmlns:p14="http://schemas.microsoft.com/office/powerpoint/2010/main" val="4514845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CBCCFD-DF1F-4A21-800B-A028CEE458BA}" type="slidenum">
              <a:rPr lang="en-US" smtClean="0"/>
              <a:t>54</a:t>
            </a:fld>
            <a:endParaRPr lang="en-US"/>
          </a:p>
        </p:txBody>
      </p:sp>
    </p:spTree>
    <p:extLst>
      <p:ext uri="{BB962C8B-B14F-4D97-AF65-F5344CB8AC3E}">
        <p14:creationId xmlns:p14="http://schemas.microsoft.com/office/powerpoint/2010/main" val="16951250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CBCCFD-DF1F-4A21-800B-A028CEE458BA}" type="slidenum">
              <a:rPr lang="en-US" smtClean="0"/>
              <a:t>55</a:t>
            </a:fld>
            <a:endParaRPr lang="en-US"/>
          </a:p>
        </p:txBody>
      </p:sp>
    </p:spTree>
    <p:extLst>
      <p:ext uri="{BB962C8B-B14F-4D97-AF65-F5344CB8AC3E}">
        <p14:creationId xmlns:p14="http://schemas.microsoft.com/office/powerpoint/2010/main" val="35957011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Gill Sans MT"/>
                <a:cs typeface="Gill Sans MT"/>
              </a:rPr>
              <a:t>Validation of ASYNC variants of face transforms and exchanges</a:t>
            </a:r>
          </a:p>
          <a:p>
            <a:pPr lvl="1"/>
            <a:r>
              <a:rPr lang="en-US" dirty="0" smtClean="0">
                <a:latin typeface="Gill Sans MT"/>
                <a:cs typeface="Gill Sans MT"/>
              </a:rPr>
              <a:t>MPI exchanges should be the most tricky, due to callback chains and helper functions required for transparent management of </a:t>
            </a:r>
            <a:r>
              <a:rPr lang="en-US" dirty="0" err="1" smtClean="0">
                <a:latin typeface="Gill Sans MT"/>
                <a:cs typeface="Gill Sans MT"/>
              </a:rPr>
              <a:t>async</a:t>
            </a:r>
            <a:r>
              <a:rPr lang="en-US" dirty="0" smtClean="0">
                <a:latin typeface="Gill Sans MT"/>
                <a:cs typeface="Gill Sans MT"/>
              </a:rPr>
              <a:t> transfers</a:t>
            </a:r>
          </a:p>
          <a:p>
            <a:endParaRPr lang="en-US" dirty="0"/>
          </a:p>
        </p:txBody>
      </p:sp>
      <p:sp>
        <p:nvSpPr>
          <p:cNvPr id="4" name="Slide Number Placeholder 3"/>
          <p:cNvSpPr>
            <a:spLocks noGrp="1"/>
          </p:cNvSpPr>
          <p:nvPr>
            <p:ph type="sldNum" sz="quarter" idx="10"/>
          </p:nvPr>
        </p:nvSpPr>
        <p:spPr/>
        <p:txBody>
          <a:bodyPr/>
          <a:lstStyle/>
          <a:p>
            <a:fld id="{24CBCCFD-DF1F-4A21-800B-A028CEE458BA}" type="slidenum">
              <a:rPr lang="en-US" smtClean="0"/>
              <a:t>56</a:t>
            </a:fld>
            <a:endParaRPr lang="en-US"/>
          </a:p>
        </p:txBody>
      </p:sp>
    </p:spTree>
    <p:extLst>
      <p:ext uri="{BB962C8B-B14F-4D97-AF65-F5344CB8AC3E}">
        <p14:creationId xmlns:p14="http://schemas.microsoft.com/office/powerpoint/2010/main" val="26605988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Gill Sans MT"/>
                <a:cs typeface="Gill Sans MT"/>
              </a:rPr>
              <a:t>Validation of ASYNC variants of face transforms and exchanges</a:t>
            </a:r>
          </a:p>
          <a:p>
            <a:pPr lvl="1"/>
            <a:r>
              <a:rPr lang="en-US" dirty="0" smtClean="0">
                <a:latin typeface="Gill Sans MT"/>
                <a:cs typeface="Gill Sans MT"/>
              </a:rPr>
              <a:t>MPI exchanges should be the most tricky, due to callback chains and helper functions required for transparent management of </a:t>
            </a:r>
            <a:r>
              <a:rPr lang="en-US" dirty="0" err="1" smtClean="0">
                <a:latin typeface="Gill Sans MT"/>
                <a:cs typeface="Gill Sans MT"/>
              </a:rPr>
              <a:t>async</a:t>
            </a:r>
            <a:r>
              <a:rPr lang="en-US" dirty="0" smtClean="0">
                <a:latin typeface="Gill Sans MT"/>
                <a:cs typeface="Gill Sans MT"/>
              </a:rPr>
              <a:t> transfers</a:t>
            </a:r>
          </a:p>
          <a:p>
            <a:endParaRPr lang="en-US" dirty="0"/>
          </a:p>
        </p:txBody>
      </p:sp>
      <p:sp>
        <p:nvSpPr>
          <p:cNvPr id="4" name="Slide Number Placeholder 3"/>
          <p:cNvSpPr>
            <a:spLocks noGrp="1"/>
          </p:cNvSpPr>
          <p:nvPr>
            <p:ph type="sldNum" sz="quarter" idx="10"/>
          </p:nvPr>
        </p:nvSpPr>
        <p:spPr/>
        <p:txBody>
          <a:bodyPr/>
          <a:lstStyle/>
          <a:p>
            <a:fld id="{24CBCCFD-DF1F-4A21-800B-A028CEE458BA}" type="slidenum">
              <a:rPr lang="en-US" smtClean="0"/>
              <a:t>57</a:t>
            </a:fld>
            <a:endParaRPr lang="en-US"/>
          </a:p>
        </p:txBody>
      </p:sp>
    </p:spTree>
    <p:extLst>
      <p:ext uri="{BB962C8B-B14F-4D97-AF65-F5344CB8AC3E}">
        <p14:creationId xmlns:p14="http://schemas.microsoft.com/office/powerpoint/2010/main" val="41519272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Goal:</a:t>
            </a:r>
            <a:r>
              <a:rPr lang="en-US" baseline="0" dirty="0" smtClean="0"/>
              <a:t>  Unified data movement library that hides all the hardware and system software details from the algorithm developer, while </a:t>
            </a:r>
            <a:r>
              <a:rPr lang="en-US" sz="1200" kern="1200" dirty="0" smtClean="0">
                <a:solidFill>
                  <a:schemeClr val="tx1"/>
                </a:solidFill>
                <a:latin typeface="+mn-lt"/>
                <a:ea typeface="+mn-ea"/>
                <a:cs typeface="+mn-cs"/>
              </a:rPr>
              <a:t>supporting a wide variety of vendors (NVIDIA and AMD </a:t>
            </a:r>
            <a:r>
              <a:rPr lang="en-US" sz="1200" kern="1200" dirty="0" err="1" smtClean="0">
                <a:solidFill>
                  <a:schemeClr val="tx1"/>
                </a:solidFill>
                <a:latin typeface="+mn-lt"/>
                <a:ea typeface="+mn-ea"/>
                <a:cs typeface="+mn-cs"/>
              </a:rPr>
              <a:t>GPUs</a:t>
            </a:r>
            <a:r>
              <a:rPr lang="en-US" sz="1200" kern="1200" dirty="0" smtClean="0">
                <a:solidFill>
                  <a:schemeClr val="tx1"/>
                </a:solidFill>
                <a:latin typeface="+mn-lt"/>
                <a:ea typeface="+mn-ea"/>
                <a:cs typeface="+mn-cs"/>
              </a:rPr>
              <a:t>, CUDA and </a:t>
            </a:r>
            <a:r>
              <a:rPr lang="en-US" sz="1200" kern="1200" dirty="0" err="1" smtClean="0">
                <a:solidFill>
                  <a:schemeClr val="tx1"/>
                </a:solidFill>
                <a:latin typeface="+mn-lt"/>
                <a:ea typeface="+mn-ea"/>
                <a:cs typeface="+mn-cs"/>
              </a:rPr>
              <a:t>OpenCL</a:t>
            </a:r>
            <a:r>
              <a:rPr lang="en-US" sz="1200" kern="1200" dirty="0" smtClean="0">
                <a:solidFill>
                  <a:schemeClr val="tx1"/>
                </a:solidFill>
                <a:latin typeface="+mn-lt"/>
                <a:ea typeface="+mn-ea"/>
                <a:cs typeface="+mn-cs"/>
              </a:rPr>
              <a:t>, and so on). </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various processing elements in today’s supercomputers, such as CPUs, </a:t>
            </a:r>
            <a:r>
              <a:rPr lang="en-US" sz="1200" kern="1200" dirty="0" err="1" smtClean="0">
                <a:solidFill>
                  <a:schemeClr val="tx1"/>
                </a:solidFill>
                <a:latin typeface="+mn-lt"/>
                <a:ea typeface="+mn-ea"/>
                <a:cs typeface="+mn-cs"/>
              </a:rPr>
              <a:t>GPUs</a:t>
            </a:r>
            <a:r>
              <a:rPr lang="en-US" sz="1200" kern="1200" dirty="0" smtClean="0">
                <a:solidFill>
                  <a:schemeClr val="tx1"/>
                </a:solidFill>
                <a:latin typeface="+mn-lt"/>
                <a:ea typeface="+mn-ea"/>
                <a:cs typeface="+mn-cs"/>
              </a:rPr>
              <a:t> and other accelerators, are organized in complex memory hierarchies and data movement among these disjoint memory subsystems become a performance and productivity bottleneck very quickly in the co-design process.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Moreover, the data movement optimizations are very specific to the vendors and their libraries, e.g., </a:t>
            </a:r>
            <a:r>
              <a:rPr lang="en-US" sz="1200" kern="1200" dirty="0" err="1" smtClean="0">
                <a:solidFill>
                  <a:schemeClr val="tx1"/>
                </a:solidFill>
                <a:latin typeface="+mn-lt"/>
                <a:ea typeface="+mn-ea"/>
                <a:cs typeface="+mn-cs"/>
              </a:rPr>
              <a:t>GPUDirect</a:t>
            </a:r>
            <a:r>
              <a:rPr lang="en-US" sz="1200" kern="1200" dirty="0" smtClean="0">
                <a:solidFill>
                  <a:schemeClr val="tx1"/>
                </a:solidFill>
                <a:latin typeface="+mn-lt"/>
                <a:ea typeface="+mn-ea"/>
                <a:cs typeface="+mn-cs"/>
              </a:rPr>
              <a:t> technology is available only for NVIDIA </a:t>
            </a:r>
            <a:r>
              <a:rPr lang="en-US" sz="1200" kern="1200" dirty="0" err="1" smtClean="0">
                <a:solidFill>
                  <a:schemeClr val="tx1"/>
                </a:solidFill>
                <a:latin typeface="+mn-lt"/>
                <a:ea typeface="+mn-ea"/>
                <a:cs typeface="+mn-cs"/>
              </a:rPr>
              <a:t>GPUs</a:t>
            </a:r>
            <a:r>
              <a:rPr lang="en-US" sz="1200" kern="1200" dirty="0" smtClean="0">
                <a:solidFill>
                  <a:schemeClr val="tx1"/>
                </a:solidFill>
                <a:latin typeface="+mn-lt"/>
                <a:ea typeface="+mn-ea"/>
                <a:cs typeface="+mn-cs"/>
              </a:rPr>
              <a:t> (CUDA) and </a:t>
            </a:r>
            <a:r>
              <a:rPr lang="en-US" sz="1200" kern="1200" dirty="0" err="1" smtClean="0">
                <a:solidFill>
                  <a:schemeClr val="tx1"/>
                </a:solidFill>
                <a:latin typeface="+mn-lt"/>
                <a:ea typeface="+mn-ea"/>
                <a:cs typeface="+mn-cs"/>
              </a:rPr>
              <a:t>InfiniBand</a:t>
            </a:r>
            <a:r>
              <a:rPr lang="en-US" sz="1200" kern="1200" dirty="0" smtClean="0">
                <a:solidFill>
                  <a:schemeClr val="tx1"/>
                </a:solidFill>
                <a:latin typeface="+mn-lt"/>
                <a:ea typeface="+mn-ea"/>
                <a:cs typeface="+mn-cs"/>
              </a:rPr>
              <a:t> interconnects.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Example:  MPI-ACC, a prototype for a data-movement library between heterogeneous memory systems by extending the popular MPI programming model (called MPI-ACC).</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B660E2B8-F856-2C43-859C-C9067856E753}" type="slidenum">
              <a:rPr lang="en-US" smtClean="0"/>
              <a:pPr/>
              <a:t>58</a:t>
            </a:fld>
            <a:endParaRPr lang="en-US"/>
          </a:p>
        </p:txBody>
      </p:sp>
    </p:spTree>
    <p:extLst>
      <p:ext uri="{BB962C8B-B14F-4D97-AF65-F5344CB8AC3E}">
        <p14:creationId xmlns:p14="http://schemas.microsoft.com/office/powerpoint/2010/main" val="3833961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table on the previous slide</a:t>
            </a:r>
            <a:r>
              <a:rPr lang="en-US" baseline="0" dirty="0" smtClean="0"/>
              <a:t> charts progress with respect to the BLUE line.</a:t>
            </a:r>
          </a:p>
          <a:p>
            <a:r>
              <a:rPr lang="en-US" baseline="0" dirty="0" smtClean="0"/>
              <a:t>(</a:t>
            </a:r>
            <a:r>
              <a:rPr lang="en-US" dirty="0" smtClean="0"/>
              <a:t>Hardware advances to </a:t>
            </a:r>
            <a:r>
              <a:rPr lang="en-US" dirty="0" err="1" smtClean="0"/>
              <a:t>exascale</a:t>
            </a:r>
            <a:r>
              <a:rPr lang="en-US" dirty="0" smtClean="0"/>
              <a:t> track with the blue line.)</a:t>
            </a:r>
          </a:p>
          <a:p>
            <a:endParaRPr lang="en-US" dirty="0" smtClean="0"/>
          </a:p>
          <a:p>
            <a:r>
              <a:rPr lang="en-US" dirty="0" smtClean="0"/>
              <a:t>HPL</a:t>
            </a:r>
            <a:r>
              <a:rPr lang="en-US" baseline="0" dirty="0" smtClean="0"/>
              <a:t> (High-Performance LINPACK) performs </a:t>
            </a:r>
            <a:r>
              <a:rPr lang="en-US" dirty="0" smtClean="0"/>
              <a:t>O(n3) floating-point operations and moves O(n2) data. </a:t>
            </a:r>
          </a:p>
          <a:p>
            <a:endParaRPr lang="en-US" dirty="0" smtClean="0"/>
          </a:p>
          <a:p>
            <a:r>
              <a:rPr lang="en-US" dirty="0" smtClean="0"/>
              <a:t>When HPL gained prominence as a performance metric in the early 1990s there was a strong correlation between its predictions of system rankings and the ranking that full-scale applications would realize. NOT</a:t>
            </a:r>
            <a:r>
              <a:rPr lang="en-US" baseline="0" dirty="0" smtClean="0"/>
              <a:t> TRUE ANYMORE.</a:t>
            </a:r>
          </a:p>
          <a:p>
            <a:endParaRPr lang="en-US" baseline="0" dirty="0" smtClean="0"/>
          </a:p>
          <a:p>
            <a:r>
              <a:rPr lang="en-US" baseline="0" dirty="0" smtClean="0"/>
              <a:t>HPCG: </a:t>
            </a:r>
            <a:r>
              <a:rPr lang="en-US" baseline="0" dirty="0" err="1" smtClean="0"/>
              <a:t>SpMV</a:t>
            </a:r>
            <a:r>
              <a:rPr lang="en-US" baseline="0" dirty="0" smtClean="0"/>
              <a:t>; Sparse </a:t>
            </a:r>
            <a:r>
              <a:rPr lang="en-US" baseline="0" dirty="0" err="1" smtClean="0"/>
              <a:t>Triange</a:t>
            </a:r>
            <a:r>
              <a:rPr lang="en-US" baseline="0" dirty="0" smtClean="0"/>
              <a:t>; Dot products; Gauss-</a:t>
            </a:r>
            <a:r>
              <a:rPr lang="en-US" baseline="0" dirty="0" err="1" smtClean="0"/>
              <a:t>seidel</a:t>
            </a:r>
            <a:r>
              <a:rPr lang="en-US" baseline="0" dirty="0" smtClean="0"/>
              <a:t> smoother, multigrid preconditioners</a:t>
            </a:r>
            <a:endParaRPr lang="en-US" baseline="0" dirty="0" smtClean="0"/>
          </a:p>
          <a:p>
            <a:endParaRPr lang="en-US" baseline="0" dirty="0" smtClean="0"/>
          </a:p>
          <a:p>
            <a:r>
              <a:rPr lang="en-US" baseline="0" dirty="0" err="1" smtClean="0"/>
              <a:t>Cielo</a:t>
            </a:r>
            <a:r>
              <a:rPr lang="en-US" baseline="0" dirty="0" smtClean="0"/>
              <a:t> @ LANL: 1-PF supercomputer consisting of 142,272 CPU cores</a:t>
            </a:r>
          </a:p>
          <a:p>
            <a:pPr marL="0" marR="0" lvl="1" indent="0" algn="l" defTabSz="457200" rtl="0" eaLnBrk="1" fontAlgn="auto" latinLnBrk="0" hangingPunct="1">
              <a:lnSpc>
                <a:spcPct val="100000"/>
              </a:lnSpc>
              <a:spcBef>
                <a:spcPts val="0"/>
              </a:spcBef>
              <a:spcAft>
                <a:spcPts val="0"/>
              </a:spcAft>
              <a:buClrTx/>
              <a:buSzTx/>
              <a:buFontTx/>
              <a:buNone/>
              <a:tabLst/>
              <a:defRPr/>
            </a:pPr>
            <a:r>
              <a:rPr lang="en-US" baseline="0" dirty="0" smtClean="0"/>
              <a:t>Mira </a:t>
            </a:r>
            <a:r>
              <a:rPr lang="en-US" baseline="0" dirty="0" err="1" smtClean="0"/>
              <a:t>BlueGene</a:t>
            </a:r>
            <a:r>
              <a:rPr lang="en-US" baseline="0" dirty="0" smtClean="0"/>
              <a:t>/Q @ ANL: 10-PF supercomputer consisting of </a:t>
            </a:r>
            <a:r>
              <a:rPr lang="en-US" dirty="0" smtClean="0"/>
              <a:t>786,432 CPU cores</a:t>
            </a:r>
          </a:p>
          <a:p>
            <a:endParaRPr lang="en-US" dirty="0" smtClean="0"/>
          </a:p>
        </p:txBody>
      </p:sp>
      <p:sp>
        <p:nvSpPr>
          <p:cNvPr id="4" name="Slide Number Placeholder 3"/>
          <p:cNvSpPr>
            <a:spLocks noGrp="1"/>
          </p:cNvSpPr>
          <p:nvPr>
            <p:ph type="sldNum" sz="quarter" idx="10"/>
          </p:nvPr>
        </p:nvSpPr>
        <p:spPr/>
        <p:txBody>
          <a:bodyPr/>
          <a:lstStyle/>
          <a:p>
            <a:fld id="{B660E2B8-F856-2C43-859C-C9067856E753}" type="slidenum">
              <a:rPr lang="en-US" smtClean="0"/>
              <a:pPr/>
              <a:t>4</a:t>
            </a:fld>
            <a:endParaRPr lang="en-US"/>
          </a:p>
        </p:txBody>
      </p:sp>
    </p:spTree>
    <p:extLst>
      <p:ext uri="{BB962C8B-B14F-4D97-AF65-F5344CB8AC3E}">
        <p14:creationId xmlns:p14="http://schemas.microsoft.com/office/powerpoint/2010/main" val="24760589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lumMod val="65000"/>
                  </a:schemeClr>
                </a:solidFill>
              </a:rPr>
              <a:t>MPI-ACC: An Integrated and Extensible Approach to Data Movement in Accelerator-Based Systems. </a:t>
            </a:r>
          </a:p>
          <a:p>
            <a:r>
              <a:rPr lang="en-US" sz="1200" dirty="0" smtClean="0">
                <a:solidFill>
                  <a:schemeClr val="bg1">
                    <a:lumMod val="65000"/>
                  </a:schemeClr>
                </a:solidFill>
              </a:rPr>
              <a:t>14th IEEE Int’l Conf. on High Performance Computing and Communications, </a:t>
            </a:r>
          </a:p>
          <a:p>
            <a:r>
              <a:rPr lang="en-US" sz="1200" dirty="0" smtClean="0">
                <a:solidFill>
                  <a:schemeClr val="bg1">
                    <a:lumMod val="65000"/>
                  </a:schemeClr>
                </a:solidFill>
              </a:rPr>
              <a:t>June 2012.</a:t>
            </a:r>
          </a:p>
          <a:p>
            <a:endParaRPr lang="en-US" dirty="0"/>
          </a:p>
        </p:txBody>
      </p:sp>
      <p:sp>
        <p:nvSpPr>
          <p:cNvPr id="4" name="Slide Number Placeholder 3"/>
          <p:cNvSpPr>
            <a:spLocks noGrp="1"/>
          </p:cNvSpPr>
          <p:nvPr>
            <p:ph type="sldNum" sz="quarter" idx="10"/>
          </p:nvPr>
        </p:nvSpPr>
        <p:spPr/>
        <p:txBody>
          <a:bodyPr/>
          <a:lstStyle/>
          <a:p>
            <a:fld id="{B660E2B8-F856-2C43-859C-C9067856E753}" type="slidenum">
              <a:rPr lang="en-US" smtClean="0"/>
              <a:pPr/>
              <a:t>62</a:t>
            </a:fld>
            <a:endParaRPr lang="en-US"/>
          </a:p>
        </p:txBody>
      </p:sp>
    </p:spTree>
    <p:extLst>
      <p:ext uri="{BB962C8B-B14F-4D97-AF65-F5344CB8AC3E}">
        <p14:creationId xmlns:p14="http://schemas.microsoft.com/office/powerpoint/2010/main" val="4948473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indent="0">
              <a:buNone/>
            </a:pPr>
            <a:endParaRPr lang="en-US" baseline="0" dirty="0" smtClean="0"/>
          </a:p>
        </p:txBody>
      </p:sp>
      <p:sp>
        <p:nvSpPr>
          <p:cNvPr id="4" name="Slide Number Placeholder 3"/>
          <p:cNvSpPr>
            <a:spLocks noGrp="1"/>
          </p:cNvSpPr>
          <p:nvPr>
            <p:ph type="sldNum" sz="quarter" idx="10"/>
          </p:nvPr>
        </p:nvSpPr>
        <p:spPr/>
        <p:txBody>
          <a:bodyPr/>
          <a:lstStyle/>
          <a:p>
            <a:pPr>
              <a:defRPr/>
            </a:pPr>
            <a:fld id="{B05AD298-4C29-6341-ADE1-9ADE4043BDC2}" type="slidenum">
              <a:rPr lang="en-US" smtClean="0"/>
              <a:pPr>
                <a:defRPr/>
              </a:pPr>
              <a:t>63</a:t>
            </a:fld>
            <a:endParaRPr lang="en-US" dirty="0"/>
          </a:p>
        </p:txBody>
      </p:sp>
    </p:spTree>
    <p:extLst>
      <p:ext uri="{BB962C8B-B14F-4D97-AF65-F5344CB8AC3E}">
        <p14:creationId xmlns:p14="http://schemas.microsoft.com/office/powerpoint/2010/main" val="29532530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D893E53-8544-438D-B466-FA58C915457D}" type="slidenum">
              <a:rPr lang="en-US" smtClean="0"/>
              <a:pPr>
                <a:defRPr/>
              </a:pPr>
              <a:t>67</a:t>
            </a:fld>
            <a:endParaRPr lang="en-US"/>
          </a:p>
        </p:txBody>
      </p:sp>
    </p:spTree>
    <p:extLst>
      <p:ext uri="{BB962C8B-B14F-4D97-AF65-F5344CB8AC3E}">
        <p14:creationId xmlns:p14="http://schemas.microsoft.com/office/powerpoint/2010/main" val="36981752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D893E53-8544-438D-B466-FA58C915457D}" type="slidenum">
              <a:rPr lang="en-US" smtClean="0"/>
              <a:pPr>
                <a:defRPr/>
              </a:pPr>
              <a:t>68</a:t>
            </a:fld>
            <a:endParaRPr lang="en-US"/>
          </a:p>
        </p:txBody>
      </p:sp>
    </p:spTree>
    <p:extLst>
      <p:ext uri="{BB962C8B-B14F-4D97-AF65-F5344CB8AC3E}">
        <p14:creationId xmlns:p14="http://schemas.microsoft.com/office/powerpoint/2010/main" val="2818009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D893E53-8544-438D-B466-FA58C915457D}" type="slidenum">
              <a:rPr lang="en-US" smtClean="0"/>
              <a:pPr>
                <a:defRPr/>
              </a:pPr>
              <a:t>69</a:t>
            </a:fld>
            <a:endParaRPr lang="en-US"/>
          </a:p>
        </p:txBody>
      </p:sp>
    </p:spTree>
    <p:extLst>
      <p:ext uri="{BB962C8B-B14F-4D97-AF65-F5344CB8AC3E}">
        <p14:creationId xmlns:p14="http://schemas.microsoft.com/office/powerpoint/2010/main" val="27670819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D893E53-8544-438D-B466-FA58C915457D}" type="slidenum">
              <a:rPr lang="en-US" smtClean="0"/>
              <a:pPr>
                <a:defRPr/>
              </a:pPr>
              <a:t>70</a:t>
            </a:fld>
            <a:endParaRPr lang="en-US"/>
          </a:p>
        </p:txBody>
      </p:sp>
    </p:spTree>
    <p:extLst>
      <p:ext uri="{BB962C8B-B14F-4D97-AF65-F5344CB8AC3E}">
        <p14:creationId xmlns:p14="http://schemas.microsoft.com/office/powerpoint/2010/main" val="34060473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Synergistic Co-Design for BIG DATA … not only </a:t>
            </a:r>
            <a:r>
              <a:rPr lang="en-US" dirty="0" err="1" smtClean="0"/>
              <a:t>wrt</a:t>
            </a:r>
            <a:r>
              <a:rPr lang="en-US" dirty="0" smtClean="0"/>
              <a:t> performance but also programmability,</a:t>
            </a:r>
            <a:r>
              <a:rPr lang="en-US" baseline="0" dirty="0" smtClean="0"/>
              <a:t> power consumption, price, and ultimately, productivity.</a:t>
            </a:r>
          </a:p>
          <a:p>
            <a:endParaRPr lang="en-US" baseline="0" dirty="0" smtClean="0"/>
          </a:p>
          <a:p>
            <a:r>
              <a:rPr lang="en-US" dirty="0" smtClean="0"/>
              <a:t>Moore’s law – doubling</a:t>
            </a:r>
            <a:r>
              <a:rPr lang="en-US" baseline="0" dirty="0" smtClean="0"/>
              <a:t> of transistors or compute capacity every 24months</a:t>
            </a:r>
          </a:p>
          <a:p>
            <a:r>
              <a:rPr lang="en-US" baseline="0" dirty="0" err="1" smtClean="0"/>
              <a:t>Kryder’s</a:t>
            </a:r>
            <a:r>
              <a:rPr lang="en-US" baseline="0" dirty="0" smtClean="0"/>
              <a:t> law – doubling of storage density or storage capacity every 13 months</a:t>
            </a:r>
          </a:p>
          <a:p>
            <a:endParaRPr lang="en-US" dirty="0" smtClean="0"/>
          </a:p>
          <a:p>
            <a:r>
              <a:rPr lang="en-US" dirty="0" smtClean="0"/>
              <a:t>A doubling of sequencing output every 9 months has outpaced and overtaken performance improvements within the disk storage and high-performance computation fields.  (See NSF-NIH</a:t>
            </a:r>
            <a:r>
              <a:rPr lang="en-US" baseline="0" dirty="0" smtClean="0"/>
              <a:t> BIGDATA proposal.)</a:t>
            </a:r>
            <a:endParaRPr lang="en-US" dirty="0" smtClean="0"/>
          </a:p>
          <a:p>
            <a:endParaRPr lang="en-US" dirty="0" smtClean="0"/>
          </a:p>
          <a:p>
            <a:r>
              <a:rPr lang="en-US" dirty="0" smtClean="0"/>
              <a:t>BIG </a:t>
            </a:r>
            <a:r>
              <a:rPr lang="en-US" dirty="0"/>
              <a:t>DATA is increasing in size much faster than our technology can keep up with.</a:t>
            </a:r>
          </a:p>
          <a:p>
            <a:r>
              <a:rPr lang="en-US" dirty="0"/>
              <a:t>0:15-0:35</a:t>
            </a:r>
          </a:p>
          <a:p>
            <a:r>
              <a:rPr lang="en-US" dirty="0"/>
              <a:t>Co-</a:t>
            </a:r>
            <a:r>
              <a:rPr lang="en-US" dirty="0" smtClean="0"/>
              <a:t>design w/ Venn diagram.</a:t>
            </a:r>
            <a:r>
              <a:rPr lang="en-US" baseline="0" dirty="0" smtClean="0"/>
              <a:t>  </a:t>
            </a:r>
            <a:endParaRPr lang="en-US" dirty="0"/>
          </a:p>
          <a:p>
            <a:r>
              <a:rPr lang="en-US" dirty="0" smtClean="0"/>
              <a:t>---</a:t>
            </a:r>
          </a:p>
          <a:p>
            <a:r>
              <a:rPr lang="en-US" dirty="0" smtClean="0"/>
              <a:t>Capture</a:t>
            </a:r>
            <a:r>
              <a:rPr lang="en-US" baseline="0" dirty="0" smtClean="0"/>
              <a:t> and integrate the co-design in a way that supports a multitude of application areas:  hardware/software ecosystem/apps.</a:t>
            </a:r>
          </a:p>
          <a:p>
            <a:r>
              <a:rPr lang="en-US" baseline="0" dirty="0" smtClean="0"/>
              <a:t>Over a 12-core processor:</a:t>
            </a:r>
          </a:p>
          <a:p>
            <a:r>
              <a:rPr lang="en-US" baseline="0" dirty="0" smtClean="0"/>
              <a:t>31x with source-to-source combined with architecture-aware</a:t>
            </a:r>
          </a:p>
          <a:p>
            <a:r>
              <a:rPr lang="en-US" baseline="0" dirty="0" smtClean="0"/>
              <a:t>8x with task scheduling</a:t>
            </a:r>
          </a:p>
          <a:p>
            <a:r>
              <a:rPr lang="en-US" baseline="0" dirty="0" smtClean="0"/>
              <a:t>---</a:t>
            </a:r>
          </a:p>
          <a:p>
            <a:r>
              <a:rPr lang="en-US" dirty="0" smtClean="0"/>
              <a:t>Co</a:t>
            </a:r>
            <a:r>
              <a:rPr lang="en-US" dirty="0"/>
              <a:t>-design exemplars needing formalism and abstraction</a:t>
            </a:r>
          </a:p>
        </p:txBody>
      </p:sp>
      <p:sp>
        <p:nvSpPr>
          <p:cNvPr id="4" name="Slide Number Placeholder 3"/>
          <p:cNvSpPr>
            <a:spLocks noGrp="1"/>
          </p:cNvSpPr>
          <p:nvPr>
            <p:ph type="sldNum" sz="quarter" idx="10"/>
          </p:nvPr>
        </p:nvSpPr>
        <p:spPr/>
        <p:txBody>
          <a:bodyPr/>
          <a:lstStyle/>
          <a:p>
            <a:pPr>
              <a:defRPr/>
            </a:pPr>
            <a:fld id="{B05AD298-4C29-6341-ADE1-9ADE4043BDC2}" type="slidenum">
              <a:rPr lang="en-US" smtClean="0"/>
              <a:pPr>
                <a:defRPr/>
              </a:pPr>
              <a:t>74</a:t>
            </a:fld>
            <a:endParaRPr lang="en-US"/>
          </a:p>
        </p:txBody>
      </p:sp>
    </p:spTree>
    <p:extLst>
      <p:ext uri="{BB962C8B-B14F-4D97-AF65-F5344CB8AC3E}">
        <p14:creationId xmlns:p14="http://schemas.microsoft.com/office/powerpoint/2010/main" val="19400071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effort is envisioned as a “MURI-like” effort with collaborative grants to teams that will create a new community of researchers skilled in the design, development, and deployment of systems tuned to maximize the synergy of advanced algorithms and high-performance hardware.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Thus, this effort will be focused on fundamental and interdisciplinary research in computational hardware, computational software, and mathematical models, and is especially interested in work that characterizes the relationship between </a:t>
            </a:r>
            <a:endParaRPr lang="en-US" dirty="0" smtClean="0"/>
          </a:p>
          <a:p>
            <a:r>
              <a:rPr lang="en-US" sz="1200" kern="1200" dirty="0" smtClean="0">
                <a:solidFill>
                  <a:schemeClr val="tx1"/>
                </a:solidFill>
                <a:effectLst/>
                <a:latin typeface="+mn-lt"/>
                <a:ea typeface="+mn-ea"/>
                <a:cs typeface="+mn-cs"/>
              </a:rPr>
              <a:t>hardware and algorithms. </a:t>
            </a:r>
            <a:endParaRPr lang="en-US" dirty="0" smtClean="0"/>
          </a:p>
          <a:p>
            <a:endParaRPr lang="en-US" dirty="0"/>
          </a:p>
        </p:txBody>
      </p:sp>
      <p:sp>
        <p:nvSpPr>
          <p:cNvPr id="4" name="Slide Number Placeholder 3"/>
          <p:cNvSpPr>
            <a:spLocks noGrp="1"/>
          </p:cNvSpPr>
          <p:nvPr>
            <p:ph type="sldNum" sz="quarter" idx="10"/>
          </p:nvPr>
        </p:nvSpPr>
        <p:spPr/>
        <p:txBody>
          <a:bodyPr/>
          <a:lstStyle/>
          <a:p>
            <a:fld id="{B660E2B8-F856-2C43-859C-C9067856E753}" type="slidenum">
              <a:rPr lang="en-US" smtClean="0"/>
              <a:pPr/>
              <a:t>76</a:t>
            </a:fld>
            <a:endParaRPr lang="en-US"/>
          </a:p>
        </p:txBody>
      </p:sp>
    </p:spTree>
    <p:extLst>
      <p:ext uri="{BB962C8B-B14F-4D97-AF65-F5344CB8AC3E}">
        <p14:creationId xmlns:p14="http://schemas.microsoft.com/office/powerpoint/2010/main" val="38669126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D893E53-8544-438D-B466-FA58C915457D}" type="slidenum">
              <a:rPr lang="en-US" smtClean="0"/>
              <a:pPr>
                <a:defRPr/>
              </a:pPr>
              <a:t>78</a:t>
            </a:fld>
            <a:endParaRPr lang="en-US"/>
          </a:p>
        </p:txBody>
      </p:sp>
    </p:spTree>
    <p:extLst>
      <p:ext uri="{BB962C8B-B14F-4D97-AF65-F5344CB8AC3E}">
        <p14:creationId xmlns:p14="http://schemas.microsoft.com/office/powerpoint/2010/main" val="21508039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C232B56-AD1B-4F54-AFAC-96D87CC30720}" type="slidenum">
              <a:rPr lang="en-US" smtClean="0"/>
              <a:pPr/>
              <a:t>79</a:t>
            </a:fld>
            <a:endParaRPr lang="en-US"/>
          </a:p>
        </p:txBody>
      </p:sp>
    </p:spTree>
    <p:extLst>
      <p:ext uri="{BB962C8B-B14F-4D97-AF65-F5344CB8AC3E}">
        <p14:creationId xmlns:p14="http://schemas.microsoft.com/office/powerpoint/2010/main" val="2273823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HPL</a:t>
            </a:r>
          </a:p>
          <a:p>
            <a:endParaRPr lang="en-US" sz="2000" dirty="0" smtClean="0"/>
          </a:p>
          <a:p>
            <a:r>
              <a:rPr lang="en-US" sz="2000" dirty="0" smtClean="0"/>
              <a:t>HPCG</a:t>
            </a:r>
          </a:p>
          <a:p>
            <a:pPr lvl="1"/>
            <a:r>
              <a:rPr lang="en-US" sz="1600" dirty="0" smtClean="0"/>
              <a:t>Currently building </a:t>
            </a:r>
            <a:r>
              <a:rPr lang="en-US" sz="1600" dirty="0" err="1" smtClean="0"/>
              <a:t>petaflop</a:t>
            </a:r>
            <a:r>
              <a:rPr lang="en-US" sz="1600" dirty="0" smtClean="0"/>
              <a:t> systems for teraflop performance</a:t>
            </a:r>
          </a:p>
          <a:p>
            <a:endParaRPr lang="en-US" dirty="0"/>
          </a:p>
        </p:txBody>
      </p:sp>
      <p:sp>
        <p:nvSpPr>
          <p:cNvPr id="4" name="Slide Number Placeholder 3"/>
          <p:cNvSpPr>
            <a:spLocks noGrp="1"/>
          </p:cNvSpPr>
          <p:nvPr>
            <p:ph type="sldNum" sz="quarter" idx="10"/>
          </p:nvPr>
        </p:nvSpPr>
        <p:spPr/>
        <p:txBody>
          <a:bodyPr/>
          <a:lstStyle/>
          <a:p>
            <a:fld id="{B660E2B8-F856-2C43-859C-C9067856E753}" type="slidenum">
              <a:rPr lang="en-US" smtClean="0"/>
              <a:pPr/>
              <a:t>5</a:t>
            </a:fld>
            <a:endParaRPr lang="en-US"/>
          </a:p>
        </p:txBody>
      </p:sp>
    </p:spTree>
    <p:extLst>
      <p:ext uri="{BB962C8B-B14F-4D97-AF65-F5344CB8AC3E}">
        <p14:creationId xmlns:p14="http://schemas.microsoft.com/office/powerpoint/2010/main" val="29611898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PGI Accelerator</a:t>
            </a:r>
            <a:r>
              <a:rPr lang="en-US" baseline="0" dirty="0" smtClean="0"/>
              <a:t> Suite:  </a:t>
            </a:r>
          </a:p>
          <a:p>
            <a:pPr marL="228600" indent="-228600">
              <a:buAutoNum type="arabicPeriod"/>
            </a:pPr>
            <a:r>
              <a:rPr lang="en-US" baseline="0" dirty="0" err="1" smtClean="0"/>
              <a:t>Escaflowne</a:t>
            </a:r>
            <a:endParaRPr lang="en-US" baseline="0" dirty="0" smtClean="0"/>
          </a:p>
          <a:p>
            <a:pPr marL="228600" indent="-228600">
              <a:buAutoNum type="arabicPeriod"/>
            </a:pPr>
            <a:r>
              <a:rPr lang="en-US" baseline="0" dirty="0" smtClean="0"/>
              <a:t>5-node GPU cluster for SCHEV $</a:t>
            </a:r>
          </a:p>
          <a:p>
            <a:pPr marL="228600" indent="-228600">
              <a:buAutoNum type="arabicPeriod"/>
            </a:pPr>
            <a:r>
              <a:rPr lang="en-US" baseline="0" dirty="0" smtClean="0"/>
              <a:t>9-node GPU cluster (Fire)</a:t>
            </a:r>
          </a:p>
          <a:p>
            <a:pPr marL="228600" indent="-228600">
              <a:buAutoNum type="arabicPeriod"/>
            </a:pPr>
            <a:r>
              <a:rPr lang="en-US" baseline="0" dirty="0" err="1" smtClean="0"/>
              <a:t>HokieSpeed</a:t>
            </a:r>
            <a:endParaRPr lang="en-US" dirty="0"/>
          </a:p>
        </p:txBody>
      </p:sp>
      <p:sp>
        <p:nvSpPr>
          <p:cNvPr id="4" name="Slide Number Placeholder 3"/>
          <p:cNvSpPr>
            <a:spLocks noGrp="1"/>
          </p:cNvSpPr>
          <p:nvPr>
            <p:ph type="sldNum" sz="quarter" idx="10"/>
          </p:nvPr>
        </p:nvSpPr>
        <p:spPr/>
        <p:txBody>
          <a:bodyPr/>
          <a:lstStyle/>
          <a:p>
            <a:fld id="{B660E2B8-F856-2C43-859C-C9067856E753}" type="slidenum">
              <a:rPr lang="en-US" smtClean="0"/>
              <a:pPr/>
              <a:t>80</a:t>
            </a:fld>
            <a:endParaRPr lang="en-US"/>
          </a:p>
        </p:txBody>
      </p:sp>
    </p:spTree>
    <p:extLst>
      <p:ext uri="{BB962C8B-B14F-4D97-AF65-F5344CB8AC3E}">
        <p14:creationId xmlns:p14="http://schemas.microsoft.com/office/powerpoint/2010/main" val="33952469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D893E53-8544-438D-B466-FA58C915457D}" type="slidenum">
              <a:rPr lang="en-US" smtClean="0"/>
              <a:pPr>
                <a:defRPr/>
              </a:pPr>
              <a:t>89</a:t>
            </a:fld>
            <a:endParaRPr lang="en-US"/>
          </a:p>
        </p:txBody>
      </p:sp>
    </p:spTree>
    <p:extLst>
      <p:ext uri="{BB962C8B-B14F-4D97-AF65-F5344CB8AC3E}">
        <p14:creationId xmlns:p14="http://schemas.microsoft.com/office/powerpoint/2010/main" val="33775705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D893E53-8544-438D-B466-FA58C915457D}" type="slidenum">
              <a:rPr lang="en-US" smtClean="0"/>
              <a:pPr>
                <a:defRPr/>
              </a:pPr>
              <a:t>90</a:t>
            </a:fld>
            <a:endParaRPr lang="en-US"/>
          </a:p>
        </p:txBody>
      </p:sp>
    </p:spTree>
    <p:extLst>
      <p:ext uri="{BB962C8B-B14F-4D97-AF65-F5344CB8AC3E}">
        <p14:creationId xmlns:p14="http://schemas.microsoft.com/office/powerpoint/2010/main" val="17038514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PROPOSED</a:t>
            </a:r>
            <a:r>
              <a:rPr lang="en-US" baseline="0" dirty="0" smtClean="0"/>
              <a:t> Software Ecosystem (originally </a:t>
            </a:r>
            <a:r>
              <a:rPr lang="en-US" baseline="0" dirty="0" err="1" smtClean="0"/>
              <a:t>OpenCL</a:t>
            </a:r>
            <a:r>
              <a:rPr lang="en-US" baseline="0" dirty="0" smtClean="0"/>
              <a:t>-oriented </a:t>
            </a:r>
            <a:r>
              <a:rPr lang="en-US" baseline="0" dirty="0" err="1" smtClean="0">
                <a:sym typeface="Wingdings"/>
              </a:rPr>
              <a:t></a:t>
            </a:r>
            <a:r>
              <a:rPr lang="en-US" baseline="0" dirty="0" smtClean="0">
                <a:sym typeface="Wingdings"/>
              </a:rPr>
              <a:t> </a:t>
            </a:r>
            <a:r>
              <a:rPr lang="en-US" baseline="0" dirty="0" err="1" smtClean="0">
                <a:sym typeface="Wingdings"/>
              </a:rPr>
              <a:t>OpenMP</a:t>
            </a:r>
            <a:r>
              <a:rPr lang="en-US" baseline="0" dirty="0" smtClean="0">
                <a:sym typeface="Wingdings"/>
              </a:rPr>
              <a:t>-oriented for ease of transition of CFD codes to heterogeneous environments)</a:t>
            </a:r>
            <a:r>
              <a:rPr lang="en-US" baseline="0" dirty="0" smtClean="0"/>
              <a:t>:</a:t>
            </a:r>
            <a:endParaRPr lang="en-US" dirty="0" smtClean="0"/>
          </a:p>
          <a:p>
            <a:r>
              <a:rPr lang="en-US" dirty="0" smtClean="0"/>
              <a:t>A software ecosystem that we are planning to build</a:t>
            </a:r>
            <a:r>
              <a:rPr lang="en-US" baseline="0" dirty="0" smtClean="0"/>
              <a:t> for our material scientists, physicists, chemists, geologists, and in-situ visualization scientists at Virginia Tech, many with heavy investment in CUDA code that they want to be able to run on a potpourri of heterogeneous parallel computing (HPC) platforms, e.g., </a:t>
            </a:r>
          </a:p>
          <a:p>
            <a:pPr>
              <a:buFont typeface="Arial"/>
              <a:buChar char="•"/>
            </a:pPr>
            <a:r>
              <a:rPr lang="en-US" dirty="0" smtClean="0"/>
              <a:t>Integrated</a:t>
            </a:r>
            <a:r>
              <a:rPr lang="en-US" baseline="0" dirty="0" smtClean="0"/>
              <a:t> CPU+GPU systems, e.g., AMD Fusion and NVIDIA ION/ION2 chipsets</a:t>
            </a:r>
          </a:p>
          <a:p>
            <a:pPr>
              <a:buFont typeface="Arial"/>
              <a:buChar char="•"/>
            </a:pPr>
            <a:r>
              <a:rPr lang="en-US" baseline="0" dirty="0" smtClean="0"/>
              <a:t>Desktop </a:t>
            </a:r>
            <a:r>
              <a:rPr lang="en-US" baseline="0" dirty="0" err="1" smtClean="0"/>
              <a:t>CPU+discrete</a:t>
            </a:r>
            <a:r>
              <a:rPr lang="en-US" baseline="0" dirty="0" smtClean="0"/>
              <a:t> GPU system, e.g., AMD/Intel x86 CPU + consumer AMD/NVIDIA GPU (</a:t>
            </a:r>
            <a:r>
              <a:rPr lang="en-US" baseline="0" dirty="0" err="1" smtClean="0"/>
              <a:t>Radeon</a:t>
            </a:r>
            <a:r>
              <a:rPr lang="en-US" baseline="0" dirty="0" smtClean="0"/>
              <a:t> HD 5870 or GTX 480/580)</a:t>
            </a:r>
          </a:p>
          <a:p>
            <a:pPr>
              <a:buFont typeface="Arial"/>
              <a:buChar char="•"/>
            </a:pPr>
            <a:r>
              <a:rPr lang="en-US" baseline="0" dirty="0" smtClean="0"/>
              <a:t>Server/Cluster </a:t>
            </a:r>
            <a:r>
              <a:rPr lang="en-US" baseline="0" dirty="0" err="1" smtClean="0"/>
              <a:t>CPU+discrete</a:t>
            </a:r>
            <a:r>
              <a:rPr lang="en-US" baseline="0" dirty="0" smtClean="0"/>
              <a:t> GPU system, e.g., </a:t>
            </a:r>
            <a:r>
              <a:rPr lang="en-US" baseline="0" dirty="0" err="1" smtClean="0"/>
              <a:t>HokieSpeed</a:t>
            </a:r>
            <a:r>
              <a:rPr lang="en-US" baseline="0" dirty="0" smtClean="0"/>
              <a:t>, which is currently being installed at VT</a:t>
            </a:r>
          </a:p>
          <a:p>
            <a:pPr>
              <a:buFontTx/>
              <a:buChar char="-"/>
            </a:pPr>
            <a:endParaRPr lang="en-US" baseline="0" dirty="0" smtClean="0"/>
          </a:p>
        </p:txBody>
      </p:sp>
      <p:sp>
        <p:nvSpPr>
          <p:cNvPr id="4" name="Slide Number Placeholder 3"/>
          <p:cNvSpPr>
            <a:spLocks noGrp="1"/>
          </p:cNvSpPr>
          <p:nvPr>
            <p:ph type="sldNum" sz="quarter" idx="10"/>
          </p:nvPr>
        </p:nvSpPr>
        <p:spPr/>
        <p:txBody>
          <a:bodyPr/>
          <a:lstStyle/>
          <a:p>
            <a:pPr>
              <a:defRPr/>
            </a:pPr>
            <a:fld id="{F88CCA35-67F4-774B-AC53-F9AFAE9BA289}" type="slidenum">
              <a:rPr lang="en-US" smtClean="0"/>
              <a:pPr>
                <a:defRPr/>
              </a:pPr>
              <a:t>91</a:t>
            </a:fld>
            <a:endParaRPr lang="en-US"/>
          </a:p>
        </p:txBody>
      </p:sp>
    </p:spTree>
    <p:extLst>
      <p:ext uri="{BB962C8B-B14F-4D97-AF65-F5344CB8AC3E}">
        <p14:creationId xmlns:p14="http://schemas.microsoft.com/office/powerpoint/2010/main" val="17034948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CC2756ED-BBD8-4A4E-9C84-4453A888252B}" type="slidenum">
              <a:rPr lang="en-US" smtClean="0">
                <a:latin typeface="Arial" pitchFamily="34" charset="0"/>
              </a:rPr>
              <a:pPr/>
              <a:t>92</a:t>
            </a:fld>
            <a:endParaRPr lang="en-US" smtClean="0">
              <a:latin typeface="Arial" pitchFamily="34" charset="0"/>
            </a:endParaRPr>
          </a:p>
        </p:txBody>
      </p:sp>
      <p:sp>
        <p:nvSpPr>
          <p:cNvPr id="48131" name="Rectangle 2"/>
          <p:cNvSpPr>
            <a:spLocks noGrp="1" noRot="1" noChangeAspect="1" noChangeArrowheads="1" noTextEdit="1"/>
          </p:cNvSpPr>
          <p:nvPr>
            <p:ph type="sldImg"/>
          </p:nvPr>
        </p:nvSpPr>
        <p:spPr>
          <a:xfrm>
            <a:off x="1143000" y="685800"/>
            <a:ext cx="4572000" cy="3429000"/>
          </a:xfrm>
          <a:ln/>
        </p:spPr>
      </p:sp>
      <p:sp>
        <p:nvSpPr>
          <p:cNvPr id="4813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6068755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Processing:</a:t>
            </a:r>
            <a:r>
              <a:rPr lang="en-US" baseline="0" dirty="0" smtClean="0"/>
              <a:t>  Compute</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Once the specific model for aerodynamics has been chosen (e.g., the unsteady RANS equations), there exist a multitude of algorithmic, software, and hardware choices that can be made (see Fig. 2).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Each combination of possible algorithmic, software, and hardware choices can result in different requirements with respect to computational processing, communication, and memory, and in turn, produce significantly different performance.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As an example, consider the mapping of grid type, spatial </a:t>
            </a:r>
            <a:r>
              <a:rPr lang="en-US" sz="1200" kern="1200" dirty="0" err="1" smtClean="0">
                <a:solidFill>
                  <a:schemeClr val="tx1"/>
                </a:solidFill>
                <a:latin typeface="+mn-lt"/>
                <a:ea typeface="+mn-ea"/>
                <a:cs typeface="+mn-cs"/>
              </a:rPr>
              <a:t>discretization</a:t>
            </a:r>
            <a:r>
              <a:rPr lang="en-US" sz="1200" kern="1200" dirty="0" smtClean="0">
                <a:solidFill>
                  <a:schemeClr val="tx1"/>
                </a:solidFill>
                <a:latin typeface="+mn-lt"/>
                <a:ea typeface="+mn-ea"/>
                <a:cs typeface="+mn-cs"/>
              </a:rPr>
              <a:t>, and temporal </a:t>
            </a:r>
            <a:r>
              <a:rPr lang="en-US" sz="1200" kern="1200" dirty="0" err="1" smtClean="0">
                <a:solidFill>
                  <a:schemeClr val="tx1"/>
                </a:solidFill>
                <a:latin typeface="+mn-lt"/>
                <a:ea typeface="+mn-ea"/>
                <a:cs typeface="+mn-cs"/>
              </a:rPr>
              <a:t>discretization</a:t>
            </a:r>
            <a:r>
              <a:rPr lang="en-US" sz="1200" kern="1200" dirty="0" smtClean="0">
                <a:solidFill>
                  <a:schemeClr val="tx1"/>
                </a:solidFill>
                <a:latin typeface="+mn-lt"/>
                <a:ea typeface="+mn-ea"/>
                <a:cs typeface="+mn-cs"/>
              </a:rPr>
              <a:t> algorithms to computational processing, communication, and memory requirements, as shown in Fig. 4. </a:t>
            </a:r>
            <a:endParaRPr lang="en-US" dirty="0" smtClean="0"/>
          </a:p>
          <a:p>
            <a:endParaRPr lang="en-US" dirty="0"/>
          </a:p>
        </p:txBody>
      </p:sp>
      <p:sp>
        <p:nvSpPr>
          <p:cNvPr id="4" name="Slide Number Placeholder 3"/>
          <p:cNvSpPr>
            <a:spLocks noGrp="1"/>
          </p:cNvSpPr>
          <p:nvPr>
            <p:ph type="sldNum" sz="quarter" idx="10"/>
          </p:nvPr>
        </p:nvSpPr>
        <p:spPr/>
        <p:txBody>
          <a:bodyPr/>
          <a:lstStyle/>
          <a:p>
            <a:fld id="{B660E2B8-F856-2C43-859C-C9067856E753}" type="slidenum">
              <a:rPr lang="en-US" smtClean="0"/>
              <a:pPr/>
              <a:t>93</a:t>
            </a:fld>
            <a:endParaRPr lang="en-US"/>
          </a:p>
        </p:txBody>
      </p:sp>
    </p:spTree>
    <p:extLst>
      <p:ext uri="{BB962C8B-B14F-4D97-AF65-F5344CB8AC3E}">
        <p14:creationId xmlns:p14="http://schemas.microsoft.com/office/powerpoint/2010/main" val="38670226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C232B56-AD1B-4F54-AFAC-96D87CC30720}" type="slidenum">
              <a:rPr lang="en-US" smtClean="0"/>
              <a:pPr/>
              <a:t>94</a:t>
            </a:fld>
            <a:endParaRPr lang="en-US"/>
          </a:p>
        </p:txBody>
      </p:sp>
    </p:spTree>
    <p:extLst>
      <p:ext uri="{BB962C8B-B14F-4D97-AF65-F5344CB8AC3E}">
        <p14:creationId xmlns:p14="http://schemas.microsoft.com/office/powerpoint/2010/main" val="37606575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err="1" smtClean="0"/>
              <a:t>Tafti</a:t>
            </a:r>
            <a:endParaRPr lang="en-US" dirty="0"/>
          </a:p>
        </p:txBody>
      </p:sp>
      <p:sp>
        <p:nvSpPr>
          <p:cNvPr id="4" name="Slide Number Placeholder 3"/>
          <p:cNvSpPr>
            <a:spLocks noGrp="1"/>
          </p:cNvSpPr>
          <p:nvPr>
            <p:ph type="sldNum" sz="quarter" idx="10"/>
          </p:nvPr>
        </p:nvSpPr>
        <p:spPr/>
        <p:txBody>
          <a:bodyPr/>
          <a:lstStyle/>
          <a:p>
            <a:fld id="{B660E2B8-F856-2C43-859C-C9067856E753}" type="slidenum">
              <a:rPr lang="en-US" smtClean="0"/>
              <a:pPr/>
              <a:t>95</a:t>
            </a:fld>
            <a:endParaRPr lang="en-US"/>
          </a:p>
        </p:txBody>
      </p:sp>
    </p:spTree>
    <p:extLst>
      <p:ext uri="{BB962C8B-B14F-4D97-AF65-F5344CB8AC3E}">
        <p14:creationId xmlns:p14="http://schemas.microsoft.com/office/powerpoint/2010/main" val="12691571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err="1" smtClean="0"/>
              <a:t>Tafti</a:t>
            </a:r>
            <a:endParaRPr lang="en-US" dirty="0"/>
          </a:p>
        </p:txBody>
      </p:sp>
      <p:sp>
        <p:nvSpPr>
          <p:cNvPr id="4" name="Slide Number Placeholder 3"/>
          <p:cNvSpPr>
            <a:spLocks noGrp="1"/>
          </p:cNvSpPr>
          <p:nvPr>
            <p:ph type="sldNum" sz="quarter" idx="10"/>
          </p:nvPr>
        </p:nvSpPr>
        <p:spPr/>
        <p:txBody>
          <a:bodyPr/>
          <a:lstStyle/>
          <a:p>
            <a:fld id="{B660E2B8-F856-2C43-859C-C9067856E753}" type="slidenum">
              <a:rPr lang="en-US" smtClean="0"/>
              <a:pPr/>
              <a:t>96</a:t>
            </a:fld>
            <a:endParaRPr lang="en-US"/>
          </a:p>
        </p:txBody>
      </p:sp>
    </p:spTree>
    <p:extLst>
      <p:ext uri="{BB962C8B-B14F-4D97-AF65-F5344CB8AC3E}">
        <p14:creationId xmlns:p14="http://schemas.microsoft.com/office/powerpoint/2010/main" val="8690873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When questioned on whether or not I am a CFD expert, my reply is "No, but I did </a:t>
            </a:r>
            <a:r>
              <a:rPr lang="en-US" b="1" dirty="0" smtClean="0"/>
              <a:t>stay at a Holiday Inn</a:t>
            </a:r>
            <a:r>
              <a:rPr lang="en-US" dirty="0" smtClean="0"/>
              <a:t> Express," attributing my expertise to my </a:t>
            </a:r>
            <a:r>
              <a:rPr lang="en-US" b="1" dirty="0" smtClean="0"/>
              <a:t>stay</a:t>
            </a:r>
            <a:r>
              <a:rPr lang="en-US" dirty="0" smtClean="0"/>
              <a:t> there.</a:t>
            </a:r>
          </a:p>
          <a:p>
            <a:endParaRPr lang="en-US" dirty="0"/>
          </a:p>
        </p:txBody>
      </p:sp>
      <p:sp>
        <p:nvSpPr>
          <p:cNvPr id="4" name="Slide Number Placeholder 3"/>
          <p:cNvSpPr>
            <a:spLocks noGrp="1"/>
          </p:cNvSpPr>
          <p:nvPr>
            <p:ph type="sldNum" sz="quarter" idx="10"/>
          </p:nvPr>
        </p:nvSpPr>
        <p:spPr/>
        <p:txBody>
          <a:bodyPr/>
          <a:lstStyle/>
          <a:p>
            <a:fld id="{CC232B56-AD1B-4F54-AFAC-96D87CC30720}" type="slidenum">
              <a:rPr lang="en-US" smtClean="0"/>
              <a:pPr/>
              <a:t>97</a:t>
            </a:fld>
            <a:endParaRPr lang="en-US"/>
          </a:p>
        </p:txBody>
      </p:sp>
    </p:spTree>
    <p:extLst>
      <p:ext uri="{BB962C8B-B14F-4D97-AF65-F5344CB8AC3E}">
        <p14:creationId xmlns:p14="http://schemas.microsoft.com/office/powerpoint/2010/main" val="969347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err="1" smtClean="0"/>
              <a:t>HokieSpeed</a:t>
            </a:r>
            <a:r>
              <a:rPr lang="en-US" dirty="0" smtClean="0"/>
              <a:t>:  CPU+GPU heterogeneous supercomputer</a:t>
            </a:r>
            <a:r>
              <a:rPr lang="en-US" baseline="0" dirty="0" smtClean="0"/>
              <a:t> </a:t>
            </a:r>
            <a:r>
              <a:rPr lang="en-US" dirty="0" smtClean="0"/>
              <a:t>with large-scale visualization wall</a:t>
            </a:r>
          </a:p>
          <a:p>
            <a:pPr marL="171450" indent="-171450" algn="l">
              <a:buFont typeface="Arial"/>
              <a:buChar char="•"/>
            </a:pPr>
            <a:r>
              <a:rPr lang="en-US" dirty="0" err="1" smtClean="0">
                <a:solidFill>
                  <a:schemeClr val="bg1"/>
                </a:solidFill>
                <a:latin typeface="Gill Sans MT"/>
                <a:cs typeface="Gill Sans MT"/>
              </a:rPr>
              <a:t>HokieSpeed</a:t>
            </a:r>
            <a:r>
              <a:rPr lang="en-US" dirty="0" smtClean="0">
                <a:solidFill>
                  <a:schemeClr val="bg1"/>
                </a:solidFill>
                <a:latin typeface="Gill Sans MT"/>
                <a:cs typeface="Gill Sans MT"/>
              </a:rPr>
              <a:t> </a:t>
            </a:r>
            <a:r>
              <a:rPr lang="en-US" dirty="0" err="1" smtClean="0">
                <a:solidFill>
                  <a:schemeClr val="bg1"/>
                </a:solidFill>
                <a:latin typeface="Gill Sans MT"/>
                <a:cs typeface="Gill Sans MT"/>
              </a:rPr>
              <a:t>Viz</a:t>
            </a:r>
            <a:r>
              <a:rPr lang="en-US" dirty="0" smtClean="0">
                <a:solidFill>
                  <a:schemeClr val="bg1"/>
                </a:solidFill>
                <a:latin typeface="Gill Sans MT"/>
                <a:cs typeface="Gill Sans MT"/>
              </a:rPr>
              <a:t> Wall</a:t>
            </a:r>
            <a:r>
              <a:rPr lang="en-US" baseline="0" dirty="0" smtClean="0">
                <a:solidFill>
                  <a:schemeClr val="bg1"/>
                </a:solidFill>
                <a:latin typeface="Gill Sans MT"/>
                <a:cs typeface="Gill Sans MT"/>
              </a:rPr>
              <a:t> </a:t>
            </a:r>
            <a:r>
              <a:rPr lang="en-US" dirty="0" smtClean="0">
                <a:solidFill>
                  <a:schemeClr val="bg1"/>
                </a:solidFill>
                <a:latin typeface="Gill Sans MT"/>
                <a:cs typeface="Gill Sans MT"/>
              </a:rPr>
              <a:t>(Eight 46” 3D HDTVs)</a:t>
            </a:r>
          </a:p>
          <a:p>
            <a:pPr marL="171450" indent="-171450" algn="l">
              <a:buFont typeface="Arial"/>
              <a:buChar char="•"/>
            </a:pPr>
            <a:r>
              <a:rPr lang="en-US" dirty="0" smtClean="0">
                <a:solidFill>
                  <a:schemeClr val="bg1"/>
                </a:solidFill>
                <a:latin typeface="Gill Sans MT"/>
                <a:cs typeface="Gill Sans MT"/>
              </a:rPr>
              <a:t>2,508 CPU cores </a:t>
            </a:r>
            <a:r>
              <a:rPr lang="en-US" dirty="0" smtClean="0">
                <a:solidFill>
                  <a:schemeClr val="bg1"/>
                </a:solidFill>
                <a:latin typeface="Gill Sans MT"/>
                <a:cs typeface="Gill Sans MT"/>
                <a:sym typeface="Wingdings"/>
              </a:rPr>
              <a:t> 5,016</a:t>
            </a:r>
            <a:r>
              <a:rPr lang="en-US" baseline="0" dirty="0" smtClean="0">
                <a:solidFill>
                  <a:schemeClr val="bg1"/>
                </a:solidFill>
                <a:latin typeface="Gill Sans MT"/>
                <a:cs typeface="Gill Sans MT"/>
                <a:sym typeface="Wingdings"/>
              </a:rPr>
              <a:t> CPU threads</a:t>
            </a:r>
          </a:p>
          <a:p>
            <a:pPr marL="1714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187,264 GPU cores</a:t>
            </a:r>
            <a:r>
              <a:rPr lang="en-US" baseline="0" dirty="0" smtClean="0"/>
              <a:t> </a:t>
            </a:r>
            <a:r>
              <a:rPr lang="en-US" baseline="0" dirty="0" smtClean="0">
                <a:sym typeface="Wingdings"/>
              </a:rPr>
              <a:t> 5,992,448 GPU threads</a:t>
            </a:r>
          </a:p>
          <a:p>
            <a:pPr marL="1714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solidFill>
                  <a:schemeClr val="bg1"/>
                </a:solidFill>
                <a:latin typeface="Gill Sans MT"/>
                <a:cs typeface="Gill Sans MT"/>
                <a:sym typeface="Wingdings"/>
              </a:rPr>
              <a:t>Total: Nearly 6,000,000 threads</a:t>
            </a:r>
            <a:endParaRPr lang="en-US" dirty="0" smtClean="0">
              <a:solidFill>
                <a:schemeClr val="bg1"/>
              </a:solidFill>
              <a:latin typeface="Gill Sans MT"/>
              <a:cs typeface="Gill Sans MT"/>
            </a:endParaRPr>
          </a:p>
          <a:p>
            <a:endParaRPr lang="en-US" dirty="0" smtClean="0"/>
          </a:p>
          <a:p>
            <a:r>
              <a:rPr lang="en-US" dirty="0" smtClean="0"/>
              <a:t>Green500:</a:t>
            </a:r>
            <a:r>
              <a:rPr lang="en-US" baseline="0" dirty="0" smtClean="0"/>
              <a:t> Consumer Reports ranking of the most energy-efficient supercomputers in the world, where </a:t>
            </a:r>
          </a:p>
          <a:p>
            <a:pPr marL="171450" indent="-171450">
              <a:buFont typeface="Arial"/>
              <a:buChar char="•"/>
            </a:pPr>
            <a:r>
              <a:rPr lang="en-US" baseline="0" dirty="0" smtClean="0"/>
              <a:t>POWER is a first-order design constraint on par with PERFORMANCE</a:t>
            </a:r>
          </a:p>
          <a:p>
            <a:pPr marL="171450" indent="-171450">
              <a:buFont typeface="Arial"/>
              <a:buChar char="•"/>
            </a:pPr>
            <a:endParaRPr lang="en-US" baseline="0" dirty="0" smtClean="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dirty="0" smtClean="0"/>
              <a:t>All 10 of the top 10 employ</a:t>
            </a:r>
            <a:r>
              <a:rPr lang="en-US" baseline="0" dirty="0" smtClean="0"/>
              <a:t> NVIDIA k20 series GPUs.  Number 11? AMD </a:t>
            </a:r>
            <a:r>
              <a:rPr lang="en-US" baseline="0" dirty="0" err="1" smtClean="0"/>
              <a:t>FirePro</a:t>
            </a:r>
            <a:r>
              <a:rPr lang="en-US" baseline="0" dirty="0" smtClean="0"/>
              <a:t> GPUs.</a:t>
            </a:r>
            <a:endParaRPr lang="en-US" dirty="0" smtClean="0"/>
          </a:p>
        </p:txBody>
      </p:sp>
      <p:sp>
        <p:nvSpPr>
          <p:cNvPr id="4" name="Slide Number Placeholder 3"/>
          <p:cNvSpPr>
            <a:spLocks noGrp="1"/>
          </p:cNvSpPr>
          <p:nvPr>
            <p:ph type="sldNum" sz="quarter" idx="10"/>
          </p:nvPr>
        </p:nvSpPr>
        <p:spPr/>
        <p:txBody>
          <a:bodyPr/>
          <a:lstStyle/>
          <a:p>
            <a:fld id="{B660E2B8-F856-2C43-859C-C9067856E753}" type="slidenum">
              <a:rPr lang="en-US" smtClean="0"/>
              <a:pPr/>
              <a:t>6</a:t>
            </a:fld>
            <a:endParaRPr lang="en-US"/>
          </a:p>
        </p:txBody>
      </p:sp>
    </p:spTree>
    <p:extLst>
      <p:ext uri="{BB962C8B-B14F-4D97-AF65-F5344CB8AC3E}">
        <p14:creationId xmlns:p14="http://schemas.microsoft.com/office/powerpoint/2010/main" val="34218295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C232B56-AD1B-4F54-AFAC-96D87CC30720}" type="slidenum">
              <a:rPr lang="en-US" smtClean="0"/>
              <a:pPr/>
              <a:t>98</a:t>
            </a:fld>
            <a:endParaRPr lang="en-US"/>
          </a:p>
        </p:txBody>
      </p:sp>
    </p:spTree>
    <p:extLst>
      <p:ext uri="{BB962C8B-B14F-4D97-AF65-F5344CB8AC3E}">
        <p14:creationId xmlns:p14="http://schemas.microsoft.com/office/powerpoint/2010/main" val="21155793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C232B56-AD1B-4F54-AFAC-96D87CC30720}" type="slidenum">
              <a:rPr lang="en-US" smtClean="0"/>
              <a:pPr/>
              <a:t>99</a:t>
            </a:fld>
            <a:endParaRPr lang="en-US"/>
          </a:p>
        </p:txBody>
      </p:sp>
    </p:spTree>
    <p:extLst>
      <p:ext uri="{BB962C8B-B14F-4D97-AF65-F5344CB8AC3E}">
        <p14:creationId xmlns:p14="http://schemas.microsoft.com/office/powerpoint/2010/main" val="18779703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C232B56-AD1B-4F54-AFAC-96D87CC30720}" type="slidenum">
              <a:rPr lang="en-US" smtClean="0"/>
              <a:pPr/>
              <a:t>100</a:t>
            </a:fld>
            <a:endParaRPr lang="en-US"/>
          </a:p>
        </p:txBody>
      </p:sp>
    </p:spTree>
    <p:extLst>
      <p:ext uri="{BB962C8B-B14F-4D97-AF65-F5344CB8AC3E}">
        <p14:creationId xmlns:p14="http://schemas.microsoft.com/office/powerpoint/2010/main" val="33599791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When questioned on whether or not I am a CFD expert, my reply is "No, but I did </a:t>
            </a:r>
            <a:r>
              <a:rPr lang="en-US" b="1" dirty="0" smtClean="0"/>
              <a:t>stay at a Holiday Inn</a:t>
            </a:r>
            <a:r>
              <a:rPr lang="en-US" dirty="0" smtClean="0"/>
              <a:t> Express," attributing my expertise to my </a:t>
            </a:r>
            <a:r>
              <a:rPr lang="en-US" b="1" dirty="0" smtClean="0"/>
              <a:t>stay</a:t>
            </a:r>
            <a:r>
              <a:rPr lang="en-US" dirty="0" smtClean="0"/>
              <a:t> there.</a:t>
            </a:r>
          </a:p>
          <a:p>
            <a:endParaRPr lang="en-US" dirty="0"/>
          </a:p>
        </p:txBody>
      </p:sp>
      <p:sp>
        <p:nvSpPr>
          <p:cNvPr id="4" name="Slide Number Placeholder 3"/>
          <p:cNvSpPr>
            <a:spLocks noGrp="1"/>
          </p:cNvSpPr>
          <p:nvPr>
            <p:ph type="sldNum" sz="quarter" idx="10"/>
          </p:nvPr>
        </p:nvSpPr>
        <p:spPr/>
        <p:txBody>
          <a:bodyPr/>
          <a:lstStyle/>
          <a:p>
            <a:fld id="{CC232B56-AD1B-4F54-AFAC-96D87CC30720}" type="slidenum">
              <a:rPr lang="en-US" smtClean="0"/>
              <a:pPr/>
              <a:t>101</a:t>
            </a:fld>
            <a:endParaRPr lang="en-US"/>
          </a:p>
        </p:txBody>
      </p:sp>
    </p:spTree>
    <p:extLst>
      <p:ext uri="{BB962C8B-B14F-4D97-AF65-F5344CB8AC3E}">
        <p14:creationId xmlns:p14="http://schemas.microsoft.com/office/powerpoint/2010/main" val="10886293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C232B56-AD1B-4F54-AFAC-96D87CC30720}" type="slidenum">
              <a:rPr lang="en-US" smtClean="0"/>
              <a:pPr/>
              <a:t>102</a:t>
            </a:fld>
            <a:endParaRPr lang="en-US"/>
          </a:p>
        </p:txBody>
      </p:sp>
    </p:spTree>
    <p:extLst>
      <p:ext uri="{BB962C8B-B14F-4D97-AF65-F5344CB8AC3E}">
        <p14:creationId xmlns:p14="http://schemas.microsoft.com/office/powerpoint/2010/main" val="24844000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C232B56-AD1B-4F54-AFAC-96D87CC30720}" type="slidenum">
              <a:rPr lang="en-US" smtClean="0"/>
              <a:pPr/>
              <a:t>103</a:t>
            </a:fld>
            <a:endParaRPr lang="en-US"/>
          </a:p>
        </p:txBody>
      </p:sp>
    </p:spTree>
    <p:extLst>
      <p:ext uri="{BB962C8B-B14F-4D97-AF65-F5344CB8AC3E}">
        <p14:creationId xmlns:p14="http://schemas.microsoft.com/office/powerpoint/2010/main" val="8625024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C232B56-AD1B-4F54-AFAC-96D87CC30720}" type="slidenum">
              <a:rPr lang="en-US" smtClean="0"/>
              <a:pPr/>
              <a:t>104</a:t>
            </a:fld>
            <a:endParaRPr lang="en-US"/>
          </a:p>
        </p:txBody>
      </p:sp>
    </p:spTree>
    <p:extLst>
      <p:ext uri="{BB962C8B-B14F-4D97-AF65-F5344CB8AC3E}">
        <p14:creationId xmlns:p14="http://schemas.microsoft.com/office/powerpoint/2010/main" val="41948954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Y. Xia, L. </a:t>
            </a:r>
            <a:r>
              <a:rPr lang="en-US" sz="1200" kern="1200" dirty="0" err="1" smtClean="0">
                <a:solidFill>
                  <a:schemeClr val="tx1"/>
                </a:solidFill>
                <a:latin typeface="+mn-lt"/>
                <a:ea typeface="+mn-ea"/>
                <a:cs typeface="+mn-cs"/>
              </a:rPr>
              <a:t>Luo</a:t>
            </a:r>
            <a:r>
              <a:rPr lang="en-US" sz="1200" kern="1200" dirty="0" smtClean="0">
                <a:solidFill>
                  <a:schemeClr val="tx1"/>
                </a:solidFill>
                <a:latin typeface="+mn-lt"/>
                <a:ea typeface="+mn-ea"/>
                <a:cs typeface="+mn-cs"/>
              </a:rPr>
              <a:t>, H. </a:t>
            </a:r>
            <a:r>
              <a:rPr lang="en-US" sz="1200" kern="1200" dirty="0" err="1" smtClean="0">
                <a:solidFill>
                  <a:schemeClr val="tx1"/>
                </a:solidFill>
                <a:latin typeface="+mn-lt"/>
                <a:ea typeface="+mn-ea"/>
                <a:cs typeface="+mn-cs"/>
              </a:rPr>
              <a:t>Luo</a:t>
            </a:r>
            <a:r>
              <a:rPr lang="en-US" sz="1200" kern="1200" dirty="0" smtClean="0">
                <a:solidFill>
                  <a:schemeClr val="tx1"/>
                </a:solidFill>
                <a:latin typeface="+mn-lt"/>
                <a:ea typeface="+mn-ea"/>
                <a:cs typeface="+mn-cs"/>
              </a:rPr>
              <a:t>, J. Edwards, and F.  Mueller, 'GPU Acceleration</a:t>
            </a:r>
          </a:p>
          <a:p>
            <a:r>
              <a:rPr lang="en-US" sz="1200" kern="1200" dirty="0" smtClean="0">
                <a:solidFill>
                  <a:schemeClr val="tx1"/>
                </a:solidFill>
                <a:latin typeface="+mn-lt"/>
                <a:ea typeface="+mn-ea"/>
                <a:cs typeface="+mn-cs"/>
              </a:rPr>
              <a:t>of a Reconstructed Discontinuous </a:t>
            </a:r>
            <a:r>
              <a:rPr lang="en-US" sz="1200" kern="1200" dirty="0" err="1" smtClean="0">
                <a:solidFill>
                  <a:schemeClr val="tx1"/>
                </a:solidFill>
                <a:latin typeface="+mn-lt"/>
                <a:ea typeface="+mn-ea"/>
                <a:cs typeface="+mn-cs"/>
              </a:rPr>
              <a:t>Galerkin</a:t>
            </a:r>
            <a:r>
              <a:rPr lang="en-US" sz="1200" kern="1200" dirty="0" smtClean="0">
                <a:solidFill>
                  <a:schemeClr val="tx1"/>
                </a:solidFill>
                <a:latin typeface="+mn-lt"/>
                <a:ea typeface="+mn-ea"/>
                <a:cs typeface="+mn-cs"/>
              </a:rPr>
              <a:t> Method for Compressible Flows</a:t>
            </a:r>
          </a:p>
          <a:p>
            <a:r>
              <a:rPr lang="en-US" sz="1200" kern="1200" dirty="0" smtClean="0">
                <a:solidFill>
                  <a:schemeClr val="tx1"/>
                </a:solidFill>
                <a:latin typeface="+mn-lt"/>
                <a:ea typeface="+mn-ea"/>
                <a:cs typeface="+mn-cs"/>
              </a:rPr>
              <a:t>on Unstructured Grids", to be presented at 52nd AIAA Aerospace Sciences</a:t>
            </a:r>
          </a:p>
          <a:p>
            <a:r>
              <a:rPr lang="en-US" sz="1200" kern="1200" dirty="0" smtClean="0">
                <a:solidFill>
                  <a:schemeClr val="tx1"/>
                </a:solidFill>
                <a:latin typeface="+mn-lt"/>
                <a:ea typeface="+mn-ea"/>
                <a:cs typeface="+mn-cs"/>
              </a:rPr>
              <a:t>Meeting, January  13-16, 2014.</a:t>
            </a:r>
            <a:endParaRPr lang="en-US" dirty="0"/>
          </a:p>
        </p:txBody>
      </p:sp>
      <p:sp>
        <p:nvSpPr>
          <p:cNvPr id="4" name="Slide Number Placeholder 3"/>
          <p:cNvSpPr>
            <a:spLocks noGrp="1"/>
          </p:cNvSpPr>
          <p:nvPr>
            <p:ph type="sldNum" sz="quarter" idx="10"/>
          </p:nvPr>
        </p:nvSpPr>
        <p:spPr/>
        <p:txBody>
          <a:bodyPr/>
          <a:lstStyle/>
          <a:p>
            <a:fld id="{B660E2B8-F856-2C43-859C-C9067856E753}" type="slidenum">
              <a:rPr lang="en-US" smtClean="0"/>
              <a:pPr/>
              <a:t>107</a:t>
            </a:fld>
            <a:endParaRPr lang="en-US"/>
          </a:p>
        </p:txBody>
      </p:sp>
    </p:spTree>
    <p:extLst>
      <p:ext uri="{BB962C8B-B14F-4D97-AF65-F5344CB8AC3E}">
        <p14:creationId xmlns:p14="http://schemas.microsoft.com/office/powerpoint/2010/main" val="580967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B660E2B8-F856-2C43-859C-C9067856E753}" type="slidenum">
              <a:rPr lang="en-US" smtClean="0"/>
              <a:pPr/>
              <a:t>7</a:t>
            </a:fld>
            <a:endParaRPr lang="en-US"/>
          </a:p>
        </p:txBody>
      </p:sp>
    </p:spTree>
    <p:extLst>
      <p:ext uri="{BB962C8B-B14F-4D97-AF65-F5344CB8AC3E}">
        <p14:creationId xmlns:p14="http://schemas.microsoft.com/office/powerpoint/2010/main" val="630772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10 of the top 10 employ</a:t>
            </a:r>
            <a:r>
              <a:rPr lang="en-US" baseline="0" dirty="0" smtClean="0"/>
              <a:t> NVIDIA k20 series GPUs.  Number 11? AMD </a:t>
            </a:r>
            <a:r>
              <a:rPr lang="en-US" baseline="0" dirty="0" err="1" smtClean="0"/>
              <a:t>FirePro</a:t>
            </a:r>
            <a:r>
              <a:rPr lang="en-US" baseline="0" dirty="0" smtClean="0"/>
              <a:t> GPUs.</a:t>
            </a:r>
            <a:endParaRPr lang="en-US" dirty="0"/>
          </a:p>
        </p:txBody>
      </p:sp>
      <p:sp>
        <p:nvSpPr>
          <p:cNvPr id="4" name="Slide Number Placeholder 3"/>
          <p:cNvSpPr>
            <a:spLocks noGrp="1"/>
          </p:cNvSpPr>
          <p:nvPr>
            <p:ph type="sldNum" sz="quarter" idx="10"/>
          </p:nvPr>
        </p:nvSpPr>
        <p:spPr/>
        <p:txBody>
          <a:bodyPr/>
          <a:lstStyle/>
          <a:p>
            <a:fld id="{48BA118D-014D-3347-AC56-35FD2468DA4B}" type="slidenum">
              <a:rPr lang="en-US" smtClean="0"/>
              <a:pPr/>
              <a:t>8</a:t>
            </a:fld>
            <a:endParaRPr lang="en-US"/>
          </a:p>
        </p:txBody>
      </p:sp>
    </p:spTree>
    <p:extLst>
      <p:ext uri="{BB962C8B-B14F-4D97-AF65-F5344CB8AC3E}">
        <p14:creationId xmlns:p14="http://schemas.microsoft.com/office/powerpoint/2010/main" val="3517127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Generalize for other computational and communication</a:t>
            </a:r>
            <a:r>
              <a:rPr lang="en-US" baseline="0" dirty="0" smtClean="0"/>
              <a:t> patterns, e.g., dynamic programming, graph traversal, sparse linear algebra.</a:t>
            </a:r>
            <a:endParaRPr lang="en-US" dirty="0"/>
          </a:p>
        </p:txBody>
      </p:sp>
      <p:sp>
        <p:nvSpPr>
          <p:cNvPr id="4" name="Slide Number Placeholder 3"/>
          <p:cNvSpPr>
            <a:spLocks noGrp="1"/>
          </p:cNvSpPr>
          <p:nvPr>
            <p:ph type="sldNum" sz="quarter" idx="10"/>
          </p:nvPr>
        </p:nvSpPr>
        <p:spPr/>
        <p:txBody>
          <a:bodyPr/>
          <a:lstStyle/>
          <a:p>
            <a:fld id="{B660E2B8-F856-2C43-859C-C9067856E753}" type="slidenum">
              <a:rPr lang="en-US" smtClean="0"/>
              <a:pPr/>
              <a:t>9</a:t>
            </a:fld>
            <a:endParaRPr lang="en-US"/>
          </a:p>
        </p:txBody>
      </p:sp>
    </p:spTree>
    <p:extLst>
      <p:ext uri="{BB962C8B-B14F-4D97-AF65-F5344CB8AC3E}">
        <p14:creationId xmlns:p14="http://schemas.microsoft.com/office/powerpoint/2010/main" val="4028981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lvl1pPr>
              <a:defRPr>
                <a:solidFill>
                  <a:schemeClr val="accent1"/>
                </a:solidFill>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p>
            <a:r>
              <a:rPr lang="nl-NL" smtClean="0"/>
              <a:t>2014 AFOSR BRI Workshop              W. Feng, wfeng@vt.edu, 540.315.1545</a:t>
            </a:r>
            <a:endParaRPr lang="en-US"/>
          </a:p>
        </p:txBody>
      </p:sp>
    </p:spTree>
    <p:extLst>
      <p:ext uri="{BB962C8B-B14F-4D97-AF65-F5344CB8AC3E}">
        <p14:creationId xmlns:p14="http://schemas.microsoft.com/office/powerpoint/2010/main" val="418127888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nl-NL" smtClean="0"/>
              <a:t>2014 AFOSR BRI Workshop              W. Feng, wfeng@vt.edu, 540.315.1545</a:t>
            </a:r>
            <a:endParaRPr lang="en-US"/>
          </a:p>
        </p:txBody>
      </p:sp>
    </p:spTree>
    <p:extLst>
      <p:ext uri="{BB962C8B-B14F-4D97-AF65-F5344CB8AC3E}">
        <p14:creationId xmlns:p14="http://schemas.microsoft.com/office/powerpoint/2010/main" val="1529578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nl-NL" smtClean="0"/>
              <a:t>2014 AFOSR BRI Workshop              W. Feng, wfeng@vt.edu, 540.315.1545</a:t>
            </a:r>
            <a:endParaRPr lang="en-US"/>
          </a:p>
        </p:txBody>
      </p:sp>
    </p:spTree>
    <p:extLst>
      <p:ext uri="{BB962C8B-B14F-4D97-AF65-F5344CB8AC3E}">
        <p14:creationId xmlns:p14="http://schemas.microsoft.com/office/powerpoint/2010/main" val="4036576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nl-NL" smtClean="0"/>
              <a:t>2014 AFOSR BRI Workshop              W. Feng, wfeng@vt.edu, 540.315.1545</a:t>
            </a:r>
            <a:endParaRPr lang="en-US"/>
          </a:p>
        </p:txBody>
      </p:sp>
    </p:spTree>
    <p:extLst>
      <p:ext uri="{BB962C8B-B14F-4D97-AF65-F5344CB8AC3E}">
        <p14:creationId xmlns:p14="http://schemas.microsoft.com/office/powerpoint/2010/main" val="214098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nl-NL" smtClean="0"/>
              <a:t>2014 AFOSR BRI Workshop              W. Feng, wfeng@vt.edu, 540.315.1545</a:t>
            </a:r>
            <a:endParaRPr lang="en-US"/>
          </a:p>
        </p:txBody>
      </p:sp>
    </p:spTree>
    <p:extLst>
      <p:ext uri="{BB962C8B-B14F-4D97-AF65-F5344CB8AC3E}">
        <p14:creationId xmlns:p14="http://schemas.microsoft.com/office/powerpoint/2010/main" val="1862746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nl-NL" smtClean="0"/>
              <a:t>2014 AFOSR BRI Workshop              W. Feng, wfeng@vt.edu, 540.315.1545</a:t>
            </a:r>
            <a:endParaRPr lang="en-US"/>
          </a:p>
        </p:txBody>
      </p:sp>
    </p:spTree>
    <p:extLst>
      <p:ext uri="{BB962C8B-B14F-4D97-AF65-F5344CB8AC3E}">
        <p14:creationId xmlns:p14="http://schemas.microsoft.com/office/powerpoint/2010/main" val="272982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r>
              <a:rPr lang="nl-NL" smtClean="0"/>
              <a:t>2014 AFOSR BRI Workshop              W. Feng, wfeng@vt.edu, 540.315.1545</a:t>
            </a:r>
            <a:endParaRPr lang="en-US"/>
          </a:p>
        </p:txBody>
      </p:sp>
    </p:spTree>
    <p:extLst>
      <p:ext uri="{BB962C8B-B14F-4D97-AF65-F5344CB8AC3E}">
        <p14:creationId xmlns:p14="http://schemas.microsoft.com/office/powerpoint/2010/main" val="562458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r>
              <a:rPr lang="nl-NL" smtClean="0"/>
              <a:t>2014 AFOSR BRI Workshop              W. Feng, wfeng@vt.edu, 540.315.1545</a:t>
            </a:r>
            <a:endParaRPr lang="en-US"/>
          </a:p>
        </p:txBody>
      </p:sp>
    </p:spTree>
    <p:extLst>
      <p:ext uri="{BB962C8B-B14F-4D97-AF65-F5344CB8AC3E}">
        <p14:creationId xmlns:p14="http://schemas.microsoft.com/office/powerpoint/2010/main" val="2337418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r>
              <a:rPr lang="nl-NL" smtClean="0"/>
              <a:t>2014 AFOSR BRI Workshop              W. Feng, wfeng@vt.edu, 540.315.1545</a:t>
            </a:r>
            <a:endParaRPr lang="en-US"/>
          </a:p>
        </p:txBody>
      </p:sp>
    </p:spTree>
    <p:extLst>
      <p:ext uri="{BB962C8B-B14F-4D97-AF65-F5344CB8AC3E}">
        <p14:creationId xmlns:p14="http://schemas.microsoft.com/office/powerpoint/2010/main" val="1391745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r>
              <a:rPr lang="nl-NL" smtClean="0"/>
              <a:t>2014 AFOSR BRI Workshop              W. Feng, wfeng@vt.edu, 540.315.1545</a:t>
            </a:r>
            <a:endParaRPr lang="en-US"/>
          </a:p>
        </p:txBody>
      </p:sp>
    </p:spTree>
    <p:extLst>
      <p:ext uri="{BB962C8B-B14F-4D97-AF65-F5344CB8AC3E}">
        <p14:creationId xmlns:p14="http://schemas.microsoft.com/office/powerpoint/2010/main" val="3127838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nl-NL" smtClean="0"/>
              <a:t>2014 AFOSR BRI Workshop              W. Feng, wfeng@vt.edu, 540.315.1545</a:t>
            </a:r>
            <a:endParaRPr lang="en-US"/>
          </a:p>
        </p:txBody>
      </p:sp>
    </p:spTree>
    <p:extLst>
      <p:ext uri="{BB962C8B-B14F-4D97-AF65-F5344CB8AC3E}">
        <p14:creationId xmlns:p14="http://schemas.microsoft.com/office/powerpoint/2010/main" val="2503598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nl-NL" smtClean="0"/>
              <a:t>2014 AFOSR BRI Workshop              W. Feng, wfeng@vt.edu, 540.315.1545</a:t>
            </a:r>
            <a:endParaRPr lang="en-US"/>
          </a:p>
        </p:txBody>
      </p:sp>
    </p:spTree>
    <p:extLst>
      <p:ext uri="{BB962C8B-B14F-4D97-AF65-F5344CB8AC3E}">
        <p14:creationId xmlns:p14="http://schemas.microsoft.com/office/powerpoint/2010/main" val="2544204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15"/>
          <p:cNvPicPr>
            <a:picLocks noChangeAspect="1" noChangeArrowheads="1"/>
          </p:cNvPicPr>
          <p:nvPr/>
        </p:nvPicPr>
        <p:blipFill>
          <a:blip r:embed="rId14">
            <a:alphaModFix amt="5000"/>
          </a:blip>
          <a:srcRect l="14400"/>
          <a:stretch>
            <a:fillRect/>
          </a:stretch>
        </p:blipFill>
        <p:spPr bwMode="auto">
          <a:xfrm>
            <a:off x="2" y="152400"/>
            <a:ext cx="5478463" cy="6400800"/>
          </a:xfrm>
          <a:prstGeom prst="rect">
            <a:avLst/>
          </a:prstGeom>
          <a:noFill/>
          <a:ln w="9525">
            <a:noFill/>
            <a:miter lim="800000"/>
            <a:headEnd/>
            <a:tailEnd/>
          </a:ln>
        </p:spPr>
      </p:pic>
      <p:sp>
        <p:nvSpPr>
          <p:cNvPr id="2" name="Title Placeholder 1"/>
          <p:cNvSpPr>
            <a:spLocks noGrp="1"/>
          </p:cNvSpPr>
          <p:nvPr>
            <p:ph type="title"/>
          </p:nvPr>
        </p:nvSpPr>
        <p:spPr>
          <a:xfrm>
            <a:off x="457200" y="274642"/>
            <a:ext cx="8229600" cy="851933"/>
          </a:xfrm>
          <a:prstGeom prst="rect">
            <a:avLst/>
          </a:prstGeom>
          <a:effectLst>
            <a:glow rad="228600">
              <a:schemeClr val="accent2">
                <a:satMod val="175000"/>
                <a:alpha val="40000"/>
              </a:schemeClr>
            </a:glow>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90440"/>
            <a:ext cx="8229600" cy="483572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403600" y="6486323"/>
            <a:ext cx="2628900" cy="187529"/>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smtClean="0"/>
              <a:t>2014 AFOSR BRI Workshop              W. Feng, wfeng@vt.edu, 540.315.1545</a:t>
            </a:r>
            <a:endParaRPr lang="en-US" dirty="0"/>
          </a:p>
        </p:txBody>
      </p:sp>
      <p:sp>
        <p:nvSpPr>
          <p:cNvPr id="21" name="Rectangle 6"/>
          <p:cNvSpPr>
            <a:spLocks noGrp="1" noChangeArrowheads="1"/>
          </p:cNvSpPr>
          <p:nvPr>
            <p:ph type="sldNum" sz="quarter" idx="4"/>
          </p:nvPr>
        </p:nvSpPr>
        <p:spPr bwMode="auto">
          <a:xfrm>
            <a:off x="8686800" y="5919618"/>
            <a:ext cx="457200" cy="3287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smtClean="0">
                <a:latin typeface="Calibri" charset="0"/>
                <a:ea typeface="Calibri" charset="0"/>
                <a:cs typeface="Calibri" charset="0"/>
              </a:defRPr>
            </a:lvl1pPr>
          </a:lstStyle>
          <a:p>
            <a:fld id="{7FB893C6-9B48-D545-AEA4-548B96F5245B}" type="slidenum">
              <a:rPr lang="en-US" smtClean="0"/>
              <a:pPr/>
              <a:t>‹#›</a:t>
            </a:fld>
            <a:endParaRPr lang="en-US"/>
          </a:p>
        </p:txBody>
      </p:sp>
      <p:pic>
        <p:nvPicPr>
          <p:cNvPr id="22" name="Picture 13" descr="vt_maroon_invent"/>
          <p:cNvPicPr>
            <a:picLocks noChangeAspect="1" noChangeArrowheads="1"/>
          </p:cNvPicPr>
          <p:nvPr/>
        </p:nvPicPr>
        <p:blipFill>
          <a:blip r:embed="rId15"/>
          <a:srcRect/>
          <a:stretch>
            <a:fillRect/>
          </a:stretch>
        </p:blipFill>
        <p:spPr bwMode="auto">
          <a:xfrm>
            <a:off x="10243" y="6302375"/>
            <a:ext cx="2133600" cy="546100"/>
          </a:xfrm>
          <a:prstGeom prst="rect">
            <a:avLst/>
          </a:prstGeom>
          <a:noFill/>
          <a:ln w="9525">
            <a:noFill/>
            <a:miter lim="800000"/>
            <a:headEnd/>
            <a:tailEnd/>
          </a:ln>
        </p:spPr>
      </p:pic>
      <p:pic>
        <p:nvPicPr>
          <p:cNvPr id="23" name="Picture 14"/>
          <p:cNvPicPr>
            <a:picLocks noChangeAspect="1" noChangeArrowheads="1"/>
          </p:cNvPicPr>
          <p:nvPr/>
        </p:nvPicPr>
        <p:blipFill>
          <a:blip r:embed="rId16"/>
          <a:srcRect/>
          <a:stretch>
            <a:fillRect/>
          </a:stretch>
        </p:blipFill>
        <p:spPr bwMode="auto">
          <a:xfrm>
            <a:off x="7810118" y="6294438"/>
            <a:ext cx="1277938" cy="379412"/>
          </a:xfrm>
          <a:prstGeom prst="rect">
            <a:avLst/>
          </a:prstGeom>
          <a:noFill/>
          <a:ln w="9525">
            <a:noFill/>
            <a:miter lim="800000"/>
            <a:headEnd/>
            <a:tailEnd/>
          </a:ln>
        </p:spPr>
      </p:pic>
      <p:sp>
        <p:nvSpPr>
          <p:cNvPr id="25" name="TextBox 24"/>
          <p:cNvSpPr txBox="1"/>
          <p:nvPr/>
        </p:nvSpPr>
        <p:spPr>
          <a:xfrm>
            <a:off x="7746618" y="6553204"/>
            <a:ext cx="1612900" cy="307975"/>
          </a:xfrm>
          <a:prstGeom prst="rect">
            <a:avLst/>
          </a:prstGeom>
          <a:noFill/>
        </p:spPr>
        <p:txBody>
          <a:bodyPr>
            <a:spAutoFit/>
          </a:bodyPr>
          <a:lstStyle/>
          <a:p>
            <a:pPr eaLnBrk="0" hangingPunct="0">
              <a:defRPr/>
            </a:pPr>
            <a:r>
              <a:rPr lang="en-US" sz="1400" dirty="0" err="1">
                <a:latin typeface="Calibri"/>
                <a:ea typeface="ＭＳ Ｐゴシック" pitchFamily="-65" charset="-128"/>
                <a:cs typeface="Calibri"/>
              </a:rPr>
              <a:t>synergy.cs.vt.edu</a:t>
            </a:r>
            <a:endParaRPr lang="en-US" sz="1400" dirty="0">
              <a:latin typeface="Calibri"/>
              <a:ea typeface="ＭＳ Ｐゴシック" pitchFamily="-65" charset="-128"/>
              <a:cs typeface="Calibri"/>
            </a:endParaRPr>
          </a:p>
        </p:txBody>
      </p:sp>
    </p:spTree>
    <p:extLst>
      <p:ext uri="{BB962C8B-B14F-4D97-AF65-F5344CB8AC3E}">
        <p14:creationId xmlns:p14="http://schemas.microsoft.com/office/powerpoint/2010/main" val="17376031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hf sldNum="0" hdr="0" ftr="0" dt="0"/>
  <p:txStyles>
    <p:titleStyle>
      <a:lvl1pPr algn="ctr" defTabSz="457200" rtl="0" eaLnBrk="1" latinLnBrk="0" hangingPunct="1">
        <a:spcBef>
          <a:spcPct val="0"/>
        </a:spcBef>
        <a:buNone/>
        <a:defRPr sz="3200" b="0" kern="1200">
          <a:solidFill>
            <a:srgbClr val="510302"/>
          </a:solidFill>
          <a:effectLst/>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000" kern="1200">
          <a:solidFill>
            <a:srgbClr val="510302"/>
          </a:solidFill>
          <a:latin typeface="+mn-lt"/>
          <a:ea typeface="+mn-ea"/>
          <a:cs typeface="+mn-cs"/>
        </a:defRPr>
      </a:lvl2pPr>
      <a:lvl3pPr marL="1143000" indent="-228600" algn="l" defTabSz="457200" rtl="0" eaLnBrk="1" latinLnBrk="0" hangingPunct="1">
        <a:spcBef>
          <a:spcPct val="20000"/>
        </a:spcBef>
        <a:buClrTx/>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ClrTx/>
        <a:buFont typeface="Arial"/>
        <a:buChar char="–"/>
        <a:defRPr sz="1800" kern="1200">
          <a:solidFill>
            <a:schemeClr val="accent2"/>
          </a:solidFill>
          <a:latin typeface="+mn-lt"/>
          <a:ea typeface="+mn-ea"/>
          <a:cs typeface="+mn-cs"/>
        </a:defRPr>
      </a:lvl4pPr>
      <a:lvl5pPr marL="2057400" indent="-228600" algn="l" defTabSz="457200" rtl="0" eaLnBrk="1" latinLnBrk="0" hangingPunct="1">
        <a:spcBef>
          <a:spcPct val="20000"/>
        </a:spcBef>
        <a:buClrTx/>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jp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chart" Target="../charts/chart1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10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800.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85.emf"/></Relationships>
</file>

<file path=ppt/slides/_rels/slide105.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arxiv.org/abs/1305.5481"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5.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15.png"/><Relationship Id="rId2" Type="http://schemas.openxmlformats.org/officeDocument/2006/relationships/notesSlide" Target="../notesSlides/notesSlide14.xml"/><Relationship Id="rId16"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19" Type="http://schemas.openxmlformats.org/officeDocument/2006/relationships/image" Target="../media/image37.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5.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15.png"/><Relationship Id="rId2" Type="http://schemas.openxmlformats.org/officeDocument/2006/relationships/notesSlide" Target="../notesSlides/notesSlide30.xml"/><Relationship Id="rId16"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image" Target="../media/image28.tiff"/><Relationship Id="rId3" Type="http://schemas.openxmlformats.org/officeDocument/2006/relationships/image" Target="../media/image18.jpg"/><Relationship Id="rId7" Type="http://schemas.openxmlformats.org/officeDocument/2006/relationships/image" Target="../media/image22.jpg"/><Relationship Id="rId12" Type="http://schemas.openxmlformats.org/officeDocument/2006/relationships/image" Target="../media/image27.jpeg"/><Relationship Id="rId2" Type="http://schemas.openxmlformats.org/officeDocument/2006/relationships/notesSlide" Target="../notesSlides/notesSlide6.xml"/><Relationship Id="rId16"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1.jpg"/><Relationship Id="rId11" Type="http://schemas.openxmlformats.org/officeDocument/2006/relationships/image" Target="../media/image26.png"/><Relationship Id="rId5" Type="http://schemas.openxmlformats.org/officeDocument/2006/relationships/image" Target="../media/image20.jpg"/><Relationship Id="rId15" Type="http://schemas.openxmlformats.org/officeDocument/2006/relationships/image" Target="../media/image30.jp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tiff"/><Relationship Id="rId5" Type="http://schemas.openxmlformats.org/officeDocument/2006/relationships/image" Target="../media/image27.jpeg"/><Relationship Id="rId4" Type="http://schemas.openxmlformats.org/officeDocument/2006/relationships/image" Target="../media/image33.jpeg"/><Relationship Id="rId9" Type="http://schemas.openxmlformats.org/officeDocument/2006/relationships/image" Target="../media/image30.jp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64.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hyperlink" Target="http://synergy.cs.vt.edu/pubs/papers/feng-temporal-data-mining-gpu-gems-2011.pdf" TargetMode="External"/><Relationship Id="rId2" Type="http://schemas.openxmlformats.org/officeDocument/2006/relationships/notesSlide" Target="../notesSlides/notesSlide46.xml"/><Relationship Id="rId16" Type="http://schemas.openxmlformats.org/officeDocument/2006/relationships/hyperlink" Target="http://archive.isgtw.org/?pid=1000811" TargetMode="External"/><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45.png"/><Relationship Id="rId5" Type="http://schemas.openxmlformats.org/officeDocument/2006/relationships/image" Target="../media/image66.png"/><Relationship Id="rId15" Type="http://schemas.openxmlformats.org/officeDocument/2006/relationships/hyperlink" Target="http://www.youtube.com/watch?v=zPBFenYg2Zk" TargetMode="External"/><Relationship Id="rId10" Type="http://schemas.openxmlformats.org/officeDocument/2006/relationships/image" Target="../media/image44.png"/><Relationship Id="rId4" Type="http://schemas.openxmlformats.org/officeDocument/2006/relationships/image" Target="../media/image65.png"/><Relationship Id="rId9" Type="http://schemas.openxmlformats.org/officeDocument/2006/relationships/image" Target="../media/image43.png"/><Relationship Id="rId14" Type="http://schemas.openxmlformats.org/officeDocument/2006/relationships/image" Target="../media/image68.png"/></Relationships>
</file>

<file path=ppt/slides/_rels/slide7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7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9.png"/><Relationship Id="rId7"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8.tif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5.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15.png"/><Relationship Id="rId2" Type="http://schemas.openxmlformats.org/officeDocument/2006/relationships/notesSlide" Target="../notesSlides/notesSlide53.xml"/><Relationship Id="rId16"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60.xml"/><Relationship Id="rId7" Type="http://schemas.openxmlformats.org/officeDocument/2006/relationships/image" Target="../media/image76.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3.bin"/><Relationship Id="rId11" Type="http://schemas.openxmlformats.org/officeDocument/2006/relationships/image" Target="../media/image78.emf"/><Relationship Id="rId5" Type="http://schemas.openxmlformats.org/officeDocument/2006/relationships/image" Target="../media/image75.e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77.emf"/></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61.xml"/><Relationship Id="rId7" Type="http://schemas.openxmlformats.org/officeDocument/2006/relationships/image" Target="../media/image77.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6.bin"/><Relationship Id="rId5" Type="http://schemas.openxmlformats.org/officeDocument/2006/relationships/image" Target="../media/image80.wmf"/><Relationship Id="rId4" Type="http://schemas.openxmlformats.org/officeDocument/2006/relationships/image" Target="../media/image79.w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77802"/>
            <a:ext cx="8610600" cy="1384298"/>
          </a:xfrm>
        </p:spPr>
        <p:txBody>
          <a:bodyPr>
            <a:normAutofit fontScale="90000"/>
          </a:bodyPr>
          <a:lstStyle/>
          <a:p>
            <a:r>
              <a:rPr lang="en-US" dirty="0" smtClean="0">
                <a:solidFill>
                  <a:srgbClr val="800000"/>
                </a:solidFill>
              </a:rPr>
              <a:t>Synergistic Co-Design of Hardware and Software for Structured and Unstructured Grid Computations</a:t>
            </a:r>
            <a:endParaRPr lang="en-US" dirty="0">
              <a:solidFill>
                <a:srgbClr val="800000"/>
              </a:solidFill>
            </a:endParaRPr>
          </a:p>
        </p:txBody>
      </p:sp>
      <p:sp>
        <p:nvSpPr>
          <p:cNvPr id="3" name="Subtitle 2"/>
          <p:cNvSpPr>
            <a:spLocks noGrp="1"/>
          </p:cNvSpPr>
          <p:nvPr>
            <p:ph type="subTitle" idx="1"/>
          </p:nvPr>
        </p:nvSpPr>
        <p:spPr>
          <a:xfrm>
            <a:off x="1079500" y="3127249"/>
            <a:ext cx="6946900" cy="2270251"/>
          </a:xfrm>
        </p:spPr>
        <p:txBody>
          <a:bodyPr>
            <a:normAutofit/>
          </a:bodyPr>
          <a:lstStyle/>
          <a:p>
            <a:r>
              <a:rPr lang="en-US" dirty="0" smtClean="0">
                <a:solidFill>
                  <a:schemeClr val="bg1">
                    <a:lumMod val="50000"/>
                  </a:schemeClr>
                </a:solidFill>
              </a:rPr>
              <a:t>E. de </a:t>
            </a:r>
            <a:r>
              <a:rPr lang="en-US" dirty="0" err="1" smtClean="0">
                <a:solidFill>
                  <a:schemeClr val="bg1">
                    <a:lumMod val="50000"/>
                  </a:schemeClr>
                </a:solidFill>
              </a:rPr>
              <a:t>Sturler</a:t>
            </a:r>
            <a:r>
              <a:rPr lang="en-US" dirty="0" smtClean="0">
                <a:solidFill>
                  <a:schemeClr val="bg1">
                    <a:lumMod val="50000"/>
                  </a:schemeClr>
                </a:solidFill>
              </a:rPr>
              <a:t>, </a:t>
            </a:r>
            <a:r>
              <a:rPr lang="en-US" b="1" dirty="0" smtClean="0">
                <a:solidFill>
                  <a:schemeClr val="bg1">
                    <a:lumMod val="50000"/>
                  </a:schemeClr>
                </a:solidFill>
              </a:rPr>
              <a:t>W. Feng (PI)</a:t>
            </a:r>
            <a:r>
              <a:rPr lang="en-US" dirty="0" smtClean="0">
                <a:solidFill>
                  <a:schemeClr val="bg1">
                    <a:lumMod val="50000"/>
                  </a:schemeClr>
                </a:solidFill>
              </a:rPr>
              <a:t>, C. Roy,  A. </a:t>
            </a:r>
            <a:r>
              <a:rPr lang="en-US" dirty="0" err="1" smtClean="0">
                <a:solidFill>
                  <a:schemeClr val="bg1">
                    <a:lumMod val="50000"/>
                  </a:schemeClr>
                </a:solidFill>
              </a:rPr>
              <a:t>Sandu</a:t>
            </a:r>
            <a:r>
              <a:rPr lang="en-US" dirty="0" smtClean="0">
                <a:solidFill>
                  <a:schemeClr val="bg1">
                    <a:lumMod val="50000"/>
                  </a:schemeClr>
                </a:solidFill>
              </a:rPr>
              <a:t>, D. </a:t>
            </a:r>
            <a:r>
              <a:rPr lang="en-US" dirty="0" err="1" smtClean="0">
                <a:solidFill>
                  <a:schemeClr val="bg1">
                    <a:lumMod val="50000"/>
                  </a:schemeClr>
                </a:solidFill>
              </a:rPr>
              <a:t>Tafti</a:t>
            </a:r>
            <a:endParaRPr lang="en-US" dirty="0" smtClean="0">
              <a:solidFill>
                <a:schemeClr val="bg1">
                  <a:lumMod val="50000"/>
                </a:schemeClr>
              </a:solidFill>
            </a:endParaRPr>
          </a:p>
          <a:p>
            <a:endParaRPr lang="en-US" dirty="0" smtClean="0">
              <a:solidFill>
                <a:schemeClr val="bg1">
                  <a:lumMod val="50000"/>
                </a:schemeClr>
              </a:solidFill>
            </a:endParaRPr>
          </a:p>
          <a:p>
            <a:endParaRPr lang="en-US" dirty="0">
              <a:solidFill>
                <a:schemeClr val="bg1">
                  <a:lumMod val="50000"/>
                </a:schemeClr>
              </a:solidFill>
            </a:endParaRPr>
          </a:p>
          <a:p>
            <a:endParaRPr lang="en-US" dirty="0" smtClean="0">
              <a:solidFill>
                <a:schemeClr val="bg1">
                  <a:lumMod val="50000"/>
                </a:schemeClr>
              </a:solidFill>
            </a:endParaRPr>
          </a:p>
          <a:p>
            <a:r>
              <a:rPr lang="en-US" dirty="0" smtClean="0">
                <a:solidFill>
                  <a:schemeClr val="bg1">
                    <a:lumMod val="50000"/>
                  </a:schemeClr>
                </a:solidFill>
              </a:rPr>
              <a:t>J. Edwards, H. </a:t>
            </a:r>
            <a:r>
              <a:rPr lang="en-US" dirty="0" err="1" smtClean="0">
                <a:solidFill>
                  <a:schemeClr val="bg1">
                    <a:lumMod val="50000"/>
                  </a:schemeClr>
                </a:solidFill>
              </a:rPr>
              <a:t>Luo</a:t>
            </a:r>
            <a:r>
              <a:rPr lang="en-US" dirty="0" smtClean="0">
                <a:solidFill>
                  <a:schemeClr val="bg1">
                    <a:lumMod val="50000"/>
                  </a:schemeClr>
                </a:solidFill>
              </a:rPr>
              <a:t>, F. Mueller</a:t>
            </a:r>
          </a:p>
          <a:p>
            <a:endParaRPr lang="en-US" sz="1800" dirty="0" smtClean="0">
              <a:solidFill>
                <a:schemeClr val="bg1">
                  <a:lumMod val="50000"/>
                </a:schemeClr>
              </a:solidFill>
            </a:endParaRPr>
          </a:p>
        </p:txBody>
      </p:sp>
      <p:pic>
        <p:nvPicPr>
          <p:cNvPr id="7" name="Picture 6"/>
          <p:cNvPicPr>
            <a:picLocks noChangeAspect="1"/>
          </p:cNvPicPr>
          <p:nvPr/>
        </p:nvPicPr>
        <p:blipFill rotWithShape="1">
          <a:blip r:embed="rId3"/>
          <a:srcRect l="4905" t="2684" r="-240" b="8551"/>
          <a:stretch/>
        </p:blipFill>
        <p:spPr>
          <a:xfrm>
            <a:off x="4074391" y="1711859"/>
            <a:ext cx="1194656" cy="1319970"/>
          </a:xfrm>
          <a:prstGeom prst="rect">
            <a:avLst/>
          </a:prstGeom>
          <a:effectLst>
            <a:softEdge rad="76200"/>
          </a:effectLst>
        </p:spPr>
      </p:pic>
      <p:pic>
        <p:nvPicPr>
          <p:cNvPr id="9" name="Picture 8"/>
          <p:cNvPicPr>
            <a:picLocks noChangeAspect="1"/>
          </p:cNvPicPr>
          <p:nvPr/>
        </p:nvPicPr>
        <p:blipFill>
          <a:blip r:embed="rId4"/>
          <a:stretch>
            <a:fillRect/>
          </a:stretch>
        </p:blipFill>
        <p:spPr>
          <a:xfrm>
            <a:off x="1970702" y="1712559"/>
            <a:ext cx="966297" cy="1297343"/>
          </a:xfrm>
          <a:prstGeom prst="rect">
            <a:avLst/>
          </a:prstGeom>
          <a:effectLst>
            <a:softEdge rad="76200"/>
          </a:effectLst>
        </p:spPr>
      </p:pic>
      <p:pic>
        <p:nvPicPr>
          <p:cNvPr id="10" name="Picture 9"/>
          <p:cNvPicPr>
            <a:picLocks noChangeAspect="1"/>
          </p:cNvPicPr>
          <p:nvPr/>
        </p:nvPicPr>
        <p:blipFill rotWithShape="1">
          <a:blip r:embed="rId5"/>
          <a:srcRect l="-243" t="11801" r="6393" b="20176"/>
          <a:stretch/>
        </p:blipFill>
        <p:spPr>
          <a:xfrm>
            <a:off x="5290000" y="1722122"/>
            <a:ext cx="1179503" cy="1309709"/>
          </a:xfrm>
          <a:prstGeom prst="rect">
            <a:avLst/>
          </a:prstGeom>
          <a:effectLst>
            <a:softEdge rad="76200"/>
          </a:effectLst>
        </p:spPr>
      </p:pic>
      <p:pic>
        <p:nvPicPr>
          <p:cNvPr id="11" name="Picture 10"/>
          <p:cNvPicPr>
            <a:picLocks noChangeAspect="1"/>
          </p:cNvPicPr>
          <p:nvPr/>
        </p:nvPicPr>
        <p:blipFill rotWithShape="1">
          <a:blip r:embed="rId6"/>
          <a:srcRect l="11411" t="-24" r="10566" b="30341"/>
          <a:stretch/>
        </p:blipFill>
        <p:spPr>
          <a:xfrm>
            <a:off x="6524890" y="1726593"/>
            <a:ext cx="1116954" cy="1283309"/>
          </a:xfrm>
          <a:prstGeom prst="rect">
            <a:avLst/>
          </a:prstGeom>
          <a:effectLst>
            <a:softEdge rad="63500"/>
          </a:effectLst>
        </p:spPr>
      </p:pic>
      <p:pic>
        <p:nvPicPr>
          <p:cNvPr id="12" name="Picture 11"/>
          <p:cNvPicPr>
            <a:picLocks noChangeAspect="1"/>
          </p:cNvPicPr>
          <p:nvPr/>
        </p:nvPicPr>
        <p:blipFill>
          <a:blip r:embed="rId7"/>
          <a:stretch>
            <a:fillRect/>
          </a:stretch>
        </p:blipFill>
        <p:spPr>
          <a:xfrm>
            <a:off x="2776105" y="3618230"/>
            <a:ext cx="1178791" cy="1296670"/>
          </a:xfrm>
          <a:prstGeom prst="rect">
            <a:avLst/>
          </a:prstGeom>
          <a:effectLst>
            <a:softEdge rad="76200"/>
          </a:effectLst>
        </p:spPr>
      </p:pic>
      <p:pic>
        <p:nvPicPr>
          <p:cNvPr id="13" name="Picture 12"/>
          <p:cNvPicPr>
            <a:picLocks noChangeAspect="1"/>
          </p:cNvPicPr>
          <p:nvPr/>
        </p:nvPicPr>
        <p:blipFill>
          <a:blip r:embed="rId8"/>
          <a:stretch>
            <a:fillRect/>
          </a:stretch>
        </p:blipFill>
        <p:spPr>
          <a:xfrm>
            <a:off x="4023592" y="3643630"/>
            <a:ext cx="1131455" cy="1244600"/>
          </a:xfrm>
          <a:prstGeom prst="rect">
            <a:avLst/>
          </a:prstGeom>
          <a:effectLst>
            <a:softEdge rad="76200"/>
          </a:effectLst>
        </p:spPr>
      </p:pic>
      <p:pic>
        <p:nvPicPr>
          <p:cNvPr id="14" name="Picture 13"/>
          <p:cNvPicPr>
            <a:picLocks noChangeAspect="1"/>
          </p:cNvPicPr>
          <p:nvPr/>
        </p:nvPicPr>
        <p:blipFill rotWithShape="1">
          <a:blip r:embed="rId9"/>
          <a:srcRect b="10831"/>
          <a:stretch/>
        </p:blipFill>
        <p:spPr>
          <a:xfrm>
            <a:off x="5218248" y="3618230"/>
            <a:ext cx="996981" cy="1333500"/>
          </a:xfrm>
          <a:prstGeom prst="rect">
            <a:avLst/>
          </a:prstGeom>
          <a:effectLst>
            <a:softEdge rad="76200"/>
          </a:effectLst>
        </p:spPr>
      </p:pic>
      <p:pic>
        <p:nvPicPr>
          <p:cNvPr id="15" name="Picture 14" descr="040317-Portrait-Web.jpg"/>
          <p:cNvPicPr>
            <a:picLocks noChangeAspect="1"/>
          </p:cNvPicPr>
          <p:nvPr/>
        </p:nvPicPr>
        <p:blipFill rotWithShape="1">
          <a:blip r:embed="rId10">
            <a:extLst>
              <a:ext uri="{28A0092B-C50C-407E-A947-70E740481C1C}">
                <a14:useLocalDpi xmlns:a14="http://schemas.microsoft.com/office/drawing/2010/main" val="0"/>
              </a:ext>
            </a:extLst>
          </a:blip>
          <a:srcRect t="-1" b="23649"/>
          <a:stretch/>
        </p:blipFill>
        <p:spPr>
          <a:xfrm>
            <a:off x="2961676" y="1743304"/>
            <a:ext cx="1112715" cy="1288525"/>
          </a:xfrm>
          <a:prstGeom prst="rect">
            <a:avLst/>
          </a:prstGeom>
          <a:effectLst>
            <a:softEdge rad="76200"/>
          </a:effectLst>
        </p:spPr>
      </p:pic>
      <p:pic>
        <p:nvPicPr>
          <p:cNvPr id="16" name="Picture 15"/>
          <p:cNvPicPr>
            <a:picLocks noChangeAspect="1"/>
          </p:cNvPicPr>
          <p:nvPr/>
        </p:nvPicPr>
        <p:blipFill>
          <a:blip r:embed="rId11"/>
          <a:stretch>
            <a:fillRect/>
          </a:stretch>
        </p:blipFill>
        <p:spPr>
          <a:xfrm>
            <a:off x="1096444" y="2254250"/>
            <a:ext cx="791579" cy="378688"/>
          </a:xfrm>
          <a:prstGeom prst="rect">
            <a:avLst/>
          </a:prstGeom>
        </p:spPr>
      </p:pic>
      <p:pic>
        <p:nvPicPr>
          <p:cNvPr id="17" name="Picture 16"/>
          <p:cNvPicPr>
            <a:picLocks noChangeAspect="1"/>
          </p:cNvPicPr>
          <p:nvPr/>
        </p:nvPicPr>
        <p:blipFill>
          <a:blip r:embed="rId12"/>
          <a:stretch>
            <a:fillRect/>
          </a:stretch>
        </p:blipFill>
        <p:spPr>
          <a:xfrm>
            <a:off x="6291702" y="3876268"/>
            <a:ext cx="621468" cy="759232"/>
          </a:xfrm>
          <a:prstGeom prst="rect">
            <a:avLst/>
          </a:prstGeom>
        </p:spPr>
      </p:pic>
      <p:pic>
        <p:nvPicPr>
          <p:cNvPr id="19" name="Picture 18"/>
          <p:cNvPicPr>
            <a:picLocks noChangeAspect="1"/>
          </p:cNvPicPr>
          <p:nvPr/>
        </p:nvPicPr>
        <p:blipFill rotWithShape="1">
          <a:blip r:embed="rId13"/>
          <a:srcRect l="11936" t="7629" r="14770" b="15889"/>
          <a:stretch/>
        </p:blipFill>
        <p:spPr>
          <a:xfrm>
            <a:off x="1" y="5610632"/>
            <a:ext cx="1008391" cy="1052234"/>
          </a:xfrm>
          <a:prstGeom prst="rect">
            <a:avLst/>
          </a:prstGeom>
          <a:effectLst>
            <a:softEdge rad="76200"/>
          </a:effectLst>
        </p:spPr>
      </p:pic>
      <p:pic>
        <p:nvPicPr>
          <p:cNvPr id="20" name="Picture 19"/>
          <p:cNvPicPr>
            <a:picLocks noChangeAspect="1"/>
          </p:cNvPicPr>
          <p:nvPr/>
        </p:nvPicPr>
        <p:blipFill>
          <a:blip r:embed="rId14"/>
          <a:stretch>
            <a:fillRect/>
          </a:stretch>
        </p:blipFill>
        <p:spPr>
          <a:xfrm>
            <a:off x="8165906" y="5684966"/>
            <a:ext cx="993621" cy="1016000"/>
          </a:xfrm>
          <a:prstGeom prst="rect">
            <a:avLst/>
          </a:prstGeom>
        </p:spPr>
      </p:pic>
      <p:sp>
        <p:nvSpPr>
          <p:cNvPr id="5" name="Rectangle 4"/>
          <p:cNvSpPr/>
          <p:nvPr/>
        </p:nvSpPr>
        <p:spPr>
          <a:xfrm>
            <a:off x="927100" y="5561736"/>
            <a:ext cx="7264400" cy="1200329"/>
          </a:xfrm>
          <a:prstGeom prst="rect">
            <a:avLst/>
          </a:prstGeom>
        </p:spPr>
        <p:txBody>
          <a:bodyPr wrap="square">
            <a:spAutoFit/>
          </a:bodyPr>
          <a:lstStyle/>
          <a:p>
            <a:pPr algn="ctr"/>
            <a:r>
              <a:rPr lang="en-US" dirty="0" smtClean="0">
                <a:solidFill>
                  <a:srgbClr val="7F7F7F"/>
                </a:solidFill>
              </a:rPr>
              <a:t>Air </a:t>
            </a:r>
            <a:r>
              <a:rPr lang="en-US" dirty="0">
                <a:solidFill>
                  <a:srgbClr val="7F7F7F"/>
                </a:solidFill>
              </a:rPr>
              <a:t>Force Office of Scientific Research (AFOSR</a:t>
            </a:r>
            <a:r>
              <a:rPr lang="en-US" dirty="0" smtClean="0">
                <a:solidFill>
                  <a:srgbClr val="7F7F7F"/>
                </a:solidFill>
              </a:rPr>
              <a:t>) Basic Research Initiative</a:t>
            </a:r>
          </a:p>
          <a:p>
            <a:pPr algn="ctr"/>
            <a:r>
              <a:rPr lang="en-US" i="1" dirty="0" smtClean="0">
                <a:solidFill>
                  <a:srgbClr val="7F7F7F"/>
                </a:solidFill>
              </a:rPr>
              <a:t>Transformational Computing via Co-Design of High-Performance Algorithms &amp; HW </a:t>
            </a:r>
            <a:r>
              <a:rPr lang="en-US" dirty="0" smtClean="0">
                <a:solidFill>
                  <a:srgbClr val="7F7F7F"/>
                </a:solidFill>
              </a:rPr>
              <a:t>Computational </a:t>
            </a:r>
            <a:r>
              <a:rPr lang="en-US" dirty="0">
                <a:solidFill>
                  <a:srgbClr val="7F7F7F"/>
                </a:solidFill>
              </a:rPr>
              <a:t>Mathematics </a:t>
            </a:r>
            <a:r>
              <a:rPr lang="en-US" dirty="0" smtClean="0">
                <a:solidFill>
                  <a:srgbClr val="7F7F7F"/>
                </a:solidFill>
              </a:rPr>
              <a:t>Program via Grant </a:t>
            </a:r>
            <a:r>
              <a:rPr lang="en-US" dirty="0">
                <a:solidFill>
                  <a:srgbClr val="7F7F7F"/>
                </a:solidFill>
              </a:rPr>
              <a:t>No. FA9550-12-1-</a:t>
            </a:r>
            <a:r>
              <a:rPr lang="en-US" dirty="0" smtClean="0">
                <a:solidFill>
                  <a:srgbClr val="7F7F7F"/>
                </a:solidFill>
              </a:rPr>
              <a:t>0442  Program Manager: </a:t>
            </a:r>
            <a:r>
              <a:rPr lang="en-US" dirty="0" err="1" smtClean="0">
                <a:solidFill>
                  <a:srgbClr val="7F7F7F"/>
                </a:solidFill>
              </a:rPr>
              <a:t>Fariba</a:t>
            </a:r>
            <a:r>
              <a:rPr lang="en-US" dirty="0" smtClean="0">
                <a:solidFill>
                  <a:srgbClr val="7F7F7F"/>
                </a:solidFill>
              </a:rPr>
              <a:t> </a:t>
            </a:r>
            <a:r>
              <a:rPr lang="en-US" dirty="0" err="1" smtClean="0">
                <a:solidFill>
                  <a:srgbClr val="7F7F7F"/>
                </a:solidFill>
              </a:rPr>
              <a:t>Fahroo</a:t>
            </a:r>
            <a:endParaRPr lang="en-US" dirty="0">
              <a:solidFill>
                <a:srgbClr val="7F7F7F"/>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5687" y="911905"/>
            <a:ext cx="6445133" cy="5714115"/>
          </a:xfrm>
          <a:prstGeom prst="rect">
            <a:avLst/>
          </a:prstGeom>
        </p:spPr>
      </p:pic>
      <p:sp>
        <p:nvSpPr>
          <p:cNvPr id="14338" name="Title 1"/>
          <p:cNvSpPr>
            <a:spLocks noGrp="1"/>
          </p:cNvSpPr>
          <p:nvPr>
            <p:ph type="title"/>
          </p:nvPr>
        </p:nvSpPr>
        <p:spPr>
          <a:xfrm>
            <a:off x="311619" y="165100"/>
            <a:ext cx="6740744" cy="952500"/>
          </a:xfrm>
        </p:spPr>
        <p:txBody>
          <a:bodyPr>
            <a:normAutofit fontScale="90000"/>
          </a:bodyPr>
          <a:lstStyle/>
          <a:p>
            <a:pPr algn="l"/>
            <a:r>
              <a:rPr lang="en-US" dirty="0" smtClean="0"/>
              <a:t>Co-Design &amp; Associated Research Areas</a:t>
            </a:r>
          </a:p>
        </p:txBody>
      </p:sp>
      <p:grpSp>
        <p:nvGrpSpPr>
          <p:cNvPr id="3" name="Group 2"/>
          <p:cNvGrpSpPr/>
          <p:nvPr/>
        </p:nvGrpSpPr>
        <p:grpSpPr>
          <a:xfrm>
            <a:off x="6430179" y="160500"/>
            <a:ext cx="2693989" cy="2468405"/>
            <a:chOff x="5960536" y="3892812"/>
            <a:chExt cx="3131275" cy="2869073"/>
          </a:xfrm>
        </p:grpSpPr>
        <p:sp>
          <p:nvSpPr>
            <p:cNvPr id="5" name="Oval 4"/>
            <p:cNvSpPr/>
            <p:nvPr/>
          </p:nvSpPr>
          <p:spPr bwMode="auto">
            <a:xfrm>
              <a:off x="5960536" y="4279664"/>
              <a:ext cx="1854200" cy="177102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a:ln>
                  <a:noFill/>
                </a:ln>
                <a:solidFill>
                  <a:srgbClr val="A6A6A6"/>
                </a:solidFill>
                <a:effectLst/>
                <a:latin typeface="Arial" pitchFamily="-65" charset="0"/>
                <a:ea typeface="ＭＳ Ｐゴシック" pitchFamily="-65" charset="-128"/>
                <a:cs typeface="ＭＳ Ｐゴシック" pitchFamily="-65" charset="-128"/>
              </a:endParaRPr>
            </a:p>
          </p:txBody>
        </p:sp>
        <p:sp>
          <p:nvSpPr>
            <p:cNvPr id="6" name="TextBox 5"/>
            <p:cNvSpPr txBox="1"/>
            <p:nvPr/>
          </p:nvSpPr>
          <p:spPr>
            <a:xfrm>
              <a:off x="6123611" y="4560747"/>
              <a:ext cx="1145136" cy="357735"/>
            </a:xfrm>
            <a:prstGeom prst="rect">
              <a:avLst/>
            </a:prstGeom>
            <a:noFill/>
          </p:spPr>
          <p:txBody>
            <a:bodyPr wrap="none" rtlCol="0">
              <a:spAutoFit/>
            </a:bodyPr>
            <a:lstStyle/>
            <a:p>
              <a:r>
                <a:rPr lang="en-US" sz="1400" dirty="0" smtClean="0">
                  <a:solidFill>
                    <a:srgbClr val="A6A6A6"/>
                  </a:solidFill>
                  <a:latin typeface="Gill Sans MT"/>
                  <a:cs typeface="Gill Sans MT"/>
                </a:rPr>
                <a:t>Algorithms</a:t>
              </a:r>
              <a:endParaRPr lang="en-US" sz="1400" dirty="0">
                <a:solidFill>
                  <a:srgbClr val="A6A6A6"/>
                </a:solidFill>
                <a:latin typeface="Gill Sans MT"/>
                <a:cs typeface="Gill Sans MT"/>
              </a:endParaRPr>
            </a:p>
          </p:txBody>
        </p:sp>
        <p:sp>
          <p:nvSpPr>
            <p:cNvPr id="7" name="TextBox 6"/>
            <p:cNvSpPr txBox="1"/>
            <p:nvPr/>
          </p:nvSpPr>
          <p:spPr>
            <a:xfrm>
              <a:off x="6112116" y="4832009"/>
              <a:ext cx="663374" cy="357735"/>
            </a:xfrm>
            <a:prstGeom prst="rect">
              <a:avLst/>
            </a:prstGeom>
            <a:noFill/>
          </p:spPr>
          <p:txBody>
            <a:bodyPr wrap="none" rtlCol="0">
              <a:spAutoFit/>
            </a:bodyPr>
            <a:lstStyle/>
            <a:p>
              <a:r>
                <a:rPr lang="en-US" sz="1400" i="1" dirty="0" smtClean="0">
                  <a:solidFill>
                    <a:srgbClr val="A6A6A6"/>
                  </a:solidFill>
                  <a:latin typeface="Gill Sans MT"/>
                  <a:cs typeface="Gill Sans MT"/>
                </a:rPr>
                <a:t>216x</a:t>
              </a:r>
              <a:endParaRPr lang="en-US" sz="1400" i="1" dirty="0">
                <a:solidFill>
                  <a:srgbClr val="A6A6A6"/>
                </a:solidFill>
                <a:latin typeface="Gill Sans MT"/>
                <a:cs typeface="Gill Sans MT"/>
              </a:endParaRPr>
            </a:p>
          </p:txBody>
        </p:sp>
        <p:sp>
          <p:nvSpPr>
            <p:cNvPr id="8" name="TextBox 7"/>
            <p:cNvSpPr txBox="1"/>
            <p:nvPr/>
          </p:nvSpPr>
          <p:spPr>
            <a:xfrm>
              <a:off x="7867836" y="4570555"/>
              <a:ext cx="964580" cy="357735"/>
            </a:xfrm>
            <a:prstGeom prst="rect">
              <a:avLst/>
            </a:prstGeom>
            <a:noFill/>
          </p:spPr>
          <p:txBody>
            <a:bodyPr wrap="none" rtlCol="0">
              <a:spAutoFit/>
            </a:bodyPr>
            <a:lstStyle/>
            <a:p>
              <a:r>
                <a:rPr lang="en-US" sz="1400" dirty="0" smtClean="0">
                  <a:solidFill>
                    <a:srgbClr val="A6A6A6"/>
                  </a:solidFill>
                  <a:latin typeface="Gill Sans MT"/>
                  <a:cs typeface="Gill Sans MT"/>
                </a:rPr>
                <a:t>Software</a:t>
              </a:r>
              <a:endParaRPr lang="en-US" sz="1400" dirty="0">
                <a:solidFill>
                  <a:srgbClr val="A6A6A6"/>
                </a:solidFill>
                <a:latin typeface="Gill Sans MT"/>
                <a:cs typeface="Gill Sans MT"/>
              </a:endParaRPr>
            </a:p>
          </p:txBody>
        </p:sp>
        <p:sp>
          <p:nvSpPr>
            <p:cNvPr id="9" name="TextBox 8"/>
            <p:cNvSpPr txBox="1"/>
            <p:nvPr/>
          </p:nvSpPr>
          <p:spPr>
            <a:xfrm>
              <a:off x="8398929" y="4837257"/>
              <a:ext cx="445932" cy="357735"/>
            </a:xfrm>
            <a:prstGeom prst="rect">
              <a:avLst/>
            </a:prstGeom>
            <a:noFill/>
          </p:spPr>
          <p:txBody>
            <a:bodyPr wrap="none" rtlCol="0">
              <a:spAutoFit/>
            </a:bodyPr>
            <a:lstStyle/>
            <a:p>
              <a:r>
                <a:rPr lang="en-US" sz="1400" i="1" dirty="0">
                  <a:solidFill>
                    <a:srgbClr val="A6A6A6"/>
                  </a:solidFill>
                  <a:latin typeface="Gill Sans MT"/>
                  <a:cs typeface="Gill Sans MT"/>
                </a:rPr>
                <a:t>4</a:t>
              </a:r>
              <a:r>
                <a:rPr lang="en-US" sz="1400" i="1" dirty="0" smtClean="0">
                  <a:solidFill>
                    <a:srgbClr val="A6A6A6"/>
                  </a:solidFill>
                  <a:latin typeface="Gill Sans MT"/>
                  <a:cs typeface="Gill Sans MT"/>
                </a:rPr>
                <a:t>x</a:t>
              </a:r>
              <a:endParaRPr lang="en-US" sz="1400" i="1" dirty="0">
                <a:solidFill>
                  <a:srgbClr val="A6A6A6"/>
                </a:solidFill>
                <a:latin typeface="Gill Sans MT"/>
                <a:cs typeface="Gill Sans MT"/>
              </a:endParaRPr>
            </a:p>
          </p:txBody>
        </p:sp>
        <p:sp>
          <p:nvSpPr>
            <p:cNvPr id="10" name="TextBox 9"/>
            <p:cNvSpPr txBox="1"/>
            <p:nvPr/>
          </p:nvSpPr>
          <p:spPr>
            <a:xfrm>
              <a:off x="6959214" y="6272357"/>
              <a:ext cx="1059239" cy="357735"/>
            </a:xfrm>
            <a:prstGeom prst="rect">
              <a:avLst/>
            </a:prstGeom>
            <a:noFill/>
          </p:spPr>
          <p:txBody>
            <a:bodyPr wrap="none" rtlCol="0">
              <a:spAutoFit/>
            </a:bodyPr>
            <a:lstStyle/>
            <a:p>
              <a:r>
                <a:rPr lang="en-US" sz="1400" dirty="0" smtClean="0">
                  <a:solidFill>
                    <a:srgbClr val="A6A6A6"/>
                  </a:solidFill>
                  <a:latin typeface="Gill Sans MT"/>
                  <a:cs typeface="Gill Sans MT"/>
                </a:rPr>
                <a:t>Hardware</a:t>
              </a:r>
              <a:endParaRPr lang="en-US" sz="1400" dirty="0">
                <a:solidFill>
                  <a:srgbClr val="A6A6A6"/>
                </a:solidFill>
                <a:latin typeface="Gill Sans MT"/>
                <a:cs typeface="Gill Sans MT"/>
              </a:endParaRPr>
            </a:p>
          </p:txBody>
        </p:sp>
        <p:sp>
          <p:nvSpPr>
            <p:cNvPr id="11" name="TextBox 10"/>
            <p:cNvSpPr txBox="1"/>
            <p:nvPr/>
          </p:nvSpPr>
          <p:spPr>
            <a:xfrm>
              <a:off x="7274399" y="6002189"/>
              <a:ext cx="554653" cy="357735"/>
            </a:xfrm>
            <a:prstGeom prst="rect">
              <a:avLst/>
            </a:prstGeom>
            <a:noFill/>
          </p:spPr>
          <p:txBody>
            <a:bodyPr wrap="none" rtlCol="0">
              <a:spAutoFit/>
            </a:bodyPr>
            <a:lstStyle/>
            <a:p>
              <a:r>
                <a:rPr lang="en-US" sz="1400" i="1" dirty="0" smtClean="0">
                  <a:solidFill>
                    <a:srgbClr val="A6A6A6"/>
                  </a:solidFill>
                  <a:latin typeface="Gill Sans MT"/>
                  <a:cs typeface="Gill Sans MT"/>
                </a:rPr>
                <a:t>88x</a:t>
              </a:r>
              <a:endParaRPr lang="en-US" sz="1400" i="1" dirty="0">
                <a:solidFill>
                  <a:srgbClr val="A6A6A6"/>
                </a:solidFill>
                <a:latin typeface="Gill Sans MT"/>
                <a:cs typeface="Gill Sans MT"/>
              </a:endParaRPr>
            </a:p>
          </p:txBody>
        </p:sp>
        <p:sp>
          <p:nvSpPr>
            <p:cNvPr id="12" name="Oval 11"/>
            <p:cNvSpPr/>
            <p:nvPr/>
          </p:nvSpPr>
          <p:spPr bwMode="auto">
            <a:xfrm>
              <a:off x="7192436" y="4292364"/>
              <a:ext cx="1854200" cy="177102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a:ln>
                  <a:noFill/>
                </a:ln>
                <a:solidFill>
                  <a:srgbClr val="A6A6A6"/>
                </a:solidFill>
                <a:effectLst/>
                <a:latin typeface="Arial" pitchFamily="-65" charset="0"/>
                <a:ea typeface="ＭＳ Ｐゴシック" pitchFamily="-65" charset="-128"/>
                <a:cs typeface="ＭＳ Ｐゴシック" pitchFamily="-65" charset="-128"/>
              </a:endParaRPr>
            </a:p>
          </p:txBody>
        </p:sp>
        <p:sp>
          <p:nvSpPr>
            <p:cNvPr id="13" name="Oval 12"/>
            <p:cNvSpPr/>
            <p:nvPr/>
          </p:nvSpPr>
          <p:spPr bwMode="auto">
            <a:xfrm>
              <a:off x="6595536" y="4990864"/>
              <a:ext cx="1854200" cy="177102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a:ln>
                  <a:noFill/>
                </a:ln>
                <a:solidFill>
                  <a:srgbClr val="A6A6A6"/>
                </a:solidFill>
                <a:effectLst/>
                <a:latin typeface="Arial" pitchFamily="-65" charset="0"/>
                <a:ea typeface="ＭＳ Ｐゴシック" pitchFamily="-65" charset="-128"/>
                <a:cs typeface="ＭＳ Ｐゴシック" pitchFamily="-65" charset="-128"/>
              </a:endParaRPr>
            </a:p>
          </p:txBody>
        </p:sp>
        <p:sp>
          <p:nvSpPr>
            <p:cNvPr id="14" name="TextBox 13"/>
            <p:cNvSpPr txBox="1"/>
            <p:nvPr/>
          </p:nvSpPr>
          <p:spPr>
            <a:xfrm>
              <a:off x="8229533" y="3892812"/>
              <a:ext cx="862278" cy="357735"/>
            </a:xfrm>
            <a:prstGeom prst="rect">
              <a:avLst/>
            </a:prstGeom>
            <a:noFill/>
          </p:spPr>
          <p:txBody>
            <a:bodyPr wrap="none" rtlCol="0">
              <a:spAutoFit/>
            </a:bodyPr>
            <a:lstStyle/>
            <a:p>
              <a:r>
                <a:rPr lang="en-US" sz="1400" dirty="0" smtClean="0">
                  <a:solidFill>
                    <a:srgbClr val="A6A6A6"/>
                  </a:solidFill>
                </a:rPr>
                <a:t>N-body</a:t>
              </a:r>
              <a:endParaRPr lang="en-US" sz="1400" dirty="0">
                <a:solidFill>
                  <a:srgbClr val="A6A6A6"/>
                </a:solidFill>
              </a:endParaRPr>
            </a:p>
          </p:txBody>
        </p:sp>
        <p:cxnSp>
          <p:nvCxnSpPr>
            <p:cNvPr id="15" name="Straight Connector 14"/>
            <p:cNvCxnSpPr/>
            <p:nvPr/>
          </p:nvCxnSpPr>
          <p:spPr>
            <a:xfrm>
              <a:off x="7192436" y="5063573"/>
              <a:ext cx="622300"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7198786" y="5139773"/>
              <a:ext cx="622300"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7192436" y="5223711"/>
              <a:ext cx="622300"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205136" y="5299911"/>
              <a:ext cx="609600"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7224229" y="5374723"/>
              <a:ext cx="552566"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239046" y="5450923"/>
              <a:ext cx="529283"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7274398" y="5534861"/>
              <a:ext cx="455830"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319595" y="5611061"/>
              <a:ext cx="364066"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357697" y="5687261"/>
              <a:ext cx="287866"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7416964" y="5759228"/>
              <a:ext cx="160866"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sp>
        <p:nvSpPr>
          <p:cNvPr id="25" name="Vertical Scroll 24"/>
          <p:cNvSpPr/>
          <p:nvPr/>
        </p:nvSpPr>
        <p:spPr>
          <a:xfrm>
            <a:off x="6756395" y="3733797"/>
            <a:ext cx="2154767" cy="1227670"/>
          </a:xfrm>
          <a:prstGeom prst="verticalScroll">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Performance</a:t>
            </a:r>
          </a:p>
          <a:p>
            <a:pPr algn="ctr"/>
            <a:r>
              <a:rPr lang="en-US" dirty="0" smtClean="0">
                <a:solidFill>
                  <a:schemeClr val="tx1"/>
                </a:solidFill>
              </a:rPr>
              <a:t>Programmability</a:t>
            </a:r>
          </a:p>
          <a:p>
            <a:pPr algn="ctr"/>
            <a:r>
              <a:rPr lang="en-US" dirty="0" smtClean="0">
                <a:solidFill>
                  <a:schemeClr val="tx1"/>
                </a:solidFill>
              </a:rPr>
              <a:t>Portability</a:t>
            </a:r>
            <a:endParaRPr lang="en-US" dirty="0">
              <a:solidFill>
                <a:schemeClr val="tx1"/>
              </a:solidFill>
            </a:endParaRPr>
          </a:p>
        </p:txBody>
      </p:sp>
      <p:sp>
        <p:nvSpPr>
          <p:cNvPr id="26" name="TextBox 25"/>
          <p:cNvSpPr txBox="1"/>
          <p:nvPr/>
        </p:nvSpPr>
        <p:spPr>
          <a:xfrm>
            <a:off x="7147143" y="2717800"/>
            <a:ext cx="1376361" cy="369332"/>
          </a:xfrm>
          <a:prstGeom prst="rect">
            <a:avLst/>
          </a:prstGeom>
          <a:noFill/>
        </p:spPr>
        <p:txBody>
          <a:bodyPr wrap="none" rtlCol="0">
            <a:spAutoFit/>
          </a:bodyPr>
          <a:lstStyle/>
          <a:p>
            <a:r>
              <a:rPr lang="en-US" dirty="0" smtClean="0">
                <a:solidFill>
                  <a:srgbClr val="A6A6A6"/>
                </a:solidFill>
              </a:rPr>
              <a:t>Performance</a:t>
            </a:r>
            <a:endParaRPr lang="en-US" dirty="0">
              <a:solidFill>
                <a:srgbClr val="A6A6A6"/>
              </a:solidFill>
            </a:endParaRPr>
          </a:p>
        </p:txBody>
      </p:sp>
      <p:cxnSp>
        <p:nvCxnSpPr>
          <p:cNvPr id="27" name="Straight Arrow Connector 26"/>
          <p:cNvCxnSpPr/>
          <p:nvPr/>
        </p:nvCxnSpPr>
        <p:spPr>
          <a:xfrm>
            <a:off x="7821616" y="3158064"/>
            <a:ext cx="0" cy="440267"/>
          </a:xfrm>
          <a:prstGeom prst="straightConnector1">
            <a:avLst/>
          </a:prstGeom>
          <a:ln>
            <a:solidFill>
              <a:schemeClr val="bg1">
                <a:lumMod val="65000"/>
              </a:schemeClr>
            </a:solidFill>
            <a:tailEnd type="arrow" w="lg" len="lg"/>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6400049" y="5129924"/>
            <a:ext cx="2755798" cy="1569660"/>
          </a:xfrm>
          <a:prstGeom prst="rect">
            <a:avLst/>
          </a:prstGeom>
          <a:noFill/>
        </p:spPr>
        <p:txBody>
          <a:bodyPr wrap="square" rtlCol="0">
            <a:spAutoFit/>
          </a:bodyPr>
          <a:lstStyle/>
          <a:p>
            <a:pPr marL="169863" indent="-169863">
              <a:buFont typeface="Arial"/>
              <a:buChar char="•"/>
            </a:pPr>
            <a:r>
              <a:rPr lang="en-US" sz="1600" dirty="0" smtClean="0"/>
              <a:t>Hardware always evolving.</a:t>
            </a:r>
          </a:p>
          <a:p>
            <a:pPr marL="169863" indent="-169863">
              <a:buFont typeface="Arial"/>
              <a:buChar char="•"/>
            </a:pPr>
            <a:r>
              <a:rPr lang="en-US" sz="1600" dirty="0" smtClean="0"/>
              <a:t>Application software should </a:t>
            </a:r>
            <a:r>
              <a:rPr lang="en-US" sz="1600" i="1" dirty="0" smtClean="0"/>
              <a:t>NOT </a:t>
            </a:r>
            <a:r>
              <a:rPr lang="en-US" sz="1600" dirty="0" smtClean="0"/>
              <a:t>have to change.</a:t>
            </a:r>
          </a:p>
          <a:p>
            <a:pPr marL="169863" indent="-169863">
              <a:buFont typeface="Arial"/>
              <a:buChar char="•"/>
            </a:pPr>
            <a:r>
              <a:rPr lang="en-US" sz="1600" i="1" dirty="0" smtClean="0">
                <a:solidFill>
                  <a:srgbClr val="FF0000"/>
                </a:solidFill>
              </a:rPr>
              <a:t>Co-designed hardware/software ecosystem should automatically adapt to new hardware</a:t>
            </a:r>
            <a:endParaRPr lang="en-US" sz="1600" i="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p:tgtEl>
                                          <p:spTgt spid="27"/>
                                        </p:tgtEl>
                                        <p:attrNameLst>
                                          <p:attrName>ppt_y</p:attrName>
                                        </p:attrNameLst>
                                      </p:cBhvr>
                                      <p:tavLst>
                                        <p:tav tm="0">
                                          <p:val>
                                            <p:strVal val="#ppt_y-#ppt_h*1.125000"/>
                                          </p:val>
                                        </p:tav>
                                        <p:tav tm="100000">
                                          <p:val>
                                            <p:strVal val="#ppt_y"/>
                                          </p:val>
                                        </p:tav>
                                      </p:tavLst>
                                    </p:anim>
                                    <p:animEffect transition="in" filter="wipe(down)">
                                      <p:cBhvr>
                                        <p:cTn id="8" dur="500"/>
                                        <p:tgtEl>
                                          <p:spTgt spid="27"/>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p:tgtEl>
                                          <p:spTgt spid="25"/>
                                        </p:tgtEl>
                                        <p:attrNameLst>
                                          <p:attrName>ppt_y</p:attrName>
                                        </p:attrNameLst>
                                      </p:cBhvr>
                                      <p:tavLst>
                                        <p:tav tm="0">
                                          <p:val>
                                            <p:strVal val="#ppt_y-#ppt_h*1.125000"/>
                                          </p:val>
                                        </p:tav>
                                        <p:tav tm="100000">
                                          <p:val>
                                            <p:strVal val="#ppt_y"/>
                                          </p:val>
                                        </p:tav>
                                      </p:tavLst>
                                    </p:anim>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p:tgtEl>
                                          <p:spTgt spid="29"/>
                                        </p:tgtEl>
                                        <p:attrNameLst>
                                          <p:attrName>ppt_y</p:attrName>
                                        </p:attrNameLst>
                                      </p:cBhvr>
                                      <p:tavLst>
                                        <p:tav tm="0">
                                          <p:val>
                                            <p:strVal val="#ppt_y-#ppt_h*1.125000"/>
                                          </p:val>
                                        </p:tav>
                                        <p:tav tm="100000">
                                          <p:val>
                                            <p:strVal val="#ppt_y"/>
                                          </p:val>
                                        </p:tav>
                                      </p:tavLst>
                                    </p:anim>
                                    <p:animEffect transition="in" filter="wipe(down)">
                                      <p:cBhvr>
                                        <p:cTn id="1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RDGFLO:  Weak Scaling Tests</a:t>
            </a:r>
            <a:endParaRPr lang="en-US" dirty="0"/>
          </a:p>
        </p:txBody>
      </p:sp>
      <p:pic>
        <p:nvPicPr>
          <p:cNvPr id="4098" name="Picture 2" descr="C:\Users\eric\home\docs\work\GPGPU Review 2013\NCSU\figs\Original\exampl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143000"/>
            <a:ext cx="4408714" cy="3086100"/>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7" name="图表 6"/>
          <p:cNvGraphicFramePr/>
          <p:nvPr>
            <p:extLst>
              <p:ext uri="{D42A27DB-BD31-4B8C-83A1-F6EECF244321}">
                <p14:modId xmlns:p14="http://schemas.microsoft.com/office/powerpoint/2010/main" val="3332397394"/>
              </p:ext>
            </p:extLst>
          </p:nvPr>
        </p:nvGraphicFramePr>
        <p:xfrm>
          <a:off x="4343400" y="1219200"/>
          <a:ext cx="4648200" cy="335280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749300" y="4191000"/>
            <a:ext cx="3733800" cy="1015663"/>
          </a:xfrm>
          <a:prstGeom prst="rect">
            <a:avLst/>
          </a:prstGeom>
          <a:noFill/>
        </p:spPr>
        <p:txBody>
          <a:bodyPr wrap="square" rtlCol="0">
            <a:spAutoFit/>
          </a:bodyPr>
          <a:lstStyle/>
          <a:p>
            <a:r>
              <a:rPr lang="en-US" dirty="0" smtClean="0"/>
              <a:t>Unit timings on the grid of 966k cells</a:t>
            </a:r>
          </a:p>
          <a:p>
            <a:r>
              <a:rPr lang="en-US" sz="1400" dirty="0" smtClean="0"/>
              <a:t>-- CPU: AMD Opteron Processor 6128 </a:t>
            </a:r>
          </a:p>
          <a:p>
            <a:r>
              <a:rPr lang="en-US" sz="1400" dirty="0" smtClean="0"/>
              <a:t>-- GPU-type1: </a:t>
            </a:r>
            <a:r>
              <a:rPr lang="en-US" sz="1400" dirty="0" err="1" smtClean="0"/>
              <a:t>nVidia</a:t>
            </a:r>
            <a:r>
              <a:rPr lang="en-US" sz="1400" dirty="0" smtClean="0"/>
              <a:t> Tesla C2050 </a:t>
            </a:r>
          </a:p>
          <a:p>
            <a:r>
              <a:rPr lang="en-US" sz="1400" dirty="0" smtClean="0"/>
              <a:t>-- GPU-type2: </a:t>
            </a:r>
            <a:r>
              <a:rPr lang="en-US" sz="1400" dirty="0" err="1" smtClean="0"/>
              <a:t>nVidia</a:t>
            </a:r>
            <a:r>
              <a:rPr lang="en-US" sz="1400" dirty="0" smtClean="0"/>
              <a:t> Tesla K20c</a:t>
            </a:r>
          </a:p>
        </p:txBody>
      </p:sp>
      <p:sp>
        <p:nvSpPr>
          <p:cNvPr id="9" name="TextBox 8"/>
          <p:cNvSpPr txBox="1"/>
          <p:nvPr/>
        </p:nvSpPr>
        <p:spPr>
          <a:xfrm>
            <a:off x="1041400" y="5638800"/>
            <a:ext cx="7251700"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dirty="0" smtClean="0"/>
              <a:t>Preliminary Result:  A speedup factor of 20x (or more) is achievable.</a:t>
            </a:r>
          </a:p>
        </p:txBody>
      </p:sp>
    </p:spTree>
    <p:extLst>
      <p:ext uri="{BB962C8B-B14F-4D97-AF65-F5344CB8AC3E}">
        <p14:creationId xmlns:p14="http://schemas.microsoft.com/office/powerpoint/2010/main" val="405823861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84142"/>
            <a:ext cx="8229600" cy="851933"/>
          </a:xfrm>
        </p:spPr>
        <p:txBody>
          <a:bodyPr/>
          <a:lstStyle/>
          <a:p>
            <a:pPr algn="r"/>
            <a:r>
              <a:rPr lang="en-US" dirty="0"/>
              <a:t>Targeted CFD </a:t>
            </a:r>
            <a:r>
              <a:rPr lang="en-US" dirty="0" smtClean="0"/>
              <a:t>Codes</a:t>
            </a:r>
            <a:endParaRPr lang="en-US" dirty="0"/>
          </a:p>
        </p:txBody>
      </p:sp>
      <p:sp>
        <p:nvSpPr>
          <p:cNvPr id="3" name="Content Placeholder 2"/>
          <p:cNvSpPr>
            <a:spLocks noGrp="1"/>
          </p:cNvSpPr>
          <p:nvPr>
            <p:ph idx="1"/>
          </p:nvPr>
        </p:nvSpPr>
        <p:spPr>
          <a:xfrm>
            <a:off x="381000" y="723901"/>
            <a:ext cx="8382000" cy="5829300"/>
          </a:xfrm>
        </p:spPr>
        <p:txBody>
          <a:bodyPr>
            <a:normAutofit fontScale="92500" lnSpcReduction="10000"/>
          </a:bodyPr>
          <a:lstStyle/>
          <a:p>
            <a:pPr marL="0" indent="0">
              <a:buNone/>
            </a:pPr>
            <a:r>
              <a:rPr lang="en-US" b="1" dirty="0" smtClean="0">
                <a:solidFill>
                  <a:srgbClr val="A6A6A6"/>
                </a:solidFill>
              </a:rPr>
              <a:t>SENSEI (C. Roy, Virginia Tech)</a:t>
            </a:r>
          </a:p>
          <a:p>
            <a:pPr lvl="1"/>
            <a:r>
              <a:rPr lang="en-US" dirty="0" smtClean="0">
                <a:solidFill>
                  <a:srgbClr val="A6A6A6"/>
                </a:solidFill>
              </a:rPr>
              <a:t>Structured, </a:t>
            </a:r>
            <a:r>
              <a:rPr lang="en-US" dirty="0" err="1" smtClean="0">
                <a:solidFill>
                  <a:srgbClr val="A6A6A6"/>
                </a:solidFill>
              </a:rPr>
              <a:t>multiblock</a:t>
            </a:r>
            <a:r>
              <a:rPr lang="en-US" dirty="0" smtClean="0">
                <a:solidFill>
                  <a:srgbClr val="A6A6A6"/>
                </a:solidFill>
              </a:rPr>
              <a:t>, 2</a:t>
            </a:r>
            <a:r>
              <a:rPr lang="en-US" baseline="30000" dirty="0" smtClean="0">
                <a:solidFill>
                  <a:srgbClr val="A6A6A6"/>
                </a:solidFill>
              </a:rPr>
              <a:t>nd</a:t>
            </a:r>
            <a:r>
              <a:rPr lang="en-US" dirty="0" smtClean="0">
                <a:solidFill>
                  <a:srgbClr val="A6A6A6"/>
                </a:solidFill>
              </a:rPr>
              <a:t> order, finite volume code</a:t>
            </a:r>
          </a:p>
          <a:p>
            <a:pPr lvl="1"/>
            <a:r>
              <a:rPr lang="en-US" dirty="0" smtClean="0">
                <a:solidFill>
                  <a:srgbClr val="A6A6A6"/>
                </a:solidFill>
              </a:rPr>
              <a:t>Artificial compressibility method</a:t>
            </a:r>
          </a:p>
          <a:p>
            <a:pPr lvl="1"/>
            <a:r>
              <a:rPr lang="en-US" dirty="0" smtClean="0">
                <a:solidFill>
                  <a:srgbClr val="A6A6A6"/>
                </a:solidFill>
              </a:rPr>
              <a:t>Arbitrary </a:t>
            </a:r>
            <a:r>
              <a:rPr lang="en-US" dirty="0" err="1" smtClean="0">
                <a:solidFill>
                  <a:srgbClr val="A6A6A6"/>
                </a:solidFill>
              </a:rPr>
              <a:t>Lagrangian</a:t>
            </a:r>
            <a:r>
              <a:rPr lang="en-US" dirty="0" smtClean="0">
                <a:solidFill>
                  <a:srgbClr val="A6A6A6"/>
                </a:solidFill>
              </a:rPr>
              <a:t>/</a:t>
            </a:r>
            <a:r>
              <a:rPr lang="en-US" dirty="0" err="1" smtClean="0">
                <a:solidFill>
                  <a:srgbClr val="A6A6A6"/>
                </a:solidFill>
              </a:rPr>
              <a:t>Eulerian</a:t>
            </a:r>
            <a:r>
              <a:rPr lang="en-US" dirty="0" smtClean="0">
                <a:solidFill>
                  <a:srgbClr val="A6A6A6"/>
                </a:solidFill>
              </a:rPr>
              <a:t> (ALE) 2</a:t>
            </a:r>
            <a:r>
              <a:rPr lang="en-US" baseline="30000" dirty="0" smtClean="0">
                <a:solidFill>
                  <a:srgbClr val="A6A6A6"/>
                </a:solidFill>
              </a:rPr>
              <a:t>nd</a:t>
            </a:r>
            <a:r>
              <a:rPr lang="en-US" dirty="0" smtClean="0">
                <a:solidFill>
                  <a:srgbClr val="A6A6A6"/>
                </a:solidFill>
              </a:rPr>
              <a:t> or higher order spatial accuracy</a:t>
            </a:r>
          </a:p>
          <a:p>
            <a:pPr lvl="1"/>
            <a:r>
              <a:rPr lang="en-US" dirty="0" smtClean="0">
                <a:solidFill>
                  <a:srgbClr val="A6A6A6"/>
                </a:solidFill>
              </a:rPr>
              <a:t>Artificial compressibility (AC) and immersed boundary (IB) methods</a:t>
            </a:r>
            <a:endParaRPr lang="en-US" sz="1100" dirty="0" smtClean="0">
              <a:solidFill>
                <a:srgbClr val="A6A6A6"/>
              </a:solidFill>
            </a:endParaRPr>
          </a:p>
          <a:p>
            <a:pPr marL="0" indent="0">
              <a:buNone/>
            </a:pPr>
            <a:r>
              <a:rPr lang="en-US" b="1" dirty="0" err="1" smtClean="0">
                <a:solidFill>
                  <a:srgbClr val="A6A6A6"/>
                </a:solidFill>
              </a:rPr>
              <a:t>GenIDLEST</a:t>
            </a:r>
            <a:r>
              <a:rPr lang="en-US" b="1" dirty="0" smtClean="0">
                <a:solidFill>
                  <a:srgbClr val="A6A6A6"/>
                </a:solidFill>
              </a:rPr>
              <a:t> (D. </a:t>
            </a:r>
            <a:r>
              <a:rPr lang="en-US" b="1" dirty="0" err="1" smtClean="0">
                <a:solidFill>
                  <a:srgbClr val="A6A6A6"/>
                </a:solidFill>
              </a:rPr>
              <a:t>Tafti</a:t>
            </a:r>
            <a:r>
              <a:rPr lang="en-US" b="1" dirty="0" smtClean="0">
                <a:solidFill>
                  <a:srgbClr val="A6A6A6"/>
                </a:solidFill>
              </a:rPr>
              <a:t>, Virginia Tech)</a:t>
            </a:r>
            <a:endParaRPr lang="en-US" dirty="0" smtClean="0">
              <a:solidFill>
                <a:srgbClr val="A6A6A6"/>
              </a:solidFill>
            </a:endParaRPr>
          </a:p>
          <a:p>
            <a:pPr lvl="1"/>
            <a:r>
              <a:rPr lang="en-US" dirty="0" smtClean="0">
                <a:solidFill>
                  <a:srgbClr val="A6A6A6"/>
                </a:solidFill>
              </a:rPr>
              <a:t>Structured, </a:t>
            </a:r>
            <a:r>
              <a:rPr lang="en-US" dirty="0" err="1" smtClean="0">
                <a:solidFill>
                  <a:srgbClr val="A6A6A6"/>
                </a:solidFill>
              </a:rPr>
              <a:t>multiblock</a:t>
            </a:r>
            <a:r>
              <a:rPr lang="en-US" dirty="0" smtClean="0">
                <a:solidFill>
                  <a:srgbClr val="A6A6A6"/>
                </a:solidFill>
              </a:rPr>
              <a:t>, 2</a:t>
            </a:r>
            <a:r>
              <a:rPr lang="en-US" baseline="30000" dirty="0" smtClean="0">
                <a:solidFill>
                  <a:srgbClr val="A6A6A6"/>
                </a:solidFill>
              </a:rPr>
              <a:t>nd</a:t>
            </a:r>
            <a:r>
              <a:rPr lang="en-US" dirty="0" smtClean="0">
                <a:solidFill>
                  <a:srgbClr val="A6A6A6"/>
                </a:solidFill>
              </a:rPr>
              <a:t> order, finite volume code</a:t>
            </a:r>
          </a:p>
          <a:p>
            <a:pPr lvl="1"/>
            <a:r>
              <a:rPr lang="en-US" dirty="0" smtClean="0">
                <a:solidFill>
                  <a:srgbClr val="A6A6A6"/>
                </a:solidFill>
              </a:rPr>
              <a:t>Pressure projection method</a:t>
            </a:r>
          </a:p>
          <a:p>
            <a:pPr lvl="1"/>
            <a:r>
              <a:rPr lang="en-US" dirty="0" smtClean="0">
                <a:solidFill>
                  <a:srgbClr val="A6A6A6"/>
                </a:solidFill>
              </a:rPr>
              <a:t>ALE and immersed boundary methods (IBM)</a:t>
            </a:r>
            <a:endParaRPr lang="en-US" b="1" dirty="0" smtClean="0">
              <a:solidFill>
                <a:srgbClr val="A6A6A6"/>
              </a:solidFill>
            </a:endParaRPr>
          </a:p>
          <a:p>
            <a:pPr marL="0" indent="0">
              <a:buNone/>
            </a:pPr>
            <a:r>
              <a:rPr lang="en-US" b="1" dirty="0" smtClean="0">
                <a:solidFill>
                  <a:srgbClr val="A6A6A6"/>
                </a:solidFill>
              </a:rPr>
              <a:t>RDGFLO (H. </a:t>
            </a:r>
            <a:r>
              <a:rPr lang="en-US" b="1" dirty="0" err="1" smtClean="0">
                <a:solidFill>
                  <a:srgbClr val="A6A6A6"/>
                </a:solidFill>
              </a:rPr>
              <a:t>Luo</a:t>
            </a:r>
            <a:r>
              <a:rPr lang="en-US" b="1" dirty="0" smtClean="0">
                <a:solidFill>
                  <a:srgbClr val="A6A6A6"/>
                </a:solidFill>
              </a:rPr>
              <a:t>, NCSU)</a:t>
            </a:r>
            <a:endParaRPr lang="en-US" dirty="0" smtClean="0">
              <a:solidFill>
                <a:srgbClr val="A6A6A6"/>
              </a:solidFill>
            </a:endParaRPr>
          </a:p>
          <a:p>
            <a:pPr lvl="1"/>
            <a:r>
              <a:rPr lang="en-US" dirty="0" smtClean="0">
                <a:solidFill>
                  <a:srgbClr val="A6A6A6"/>
                </a:solidFill>
              </a:rPr>
              <a:t>Unstructured, discontinuous </a:t>
            </a:r>
            <a:r>
              <a:rPr lang="en-US" dirty="0" err="1" smtClean="0">
                <a:solidFill>
                  <a:srgbClr val="A6A6A6"/>
                </a:solidFill>
              </a:rPr>
              <a:t>Galerkin</a:t>
            </a:r>
            <a:r>
              <a:rPr lang="en-US" dirty="0" smtClean="0">
                <a:solidFill>
                  <a:srgbClr val="A6A6A6"/>
                </a:solidFill>
              </a:rPr>
              <a:t> (DG) method</a:t>
            </a:r>
            <a:endParaRPr lang="en-US" dirty="0">
              <a:solidFill>
                <a:srgbClr val="A6A6A6"/>
              </a:solidFill>
            </a:endParaRPr>
          </a:p>
          <a:p>
            <a:pPr lvl="1"/>
            <a:r>
              <a:rPr lang="en-US" dirty="0">
                <a:solidFill>
                  <a:srgbClr val="A6A6A6"/>
                </a:solidFill>
              </a:rPr>
              <a:t>High-order solution of compressible </a:t>
            </a:r>
            <a:r>
              <a:rPr lang="en-US" dirty="0" smtClean="0">
                <a:solidFill>
                  <a:srgbClr val="A6A6A6"/>
                </a:solidFill>
              </a:rPr>
              <a:t>flows</a:t>
            </a:r>
            <a:endParaRPr lang="en-US" sz="1100" dirty="0">
              <a:solidFill>
                <a:srgbClr val="A6A6A6"/>
              </a:solidFill>
            </a:endParaRPr>
          </a:p>
          <a:p>
            <a:pPr marL="0" indent="0">
              <a:spcBef>
                <a:spcPts val="1200"/>
              </a:spcBef>
              <a:buNone/>
            </a:pPr>
            <a:r>
              <a:rPr lang="en-US" b="1" dirty="0" smtClean="0">
                <a:solidFill>
                  <a:srgbClr val="CC0000"/>
                </a:solidFill>
              </a:rPr>
              <a:t>INCOMP3D (J. Edwards, NCSU)</a:t>
            </a:r>
            <a:endParaRPr lang="en-US" b="1" dirty="0">
              <a:solidFill>
                <a:srgbClr val="CC0000"/>
              </a:solidFill>
            </a:endParaRPr>
          </a:p>
          <a:p>
            <a:pPr lvl="1"/>
            <a:r>
              <a:rPr lang="en-US" dirty="0" smtClean="0"/>
              <a:t>Structured, </a:t>
            </a:r>
            <a:r>
              <a:rPr lang="en-US" dirty="0" err="1" smtClean="0"/>
              <a:t>multiblock</a:t>
            </a:r>
            <a:r>
              <a:rPr lang="en-US" dirty="0" smtClean="0"/>
              <a:t> finite volume code</a:t>
            </a:r>
          </a:p>
          <a:p>
            <a:pPr lvl="1"/>
            <a:r>
              <a:rPr lang="en-US" dirty="0" smtClean="0"/>
              <a:t>Second </a:t>
            </a:r>
            <a:r>
              <a:rPr lang="en-US" dirty="0"/>
              <a:t>or higher order spatial </a:t>
            </a:r>
            <a:r>
              <a:rPr lang="en-US" dirty="0" smtClean="0"/>
              <a:t>accuracy</a:t>
            </a:r>
          </a:p>
          <a:p>
            <a:pPr lvl="1"/>
            <a:r>
              <a:rPr lang="en-US" dirty="0" smtClean="0"/>
              <a:t>ALE and IBM</a:t>
            </a:r>
          </a:p>
          <a:p>
            <a:pPr lvl="1"/>
            <a:endParaRPr lang="en-US" dirty="0" smtClean="0"/>
          </a:p>
        </p:txBody>
      </p:sp>
    </p:spTree>
    <p:extLst>
      <p:ext uri="{BB962C8B-B14F-4D97-AF65-F5344CB8AC3E}">
        <p14:creationId xmlns:p14="http://schemas.microsoft.com/office/powerpoint/2010/main" val="47393002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542"/>
            <a:ext cx="8229600" cy="851933"/>
          </a:xfrm>
        </p:spPr>
        <p:txBody>
          <a:bodyPr/>
          <a:lstStyle/>
          <a:p>
            <a:r>
              <a:rPr lang="en-US" dirty="0" smtClean="0"/>
              <a:t>INCOMP3D:  Overview  </a:t>
            </a:r>
            <a:endParaRPr lang="en-US" dirty="0"/>
          </a:p>
        </p:txBody>
      </p:sp>
      <p:sp>
        <p:nvSpPr>
          <p:cNvPr id="3" name="Content Placeholder 2"/>
          <p:cNvSpPr>
            <a:spLocks noGrp="1"/>
          </p:cNvSpPr>
          <p:nvPr>
            <p:ph idx="1"/>
          </p:nvPr>
        </p:nvSpPr>
        <p:spPr>
          <a:xfrm>
            <a:off x="381000" y="838200"/>
            <a:ext cx="8534400" cy="5486400"/>
          </a:xfrm>
        </p:spPr>
        <p:txBody>
          <a:bodyPr>
            <a:normAutofit/>
          </a:bodyPr>
          <a:lstStyle/>
          <a:p>
            <a:pPr marL="0" indent="0">
              <a:buNone/>
            </a:pPr>
            <a:r>
              <a:rPr lang="en-US" sz="2400" dirty="0" smtClean="0">
                <a:solidFill>
                  <a:srgbClr val="CC0000"/>
                </a:solidFill>
              </a:rPr>
              <a:t>Multi-block Incompressible </a:t>
            </a:r>
            <a:r>
              <a:rPr lang="en-US" sz="2400" dirty="0" err="1" smtClean="0">
                <a:solidFill>
                  <a:srgbClr val="CC0000"/>
                </a:solidFill>
              </a:rPr>
              <a:t>Navier</a:t>
            </a:r>
            <a:r>
              <a:rPr lang="en-US" sz="2400" dirty="0" smtClean="0">
                <a:solidFill>
                  <a:srgbClr val="CC0000"/>
                </a:solidFill>
              </a:rPr>
              <a:t>-Stokes Solver for Large Eddy Simulation </a:t>
            </a:r>
          </a:p>
          <a:p>
            <a:pPr marL="0" indent="0">
              <a:buNone/>
            </a:pPr>
            <a:r>
              <a:rPr lang="en-US" sz="2000" dirty="0" smtClean="0"/>
              <a:t>Key Features</a:t>
            </a:r>
            <a:endParaRPr lang="en-US" sz="2000" dirty="0"/>
          </a:p>
          <a:p>
            <a:pPr lvl="1"/>
            <a:r>
              <a:rPr lang="en-US" sz="1800" dirty="0" smtClean="0"/>
              <a:t>Higher order PPM / central-difference schemes</a:t>
            </a:r>
          </a:p>
          <a:p>
            <a:pPr lvl="1"/>
            <a:r>
              <a:rPr lang="en-US" sz="1800" dirty="0" smtClean="0"/>
              <a:t>Fully implicit time evolution using dual-time stepping methodology</a:t>
            </a:r>
          </a:p>
          <a:p>
            <a:pPr lvl="1"/>
            <a:r>
              <a:rPr lang="en-US" sz="1800" dirty="0" smtClean="0"/>
              <a:t>Multi-block structured meshes (MPI parallelism)</a:t>
            </a:r>
          </a:p>
          <a:p>
            <a:pPr lvl="1"/>
            <a:r>
              <a:rPr lang="en-US" sz="1800" dirty="0" smtClean="0"/>
              <a:t>Immersed boundary methods for complex motion events</a:t>
            </a:r>
            <a:endParaRPr lang="en-US" sz="1600" dirty="0" smtClean="0"/>
          </a:p>
          <a:p>
            <a:endParaRPr lang="en-US" sz="1600" dirty="0" smtClean="0"/>
          </a:p>
          <a:p>
            <a:pPr>
              <a:buNone/>
            </a:pPr>
            <a:endParaRPr lang="en-US" sz="1600" dirty="0" smtClean="0"/>
          </a:p>
          <a:p>
            <a:pPr>
              <a:buNone/>
            </a:pPr>
            <a:endParaRPr lang="en-US" sz="1000" dirty="0" smtClean="0"/>
          </a:p>
          <a:p>
            <a:pPr>
              <a:buNone/>
            </a:pPr>
            <a:endParaRPr lang="en-US" sz="2400" b="1" dirty="0" smtClean="0"/>
          </a:p>
          <a:p>
            <a:pPr>
              <a:buNone/>
            </a:pPr>
            <a:endParaRPr lang="en-US" b="1" dirty="0" smtClean="0"/>
          </a:p>
        </p:txBody>
      </p:sp>
      <p:pic>
        <p:nvPicPr>
          <p:cNvPr id="13" name="Picture 5"/>
          <p:cNvPicPr>
            <a:picLocks noChangeAspect="1" noChangeArrowheads="1"/>
          </p:cNvPicPr>
          <p:nvPr/>
        </p:nvPicPr>
        <p:blipFill>
          <a:blip r:embed="rId3" cstate="print"/>
          <a:srcRect/>
          <a:stretch>
            <a:fillRect/>
          </a:stretch>
        </p:blipFill>
        <p:spPr bwMode="auto">
          <a:xfrm>
            <a:off x="838200" y="3505200"/>
            <a:ext cx="2286000" cy="1587289"/>
          </a:xfrm>
          <a:prstGeom prst="rect">
            <a:avLst/>
          </a:prstGeom>
          <a:noFill/>
          <a:ln w="9525">
            <a:noFill/>
            <a:miter lim="800000"/>
            <a:headEnd/>
            <a:tailEnd/>
          </a:ln>
        </p:spPr>
      </p:pic>
      <p:sp>
        <p:nvSpPr>
          <p:cNvPr id="18439"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8438" name="Picture 6" descr="Snapshot11"/>
          <p:cNvPicPr>
            <a:picLocks noChangeAspect="1" noChangeArrowheads="1"/>
          </p:cNvPicPr>
          <p:nvPr/>
        </p:nvPicPr>
        <p:blipFill>
          <a:blip r:embed="rId4" cstate="print"/>
          <a:srcRect/>
          <a:stretch>
            <a:fillRect/>
          </a:stretch>
        </p:blipFill>
        <p:spPr bwMode="auto">
          <a:xfrm>
            <a:off x="3581400" y="3352800"/>
            <a:ext cx="2286000" cy="1828977"/>
          </a:xfrm>
          <a:prstGeom prst="rect">
            <a:avLst/>
          </a:prstGeom>
          <a:noFill/>
        </p:spPr>
      </p:pic>
      <p:pic>
        <p:nvPicPr>
          <p:cNvPr id="18440" name="Picture 8"/>
          <p:cNvPicPr>
            <a:picLocks noChangeAspect="1" noChangeArrowheads="1"/>
          </p:cNvPicPr>
          <p:nvPr/>
        </p:nvPicPr>
        <p:blipFill>
          <a:blip r:embed="rId5" cstate="print"/>
          <a:srcRect/>
          <a:stretch>
            <a:fillRect/>
          </a:stretch>
        </p:blipFill>
        <p:spPr bwMode="auto">
          <a:xfrm>
            <a:off x="6019800" y="3429000"/>
            <a:ext cx="2286000" cy="1779179"/>
          </a:xfrm>
          <a:prstGeom prst="rect">
            <a:avLst/>
          </a:prstGeom>
          <a:noFill/>
          <a:ln w="9525">
            <a:noFill/>
            <a:miter lim="800000"/>
            <a:headEnd/>
            <a:tailEnd/>
          </a:ln>
        </p:spPr>
      </p:pic>
      <p:sp>
        <p:nvSpPr>
          <p:cNvPr id="17" name="Rectangle 16"/>
          <p:cNvSpPr/>
          <p:nvPr/>
        </p:nvSpPr>
        <p:spPr>
          <a:xfrm>
            <a:off x="762000" y="5461000"/>
            <a:ext cx="8229600" cy="707886"/>
          </a:xfrm>
          <a:prstGeom prst="rect">
            <a:avLst/>
          </a:prstGeom>
        </p:spPr>
        <p:txBody>
          <a:bodyPr wrap="square">
            <a:spAutoFit/>
          </a:bodyPr>
          <a:lstStyle/>
          <a:p>
            <a:pPr>
              <a:buNone/>
            </a:pPr>
            <a:r>
              <a:rPr lang="en-US" sz="2000" dirty="0" smtClean="0"/>
              <a:t>Need GPU acceleration for INCOMP3D to reduce costs associated with large-eddy simulation at high Reynolds numbers</a:t>
            </a:r>
          </a:p>
        </p:txBody>
      </p:sp>
    </p:spTree>
    <p:extLst>
      <p:ext uri="{BB962C8B-B14F-4D97-AF65-F5344CB8AC3E}">
        <p14:creationId xmlns:p14="http://schemas.microsoft.com/office/powerpoint/2010/main" val="248358041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266700"/>
            <a:ext cx="8661400" cy="586814"/>
          </a:xfrm>
        </p:spPr>
        <p:txBody>
          <a:bodyPr>
            <a:normAutofit/>
          </a:bodyPr>
          <a:lstStyle/>
          <a:p>
            <a:pPr algn="l"/>
            <a:r>
              <a:rPr lang="en-US" dirty="0" smtClean="0"/>
              <a:t>INCOMP3D:  GPU Parallelization </a:t>
            </a:r>
            <a:endParaRPr lang="en-US" dirty="0"/>
          </a:p>
        </p:txBody>
      </p:sp>
      <p:sp>
        <p:nvSpPr>
          <p:cNvPr id="3" name="Content Placeholder 2"/>
          <p:cNvSpPr>
            <a:spLocks noGrp="1"/>
          </p:cNvSpPr>
          <p:nvPr>
            <p:ph idx="1"/>
          </p:nvPr>
        </p:nvSpPr>
        <p:spPr>
          <a:xfrm>
            <a:off x="381000" y="1066800"/>
            <a:ext cx="8229600" cy="5334000"/>
          </a:xfrm>
        </p:spPr>
        <p:txBody>
          <a:bodyPr>
            <a:normAutofit/>
          </a:bodyPr>
          <a:lstStyle/>
          <a:p>
            <a:pPr>
              <a:spcBef>
                <a:spcPts val="0"/>
              </a:spcBef>
            </a:pPr>
            <a:r>
              <a:rPr lang="en-US" sz="2400" dirty="0" smtClean="0"/>
              <a:t>Two scaled-down versions realized</a:t>
            </a:r>
          </a:p>
          <a:p>
            <a:pPr>
              <a:spcBef>
                <a:spcPts val="0"/>
              </a:spcBef>
            </a:pPr>
            <a:r>
              <a:rPr lang="en-US" sz="2400" dirty="0" err="1" smtClean="0"/>
              <a:t>OpenACC</a:t>
            </a:r>
            <a:r>
              <a:rPr lang="en-US" sz="2400" dirty="0" smtClean="0"/>
              <a:t> (ACC) port</a:t>
            </a:r>
          </a:p>
          <a:p>
            <a:pPr lvl="1"/>
            <a:r>
              <a:rPr lang="en-US" sz="1800" dirty="0" smtClean="0"/>
              <a:t>Main loop is carried out on GPU only.  All </a:t>
            </a:r>
            <a:r>
              <a:rPr lang="en-US" sz="1800" dirty="0"/>
              <a:t>essential arrays remain on GPU main memory. </a:t>
            </a:r>
            <a:r>
              <a:rPr lang="en-US" sz="1800" dirty="0" smtClean="0"/>
              <a:t> Temporary data arrays are created directly on GPU.</a:t>
            </a:r>
          </a:p>
          <a:p>
            <a:pPr lvl="1"/>
            <a:r>
              <a:rPr lang="en-US" sz="1800" dirty="0" smtClean="0"/>
              <a:t>One code can be compiled into pure CPU or GPU-accelerated versions, using different compiler options.  This facilitates long-term maintenance.</a:t>
            </a:r>
          </a:p>
          <a:p>
            <a:r>
              <a:rPr lang="en-US" sz="2400" dirty="0" smtClean="0"/>
              <a:t>CUDA Fortran (CUF) port</a:t>
            </a:r>
          </a:p>
          <a:p>
            <a:pPr lvl="1"/>
            <a:r>
              <a:rPr lang="en-US" sz="1800" dirty="0" smtClean="0"/>
              <a:t>Each time step are </a:t>
            </a:r>
            <a:r>
              <a:rPr lang="en-US" sz="1800" dirty="0"/>
              <a:t>carried out by one </a:t>
            </a:r>
            <a:r>
              <a:rPr lang="en-US" sz="1800" dirty="0" smtClean="0"/>
              <a:t>monolithic kernel, which includes residual calculation and time marching.</a:t>
            </a:r>
          </a:p>
          <a:p>
            <a:pPr lvl="1"/>
            <a:r>
              <a:rPr lang="en-US" sz="1800" dirty="0"/>
              <a:t>Residual </a:t>
            </a:r>
            <a:r>
              <a:rPr lang="en-US" sz="1800" dirty="0" smtClean="0"/>
              <a:t>array is directly created </a:t>
            </a:r>
            <a:r>
              <a:rPr lang="en-US" sz="1800" dirty="0"/>
              <a:t>i</a:t>
            </a:r>
            <a:r>
              <a:rPr lang="en-US" sz="1800" dirty="0" smtClean="0"/>
              <a:t>n shared memory; </a:t>
            </a:r>
            <a:r>
              <a:rPr lang="en-US" sz="1800" dirty="0"/>
              <a:t>time step is local to each </a:t>
            </a:r>
            <a:r>
              <a:rPr lang="en-US" sz="1800" dirty="0" smtClean="0"/>
              <a:t>thread. Memory requirement is greatly reduced.</a:t>
            </a:r>
            <a:endParaRPr lang="en-US" sz="1800" dirty="0"/>
          </a:p>
          <a:p>
            <a:pPr lvl="1"/>
            <a:r>
              <a:rPr lang="en-US" sz="1800" dirty="0"/>
              <a:t>Overlapping blocks are </a:t>
            </a:r>
            <a:r>
              <a:rPr lang="en-US" sz="1800" dirty="0" smtClean="0"/>
              <a:t>used, due to inter-thread data dependency.</a:t>
            </a:r>
          </a:p>
          <a:p>
            <a:pPr lvl="1"/>
            <a:r>
              <a:rPr lang="en-US" sz="1800" dirty="0" smtClean="0"/>
              <a:t>Residual calculation involves flux grouping by direction (</a:t>
            </a:r>
            <a:r>
              <a:rPr lang="en-US" sz="1800" dirty="0" err="1"/>
              <a:t>i</a:t>
            </a:r>
            <a:r>
              <a:rPr lang="en-US" sz="1800" dirty="0" smtClean="0"/>
              <a:t> and j directions), to avoid memory contingency.</a:t>
            </a:r>
          </a:p>
          <a:p>
            <a:pPr lvl="1"/>
            <a:r>
              <a:rPr lang="en-US" sz="1800" dirty="0" smtClean="0"/>
              <a:t>CUDA Fortran array overhead identified and solved using global variables.</a:t>
            </a:r>
            <a:endParaRPr lang="en-US" sz="1800" dirty="0"/>
          </a:p>
          <a:p>
            <a:pPr lvl="1"/>
            <a:endParaRPr lang="en-US" sz="1800" dirty="0" smtClean="0"/>
          </a:p>
          <a:p>
            <a:pPr lvl="1"/>
            <a:endParaRPr lang="en-US" sz="1800" dirty="0" smtClean="0"/>
          </a:p>
          <a:p>
            <a:endParaRPr lang="en-US" sz="2400" dirty="0"/>
          </a:p>
        </p:txBody>
      </p:sp>
      <p:pic>
        <p:nvPicPr>
          <p:cNvPr id="7" name="Picture 5"/>
          <p:cNvPicPr>
            <a:picLocks noChangeAspect="1" noChangeArrowheads="1"/>
          </p:cNvPicPr>
          <p:nvPr/>
        </p:nvPicPr>
        <p:blipFill>
          <a:blip r:embed="rId3" cstate="print"/>
          <a:srcRect/>
          <a:stretch>
            <a:fillRect/>
          </a:stretch>
        </p:blipFill>
        <p:spPr bwMode="auto">
          <a:xfrm>
            <a:off x="6858000" y="0"/>
            <a:ext cx="2286000" cy="1587289"/>
          </a:xfrm>
          <a:prstGeom prst="rect">
            <a:avLst/>
          </a:prstGeom>
          <a:noFill/>
          <a:ln w="9525">
            <a:noFill/>
            <a:miter lim="800000"/>
            <a:headEnd/>
            <a:tailEnd/>
          </a:ln>
        </p:spPr>
      </p:pic>
    </p:spTree>
    <p:extLst>
      <p:ext uri="{BB962C8B-B14F-4D97-AF65-F5344CB8AC3E}">
        <p14:creationId xmlns:p14="http://schemas.microsoft.com/office/powerpoint/2010/main" val="363873964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942"/>
            <a:ext cx="8229600" cy="851933"/>
          </a:xfrm>
        </p:spPr>
        <p:txBody>
          <a:bodyPr>
            <a:normAutofit/>
          </a:bodyPr>
          <a:lstStyle/>
          <a:p>
            <a:r>
              <a:rPr lang="en-US" dirty="0" smtClean="0"/>
              <a:t>INCOMP3D:  Initial Findings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41300" y="1041400"/>
                <a:ext cx="4876800" cy="5334000"/>
              </a:xfrm>
            </p:spPr>
            <p:txBody>
              <a:bodyPr>
                <a:normAutofit lnSpcReduction="10000"/>
              </a:bodyPr>
              <a:lstStyle/>
              <a:p>
                <a:r>
                  <a:rPr lang="en-US" sz="2400" dirty="0"/>
                  <a:t>ACC and CUF both achieved significant </a:t>
                </a:r>
                <a:r>
                  <a:rPr lang="en-US" sz="2400" dirty="0" smtClean="0"/>
                  <a:t>speedup over CPU</a:t>
                </a:r>
              </a:p>
              <a:p>
                <a:pPr>
                  <a:spcBef>
                    <a:spcPts val="1200"/>
                  </a:spcBef>
                </a:pPr>
                <a:r>
                  <a:rPr lang="en-US" sz="2400" dirty="0" smtClean="0"/>
                  <a:t>CUF achieved better performance, but requires much more effort to port and maintain</a:t>
                </a:r>
              </a:p>
              <a:p>
                <a:pPr lvl="1"/>
                <a:r>
                  <a:rPr lang="en-US" dirty="0" smtClean="0"/>
                  <a:t>Direct access of shared memory allows greater flexibility on algorithms.</a:t>
                </a:r>
              </a:p>
              <a:p>
                <a:pPr lvl="1"/>
                <a:r>
                  <a:rPr lang="en-US" dirty="0" smtClean="0"/>
                  <a:t>Easier </a:t>
                </a:r>
                <a:r>
                  <a:rPr lang="en-US" dirty="0"/>
                  <a:t>to make </a:t>
                </a:r>
                <a:r>
                  <a:rPr lang="en-US" dirty="0" smtClean="0"/>
                  <a:t>mistakes; harder to debug.</a:t>
                </a:r>
              </a:p>
              <a:p>
                <a:pPr>
                  <a:spcBef>
                    <a:spcPts val="1200"/>
                  </a:spcBef>
                </a:pPr>
                <a:r>
                  <a:rPr lang="en-US" sz="2400" dirty="0"/>
                  <a:t>ACC provides a good compromise between CPU and </a:t>
                </a:r>
                <a:r>
                  <a:rPr lang="en-US" sz="2400" dirty="0" smtClean="0"/>
                  <a:t>CUDA</a:t>
                </a:r>
              </a:p>
              <a:p>
                <a:pPr lvl="1"/>
                <a:r>
                  <a:rPr lang="en-US" dirty="0" smtClean="0"/>
                  <a:t>Good speedup </a:t>
                </a:r>
                <a:r>
                  <a:rPr lang="en-US" dirty="0"/>
                  <a:t>(</a:t>
                </a:r>
                <a14:m>
                  <m:oMath xmlns:m="http://schemas.openxmlformats.org/officeDocument/2006/math">
                    <m:r>
                      <a:rPr lang="en-US" i="1">
                        <a:latin typeface="Cambria Math"/>
                      </a:rPr>
                      <m:t>~</m:t>
                    </m:r>
                  </m:oMath>
                </a14:m>
                <a:r>
                  <a:rPr lang="en-US" dirty="0"/>
                  <a:t>10x), with minimal to moderate effort on porting.</a:t>
                </a:r>
              </a:p>
              <a:p>
                <a:pPr lvl="1"/>
                <a:r>
                  <a:rPr lang="en-US" dirty="0"/>
                  <a:t>Easier to debug and maintain</a:t>
                </a:r>
                <a:r>
                  <a:rPr lang="en-US" dirty="0" smtClean="0"/>
                  <a:t>.</a:t>
                </a:r>
                <a:endParaRPr lang="en-US" sz="240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41300" y="1041400"/>
                <a:ext cx="4876800" cy="5334000"/>
              </a:xfrm>
              <a:blipFill rotWithShape="1">
                <a:blip r:embed="rId3"/>
                <a:stretch>
                  <a:fillRect/>
                </a:stretch>
              </a:blipFill>
            </p:spPr>
            <p:txBody>
              <a:bodyPr/>
              <a:lstStyle/>
              <a:p>
                <a:r>
                  <a:rPr lang="en-US">
                    <a:noFill/>
                  </a:rPr>
                  <a:t> </a:t>
                </a:r>
              </a:p>
            </p:txBody>
          </p:sp>
        </mc:Fallback>
      </mc:AlternateContent>
      <p:sp>
        <p:nvSpPr>
          <p:cNvPr id="7" name="Rectangle 6"/>
          <p:cNvSpPr/>
          <p:nvPr/>
        </p:nvSpPr>
        <p:spPr>
          <a:xfrm>
            <a:off x="5257800" y="1061621"/>
            <a:ext cx="3505200" cy="526297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spcBef>
                <a:spcPts val="1800"/>
              </a:spcBef>
            </a:pPr>
            <a:r>
              <a:rPr lang="en-US" u="sng" dirty="0"/>
              <a:t>Example</a:t>
            </a:r>
            <a:r>
              <a:rPr lang="en-US" dirty="0"/>
              <a:t>: steady-state flow inside a channel with 3 circular obstacles, Re=200. All results (in seconds) are obtained </a:t>
            </a:r>
            <a:r>
              <a:rPr lang="en-US" dirty="0" smtClean="0"/>
              <a:t>using </a:t>
            </a:r>
            <a:r>
              <a:rPr lang="en-US" dirty="0" err="1" smtClean="0"/>
              <a:t>nVidia</a:t>
            </a:r>
            <a:r>
              <a:rPr lang="en-US" dirty="0" smtClean="0"/>
              <a:t> c2050.</a:t>
            </a:r>
          </a:p>
          <a:p>
            <a:pPr>
              <a:spcBef>
                <a:spcPts val="1800"/>
              </a:spcBef>
            </a:pPr>
            <a:endParaRPr lang="en-US" dirty="0"/>
          </a:p>
          <a:p>
            <a:pPr>
              <a:spcBef>
                <a:spcPts val="1800"/>
              </a:spcBef>
            </a:pPr>
            <a:endParaRPr lang="en-US" dirty="0" smtClean="0"/>
          </a:p>
          <a:p>
            <a:pPr>
              <a:spcBef>
                <a:spcPts val="1800"/>
              </a:spcBef>
            </a:pPr>
            <a:endParaRPr lang="en-US" dirty="0"/>
          </a:p>
          <a:p>
            <a:pPr>
              <a:spcBef>
                <a:spcPts val="1800"/>
              </a:spcBef>
            </a:pPr>
            <a:endParaRPr lang="en-US" dirty="0" smtClean="0"/>
          </a:p>
          <a:p>
            <a:pPr>
              <a:spcBef>
                <a:spcPts val="1800"/>
              </a:spcBef>
            </a:pPr>
            <a:endParaRPr lang="en-US" dirty="0"/>
          </a:p>
          <a:p>
            <a:pPr>
              <a:spcBef>
                <a:spcPts val="1800"/>
              </a:spcBef>
            </a:pPr>
            <a:endParaRPr lang="en-US" dirty="0" smtClean="0"/>
          </a:p>
          <a:p>
            <a:pPr>
              <a:spcBef>
                <a:spcPts val="1800"/>
              </a:spcBef>
            </a:pPr>
            <a:endParaRPr lang="en-US" dirty="0"/>
          </a:p>
          <a:p>
            <a:pPr>
              <a:spcBef>
                <a:spcPts val="1800"/>
              </a:spcBef>
            </a:pP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2226" y="2057400"/>
            <a:ext cx="3344574" cy="42312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004503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Upcoming Tasks </a:t>
            </a:r>
            <a:r>
              <a:rPr lang="en-US" smtClean="0"/>
              <a:t>(Edwards)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10000"/>
              </a:bodyPr>
              <a:lstStyle/>
              <a:p>
                <a:r>
                  <a:rPr lang="en-US" dirty="0" smtClean="0"/>
                  <a:t>Accuracy study and optimization of 2-stage BILU(0)</a:t>
                </a:r>
              </a:p>
              <a:p>
                <a:pPr lvl="1"/>
                <a:r>
                  <a:rPr lang="en-US" dirty="0" smtClean="0"/>
                  <a:t>Storage of factorized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𝑗</m:t>
                        </m:r>
                        <m:r>
                          <a:rPr lang="en-US" b="0" i="1" smtClean="0">
                            <a:latin typeface="Cambria Math" panose="02040503050406030204" pitchFamily="18" charset="0"/>
                          </a:rPr>
                          <m:t>,</m:t>
                        </m:r>
                        <m:r>
                          <a:rPr lang="en-US" b="0" i="1" smtClean="0">
                            <a:latin typeface="Cambria Math" panose="02040503050406030204" pitchFamily="18" charset="0"/>
                          </a:rPr>
                          <m:t>𝑘</m:t>
                        </m:r>
                      </m:sub>
                    </m:sSub>
                  </m:oMath>
                </a14:m>
                <a:r>
                  <a:rPr lang="en-US" dirty="0" smtClean="0"/>
                  <a:t> is different from the original algorithm.</a:t>
                </a:r>
              </a:p>
              <a:p>
                <a:pPr lvl="1"/>
                <a:r>
                  <a:rPr lang="en-US" dirty="0" smtClean="0"/>
                  <a:t>Triangle substitution needs modification.</a:t>
                </a:r>
              </a:p>
              <a:p>
                <a:pPr lvl="1"/>
                <a:r>
                  <a:rPr lang="en-US" dirty="0" smtClean="0"/>
                  <a:t>Solver accuracy may be slightly different from the original codes.</a:t>
                </a:r>
              </a:p>
              <a:p>
                <a:r>
                  <a:rPr lang="en-US" dirty="0" smtClean="0"/>
                  <a:t>Scheduling multiple blocks on one GPU – rehashing </a:t>
                </a:r>
              </a:p>
              <a:p>
                <a:pPr lvl="1"/>
                <a:r>
                  <a:rPr lang="en-US" dirty="0" smtClean="0"/>
                  <a:t>Balance must be found between “size of blocks” vs. “number of blocks”.</a:t>
                </a:r>
              </a:p>
              <a:p>
                <a:r>
                  <a:rPr lang="en-US" dirty="0" smtClean="0"/>
                  <a:t>Improvement </a:t>
                </a:r>
                <a:r>
                  <a:rPr lang="en-US" dirty="0"/>
                  <a:t>on </a:t>
                </a:r>
                <a:r>
                  <a:rPr lang="en-US" dirty="0" smtClean="0"/>
                  <a:t>MPI</a:t>
                </a:r>
                <a:endParaRPr lang="en-US" dirty="0"/>
              </a:p>
              <a:p>
                <a:pPr lvl="1"/>
                <a:r>
                  <a:rPr lang="en-US" dirty="0"/>
                  <a:t>R</a:t>
                </a:r>
                <a:r>
                  <a:rPr lang="en-US" dirty="0" smtClean="0"/>
                  <a:t>ecently </a:t>
                </a:r>
                <a:r>
                  <a:rPr lang="en-US" dirty="0"/>
                  <a:t>available </a:t>
                </a:r>
                <a:r>
                  <a:rPr lang="en-US" dirty="0" smtClean="0"/>
                  <a:t>hardware GPU </a:t>
                </a:r>
                <a:r>
                  <a:rPr lang="en-US" dirty="0"/>
                  <a:t>RDMA </a:t>
                </a:r>
                <a:r>
                  <a:rPr lang="en-US" dirty="0" smtClean="0"/>
                  <a:t>may improve MPI efficiency.</a:t>
                </a:r>
              </a:p>
              <a:p>
                <a:pPr lvl="1"/>
                <a:r>
                  <a:rPr lang="en-US" dirty="0" smtClean="0"/>
                  <a:t>General </a:t>
                </a:r>
                <a:r>
                  <a:rPr lang="en-US" dirty="0"/>
                  <a:t>data exchange </a:t>
                </a:r>
                <a:r>
                  <a:rPr lang="en-US" dirty="0" smtClean="0"/>
                  <a:t>libraries</a:t>
                </a:r>
                <a:r>
                  <a:rPr lang="en-US" dirty="0"/>
                  <a:t> </a:t>
                </a:r>
                <a:r>
                  <a:rPr lang="en-US" dirty="0" smtClean="0"/>
                  <a:t>can be adopted.</a:t>
                </a:r>
              </a:p>
              <a:p>
                <a:r>
                  <a:rPr lang="en-US" dirty="0"/>
                  <a:t>Atomic operations instead of coloring </a:t>
                </a:r>
                <a:r>
                  <a:rPr lang="en-US" dirty="0" smtClean="0"/>
                  <a:t>schemes</a:t>
                </a:r>
              </a:p>
              <a:p>
                <a:pPr lvl="1"/>
                <a:r>
                  <a:rPr lang="en-US" dirty="0" smtClean="0"/>
                  <a:t>Atomic operations are now available in PGI’s latest compilers supporting </a:t>
                </a:r>
                <a:r>
                  <a:rPr lang="en-US" dirty="0" err="1" smtClean="0"/>
                  <a:t>OpenACC</a:t>
                </a:r>
                <a:r>
                  <a:rPr lang="en-US" dirty="0" smtClean="0"/>
                  <a:t> 2.0.</a:t>
                </a:r>
              </a:p>
              <a:p>
                <a:r>
                  <a:rPr lang="en-US" dirty="0" smtClean="0"/>
                  <a:t>Two-level synchronization in </a:t>
                </a:r>
                <a:r>
                  <a:rPr lang="en-US" dirty="0" err="1" smtClean="0"/>
                  <a:t>wavefront</a:t>
                </a:r>
                <a:r>
                  <a:rPr lang="en-US" dirty="0" smtClean="0"/>
                  <a:t> scheme</a:t>
                </a:r>
              </a:p>
              <a:p>
                <a:r>
                  <a:rPr lang="en-US" dirty="0" smtClean="0"/>
                  <a:t>Further optimizations of other kernels (flux, BC, LHS)</a:t>
                </a:r>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164" t="-1714"/>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t>Recent Progress: 3D MPI Performance</a:t>
            </a:r>
            <a:endParaRPr lang="en-US"/>
          </a:p>
        </p:txBody>
      </p:sp>
      <p:sp>
        <p:nvSpPr>
          <p:cNvPr id="5" name="Slide Number Placeholder 4"/>
          <p:cNvSpPr>
            <a:spLocks noGrp="1"/>
          </p:cNvSpPr>
          <p:nvPr>
            <p:ph type="sldNum" sz="quarter" idx="4294967295"/>
          </p:nvPr>
        </p:nvSpPr>
        <p:spPr>
          <a:xfrm>
            <a:off x="8610600" y="6553199"/>
            <a:ext cx="533400" cy="304801"/>
          </a:xfrm>
          <a:prstGeom prst="rect">
            <a:avLst/>
          </a:prstGeom>
        </p:spPr>
        <p:txBody>
          <a:bodyPr/>
          <a:lstStyle/>
          <a:p>
            <a:fld id="{2D78CEBD-FCA6-4AFD-96D5-5DB04B6050DA}" type="slidenum">
              <a:rPr lang="en-US" smtClean="0"/>
              <a:t>105</a:t>
            </a:fld>
            <a:endParaRPr lang="en-US"/>
          </a:p>
        </p:txBody>
      </p:sp>
    </p:spTree>
    <p:extLst>
      <p:ext uri="{BB962C8B-B14F-4D97-AF65-F5344CB8AC3E}">
        <p14:creationId xmlns:p14="http://schemas.microsoft.com/office/powerpoint/2010/main" val="198278773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900"/>
            <a:ext cx="8229600" cy="749301"/>
          </a:xfrm>
        </p:spPr>
        <p:txBody>
          <a:bodyPr>
            <a:normAutofit/>
          </a:bodyPr>
          <a:lstStyle/>
          <a:p>
            <a:r>
              <a:rPr lang="en-US" dirty="0" smtClean="0"/>
              <a:t>Collaboration (Edwards)</a:t>
            </a:r>
            <a:endParaRPr lang="en-US" dirty="0"/>
          </a:p>
        </p:txBody>
      </p:sp>
      <p:sp>
        <p:nvSpPr>
          <p:cNvPr id="3" name="Content Placeholder 2"/>
          <p:cNvSpPr>
            <a:spLocks noGrp="1"/>
          </p:cNvSpPr>
          <p:nvPr>
            <p:ph idx="1"/>
          </p:nvPr>
        </p:nvSpPr>
        <p:spPr>
          <a:xfrm>
            <a:off x="76200" y="838200"/>
            <a:ext cx="8991600" cy="5562600"/>
          </a:xfrm>
        </p:spPr>
        <p:txBody>
          <a:bodyPr>
            <a:normAutofit fontScale="85000" lnSpcReduction="20000"/>
          </a:bodyPr>
          <a:lstStyle/>
          <a:p>
            <a:r>
              <a:rPr lang="en-US" dirty="0" smtClean="0"/>
              <a:t>Collaboration with F. Muller’s group (NCSU CS)</a:t>
            </a:r>
          </a:p>
          <a:p>
            <a:pPr lvl="1"/>
            <a:r>
              <a:rPr lang="en-US" dirty="0" smtClean="0"/>
              <a:t>Invaluable cluster and software support by </a:t>
            </a:r>
            <a:r>
              <a:rPr lang="en-US" dirty="0" err="1" smtClean="0"/>
              <a:t>Muler’s</a:t>
            </a:r>
            <a:r>
              <a:rPr lang="en-US" dirty="0" smtClean="0"/>
              <a:t> group.</a:t>
            </a:r>
          </a:p>
          <a:p>
            <a:pPr lvl="1"/>
            <a:r>
              <a:rPr lang="en-US" dirty="0" smtClean="0"/>
              <a:t>Technical challenges on </a:t>
            </a:r>
            <a:r>
              <a:rPr lang="en-US" dirty="0" err="1" smtClean="0"/>
              <a:t>OpenACC</a:t>
            </a:r>
            <a:r>
              <a:rPr lang="en-US" dirty="0" smtClean="0"/>
              <a:t> and CUDA are actively discussed.</a:t>
            </a:r>
          </a:p>
          <a:p>
            <a:r>
              <a:rPr lang="en-US" dirty="0" smtClean="0"/>
              <a:t>Collaboration with RDGFLO3D (NCSU MAE)</a:t>
            </a:r>
          </a:p>
          <a:p>
            <a:pPr lvl="1"/>
            <a:r>
              <a:rPr lang="en-US" dirty="0" smtClean="0"/>
              <a:t>Repositories of codes are set up for easy access.</a:t>
            </a:r>
          </a:p>
          <a:p>
            <a:pPr lvl="1"/>
            <a:r>
              <a:rPr lang="en-US" dirty="0" smtClean="0"/>
              <a:t>Common algorithms on implicit methods are shared, reducing code development effort.</a:t>
            </a:r>
          </a:p>
          <a:p>
            <a:pPr lvl="1"/>
            <a:r>
              <a:rPr lang="en-US" dirty="0" smtClean="0"/>
              <a:t>Y. Xia, L. Luo, H. Luo, J. Lou, J. Edwards, F. Mueller, “On the Multi-GPU Computing of a Reconstructed Discontinuous </a:t>
            </a:r>
            <a:r>
              <a:rPr lang="en-US" dirty="0" err="1" smtClean="0"/>
              <a:t>Galerkin</a:t>
            </a:r>
            <a:r>
              <a:rPr lang="en-US" dirty="0" smtClean="0"/>
              <a:t> Method for Compressible Flows on 3D Hybrid Grids,” AIAA Aviation 2014, Georgia</a:t>
            </a:r>
          </a:p>
          <a:p>
            <a:r>
              <a:rPr lang="en-US" dirty="0" smtClean="0"/>
              <a:t>Incorporation of GPU-aware functionalities of </a:t>
            </a:r>
            <a:r>
              <a:rPr lang="en-US" dirty="0"/>
              <a:t>MVAPICH2 </a:t>
            </a:r>
            <a:r>
              <a:rPr lang="en-US" dirty="0" smtClean="0"/>
              <a:t>(VT </a:t>
            </a:r>
            <a:r>
              <a:rPr lang="en-US" dirty="0"/>
              <a:t>CS</a:t>
            </a:r>
            <a:r>
              <a:rPr lang="en-US" dirty="0" smtClean="0"/>
              <a:t>)</a:t>
            </a:r>
          </a:p>
          <a:p>
            <a:pPr lvl="1"/>
            <a:r>
              <a:rPr lang="en-US" dirty="0" smtClean="0"/>
              <a:t>With the </a:t>
            </a:r>
            <a:r>
              <a:rPr lang="en-US" dirty="0"/>
              <a:t>support </a:t>
            </a:r>
            <a:r>
              <a:rPr lang="en-US" dirty="0" smtClean="0"/>
              <a:t>on MVAPICH2 from Hao Wang, INCOMP3D is able to conduct efficient data transfers across GPUs on different cluster nodes.</a:t>
            </a:r>
          </a:p>
          <a:p>
            <a:pPr lvl="1"/>
            <a:r>
              <a:rPr lang="en-US" dirty="0" smtClean="0"/>
              <a:t>Portability of the data transfer codes is greatly improved.</a:t>
            </a:r>
          </a:p>
          <a:p>
            <a:pPr lvl="1"/>
            <a:r>
              <a:rPr lang="en-US" dirty="0" smtClean="0"/>
              <a:t>H. </a:t>
            </a:r>
            <a:r>
              <a:rPr lang="en-US" dirty="0"/>
              <a:t>Wang, </a:t>
            </a:r>
            <a:r>
              <a:rPr lang="en-US" dirty="0" smtClean="0"/>
              <a:t>S. </a:t>
            </a:r>
            <a:r>
              <a:rPr lang="en-US" dirty="0" err="1" smtClean="0"/>
              <a:t>Potluri</a:t>
            </a:r>
            <a:r>
              <a:rPr lang="en-US" dirty="0"/>
              <a:t>, </a:t>
            </a:r>
            <a:r>
              <a:rPr lang="en-US" dirty="0" smtClean="0"/>
              <a:t>D. </a:t>
            </a:r>
            <a:r>
              <a:rPr lang="en-US" dirty="0" err="1" smtClean="0"/>
              <a:t>Bureddy</a:t>
            </a:r>
            <a:r>
              <a:rPr lang="en-US" dirty="0"/>
              <a:t>, </a:t>
            </a:r>
            <a:r>
              <a:rPr lang="en-US" dirty="0" smtClean="0"/>
              <a:t>C. </a:t>
            </a:r>
            <a:r>
              <a:rPr lang="en-US" dirty="0"/>
              <a:t>Rosales, </a:t>
            </a:r>
            <a:r>
              <a:rPr lang="en-US" dirty="0" smtClean="0"/>
              <a:t>D. K</a:t>
            </a:r>
            <a:r>
              <a:rPr lang="en-US" dirty="0"/>
              <a:t>. Panda, "GPU-Aware MPI on RDMA-Enabled Clusters: Design, Implementation and Evaluation," IEEE Transactions on Parallel and Distributed Systems, vol. 99, </a:t>
            </a:r>
            <a:r>
              <a:rPr lang="en-US" dirty="0" err="1" smtClean="0"/>
              <a:t>PrePrints</a:t>
            </a:r>
            <a:r>
              <a:rPr lang="en-US" dirty="0"/>
              <a:t>, </a:t>
            </a:r>
            <a:r>
              <a:rPr lang="en-US" dirty="0" smtClean="0"/>
              <a:t>2014.</a:t>
            </a:r>
          </a:p>
          <a:p>
            <a:r>
              <a:rPr lang="en-US" dirty="0" smtClean="0"/>
              <a:t>Advanced </a:t>
            </a:r>
            <a:r>
              <a:rPr lang="en-US" dirty="0" err="1" smtClean="0"/>
              <a:t>wavefront</a:t>
            </a:r>
            <a:r>
              <a:rPr lang="en-US" dirty="0" smtClean="0"/>
              <a:t> </a:t>
            </a:r>
            <a:r>
              <a:rPr lang="en-US" smtClean="0"/>
              <a:t>scheme for </a:t>
            </a:r>
            <a:r>
              <a:rPr lang="en-US" dirty="0" smtClean="0"/>
              <a:t>the </a:t>
            </a:r>
            <a:r>
              <a:rPr lang="en-US" smtClean="0"/>
              <a:t>implicit solvers  </a:t>
            </a:r>
            <a:r>
              <a:rPr lang="en-US" dirty="0"/>
              <a:t>(VT CS)</a:t>
            </a:r>
            <a:endParaRPr lang="en-US" dirty="0" smtClean="0"/>
          </a:p>
          <a:p>
            <a:pPr lvl="1"/>
            <a:r>
              <a:rPr lang="en-US" dirty="0" smtClean="0"/>
              <a:t>An advanced synchronization scheme pioneered by Feng’s group (VT CS) is being studied.</a:t>
            </a:r>
          </a:p>
          <a:p>
            <a:pPr lvl="1"/>
            <a:r>
              <a:rPr lang="en-US" dirty="0" smtClean="0"/>
              <a:t>S. Xiao, W. Feng, “Inter-Block GPU Communication via Fast Barrier Synchronization,” 24th IEEE International Parallel and Distributed Processing Symposium, Atlanta, Georgia, April 2010.</a:t>
            </a:r>
          </a:p>
        </p:txBody>
      </p:sp>
      <p:sp>
        <p:nvSpPr>
          <p:cNvPr id="4" name="Footer Placeholder 3"/>
          <p:cNvSpPr>
            <a:spLocks noGrp="1"/>
          </p:cNvSpPr>
          <p:nvPr>
            <p:ph type="ftr" sz="quarter" idx="11"/>
          </p:nvPr>
        </p:nvSpPr>
        <p:spPr/>
        <p:txBody>
          <a:bodyPr/>
          <a:lstStyle/>
          <a:p>
            <a:r>
              <a:rPr lang="en-US" smtClean="0"/>
              <a:t>Recent Progress: 3D MPI Performance</a:t>
            </a:r>
            <a:endParaRPr lang="en-US"/>
          </a:p>
        </p:txBody>
      </p:sp>
      <p:sp>
        <p:nvSpPr>
          <p:cNvPr id="5" name="Slide Number Placeholder 4"/>
          <p:cNvSpPr>
            <a:spLocks noGrp="1"/>
          </p:cNvSpPr>
          <p:nvPr>
            <p:ph type="sldNum" sz="quarter" idx="4294967295"/>
          </p:nvPr>
        </p:nvSpPr>
        <p:spPr>
          <a:xfrm>
            <a:off x="8610600" y="6553199"/>
            <a:ext cx="533400" cy="304801"/>
          </a:xfrm>
          <a:prstGeom prst="rect">
            <a:avLst/>
          </a:prstGeom>
        </p:spPr>
        <p:txBody>
          <a:bodyPr/>
          <a:lstStyle/>
          <a:p>
            <a:fld id="{2D78CEBD-FCA6-4AFD-96D5-5DB04B6050DA}" type="slidenum">
              <a:rPr lang="en-US" smtClean="0"/>
              <a:t>106</a:t>
            </a:fld>
            <a:endParaRPr lang="en-US"/>
          </a:p>
        </p:txBody>
      </p:sp>
    </p:spTree>
    <p:extLst>
      <p:ext uri="{BB962C8B-B14F-4D97-AF65-F5344CB8AC3E}">
        <p14:creationId xmlns:p14="http://schemas.microsoft.com/office/powerpoint/2010/main" val="232692966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Publications in 2013</a:t>
            </a:r>
            <a:endParaRPr lang="en-US" dirty="0"/>
          </a:p>
        </p:txBody>
      </p:sp>
      <p:sp>
        <p:nvSpPr>
          <p:cNvPr id="3" name="Content Placeholder 2"/>
          <p:cNvSpPr>
            <a:spLocks noGrp="1"/>
          </p:cNvSpPr>
          <p:nvPr>
            <p:ph idx="1"/>
          </p:nvPr>
        </p:nvSpPr>
        <p:spPr/>
        <p:txBody>
          <a:bodyPr>
            <a:noAutofit/>
          </a:bodyPr>
          <a:lstStyle/>
          <a:p>
            <a:pPr>
              <a:spcBef>
                <a:spcPts val="0"/>
              </a:spcBef>
            </a:pPr>
            <a:r>
              <a:rPr lang="en-US" sz="1800" dirty="0" smtClean="0"/>
              <a:t>P</a:t>
            </a:r>
            <a:r>
              <a:rPr lang="en-US" sz="1800" dirty="0"/>
              <a:t>.  </a:t>
            </a:r>
            <a:r>
              <a:rPr lang="en-US" sz="1800" dirty="0" err="1"/>
              <a:t>Tranquilli</a:t>
            </a:r>
            <a:r>
              <a:rPr lang="en-US" sz="1800" dirty="0"/>
              <a:t>, A. </a:t>
            </a:r>
            <a:r>
              <a:rPr lang="en-US" sz="1800" dirty="0" err="1"/>
              <a:t>Sandu</a:t>
            </a:r>
            <a:r>
              <a:rPr lang="en-US" sz="1800" dirty="0"/>
              <a:t>, “</a:t>
            </a:r>
            <a:r>
              <a:rPr lang="en-US" sz="1800" dirty="0" err="1"/>
              <a:t>Rosenbrock-Krylov</a:t>
            </a:r>
            <a:r>
              <a:rPr lang="en-US" sz="1800" dirty="0"/>
              <a:t> Methods for Large Systems of Differential Equations” </a:t>
            </a:r>
            <a:r>
              <a:rPr lang="en-US" sz="1800" u="sng" dirty="0">
                <a:hlinkClick r:id="rId3"/>
              </a:rPr>
              <a:t>http://arxiv.org/abs/1305.5481</a:t>
            </a:r>
            <a:r>
              <a:rPr lang="en-US" sz="1800" dirty="0"/>
              <a:t>, May 2013. </a:t>
            </a:r>
            <a:endParaRPr lang="en-US" sz="1800" u="sng" dirty="0"/>
          </a:p>
          <a:p>
            <a:pPr>
              <a:spcBef>
                <a:spcPts val="0"/>
              </a:spcBef>
            </a:pPr>
            <a:r>
              <a:rPr lang="en-US" sz="1800" dirty="0" smtClean="0"/>
              <a:t>J. M. </a:t>
            </a:r>
            <a:r>
              <a:rPr lang="en-US" sz="1800" dirty="0" err="1" smtClean="0"/>
              <a:t>Derlaga</a:t>
            </a:r>
            <a:r>
              <a:rPr lang="en-US" sz="1800" dirty="0" smtClean="0"/>
              <a:t>, T. S. Phillips, C. J. Roy, “SENSEI Computational Fluid Dynamics Code:  A Case Study in Modern Fortran Software Development,” AIAA Paper 2013-2450, </a:t>
            </a:r>
            <a:r>
              <a:rPr lang="en-US" sz="1800" i="1" dirty="0" smtClean="0"/>
              <a:t>21st AIAA Computational Fluid Dynamics Conf.</a:t>
            </a:r>
            <a:r>
              <a:rPr lang="en-US" sz="1800" dirty="0" smtClean="0"/>
              <a:t>, June 2013. </a:t>
            </a:r>
          </a:p>
          <a:p>
            <a:pPr>
              <a:spcBef>
                <a:spcPts val="0"/>
              </a:spcBef>
            </a:pPr>
            <a:r>
              <a:rPr lang="en-US" sz="1800" dirty="0" smtClean="0"/>
              <a:t>S</a:t>
            </a:r>
            <a:r>
              <a:rPr lang="en-US" sz="1800" dirty="0"/>
              <a:t>. R. </a:t>
            </a:r>
            <a:r>
              <a:rPr lang="en-US" sz="1800" dirty="0" err="1"/>
              <a:t>Glandon</a:t>
            </a:r>
            <a:r>
              <a:rPr lang="en-US" sz="1800" dirty="0"/>
              <a:t>, P. </a:t>
            </a:r>
            <a:r>
              <a:rPr lang="en-US" sz="1800" dirty="0" err="1"/>
              <a:t>Tranquilli</a:t>
            </a:r>
            <a:r>
              <a:rPr lang="en-US" sz="1800" dirty="0"/>
              <a:t>, A. </a:t>
            </a:r>
            <a:r>
              <a:rPr lang="en-US" sz="1800" dirty="0" err="1"/>
              <a:t>Sandu</a:t>
            </a:r>
            <a:r>
              <a:rPr lang="en-US" sz="1800" dirty="0"/>
              <a:t>, “ Acceleration of </a:t>
            </a:r>
            <a:r>
              <a:rPr lang="en-US" sz="1800" dirty="0" smtClean="0"/>
              <a:t>Matrix-Free </a:t>
            </a:r>
            <a:r>
              <a:rPr lang="en-US" sz="1800" dirty="0"/>
              <a:t>T</a:t>
            </a:r>
            <a:r>
              <a:rPr lang="en-US" sz="1800" dirty="0" smtClean="0"/>
              <a:t>ime </a:t>
            </a:r>
            <a:r>
              <a:rPr lang="en-US" sz="1800" dirty="0"/>
              <a:t>I</a:t>
            </a:r>
            <a:r>
              <a:rPr lang="en-US" sz="1800" dirty="0" smtClean="0"/>
              <a:t>ntegration </a:t>
            </a:r>
            <a:r>
              <a:rPr lang="en-US" sz="1800" dirty="0"/>
              <a:t>M</a:t>
            </a:r>
            <a:r>
              <a:rPr lang="en-US" sz="1800" dirty="0" smtClean="0"/>
              <a:t>ethods</a:t>
            </a:r>
            <a:r>
              <a:rPr lang="en-US" sz="1800" dirty="0"/>
              <a:t>”, </a:t>
            </a:r>
            <a:r>
              <a:rPr lang="en-US" sz="1800" i="1" dirty="0"/>
              <a:t>Workshop on Latest Advances in Scalable Algorithms for Large-Scale Systems (</a:t>
            </a:r>
            <a:r>
              <a:rPr lang="en-US" sz="1800" i="1" dirty="0" err="1"/>
              <a:t>ScalA</a:t>
            </a:r>
            <a:r>
              <a:rPr lang="en-US" sz="1800" i="1" dirty="0"/>
              <a:t>) at SC13</a:t>
            </a:r>
            <a:r>
              <a:rPr lang="en-US" sz="1800" dirty="0"/>
              <a:t>, November 2013</a:t>
            </a:r>
            <a:r>
              <a:rPr lang="en-US" sz="1800" dirty="0" smtClean="0"/>
              <a:t>.</a:t>
            </a:r>
            <a:endParaRPr lang="en-US" sz="1800" dirty="0"/>
          </a:p>
        </p:txBody>
      </p:sp>
    </p:spTree>
    <p:extLst>
      <p:ext uri="{BB962C8B-B14F-4D97-AF65-F5344CB8AC3E}">
        <p14:creationId xmlns:p14="http://schemas.microsoft.com/office/powerpoint/2010/main" val="34530776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342"/>
            <a:ext cx="8229600" cy="851933"/>
          </a:xfrm>
        </p:spPr>
        <p:txBody>
          <a:bodyPr/>
          <a:lstStyle/>
          <a:p>
            <a:r>
              <a:rPr lang="en-US" dirty="0" smtClean="0"/>
              <a:t>Publications (Under Review and In Preparation)</a:t>
            </a:r>
            <a:endParaRPr lang="en-US" dirty="0"/>
          </a:p>
        </p:txBody>
      </p:sp>
      <p:sp>
        <p:nvSpPr>
          <p:cNvPr id="3" name="Content Placeholder 2"/>
          <p:cNvSpPr>
            <a:spLocks noGrp="1"/>
          </p:cNvSpPr>
          <p:nvPr>
            <p:ph idx="1"/>
          </p:nvPr>
        </p:nvSpPr>
        <p:spPr>
          <a:xfrm>
            <a:off x="76200" y="762000"/>
            <a:ext cx="8966200" cy="6083300"/>
          </a:xfrm>
        </p:spPr>
        <p:txBody>
          <a:bodyPr>
            <a:normAutofit fontScale="92500" lnSpcReduction="10000"/>
          </a:bodyPr>
          <a:lstStyle/>
          <a:p>
            <a:pPr marL="328613" indent="-285750">
              <a:spcBef>
                <a:spcPts val="480"/>
              </a:spcBef>
            </a:pPr>
            <a:r>
              <a:rPr lang="en-US" sz="2000" dirty="0" smtClean="0">
                <a:ea typeface="ＭＳ Ｐゴシック" pitchFamily="-108" charset="-128"/>
                <a:cs typeface="Gill Sans MT"/>
              </a:rPr>
              <a:t>Under Review</a:t>
            </a:r>
          </a:p>
          <a:p>
            <a:pPr marL="728663" lvl="1">
              <a:spcBef>
                <a:spcPts val="480"/>
              </a:spcBef>
            </a:pPr>
            <a:r>
              <a:rPr lang="en-US" sz="1600" dirty="0" smtClean="0"/>
              <a:t>P</a:t>
            </a:r>
            <a:r>
              <a:rPr lang="en-US" sz="1600" dirty="0"/>
              <a:t>. </a:t>
            </a:r>
            <a:r>
              <a:rPr lang="en-US" sz="1600" dirty="0" err="1" smtClean="0"/>
              <a:t>Tranquilli</a:t>
            </a:r>
            <a:r>
              <a:rPr lang="en-US" sz="1600" dirty="0" smtClean="0"/>
              <a:t>, </a:t>
            </a:r>
            <a:r>
              <a:rPr lang="en-US" sz="1600" dirty="0"/>
              <a:t>A. </a:t>
            </a:r>
            <a:r>
              <a:rPr lang="en-US" sz="1600" dirty="0" err="1" smtClean="0"/>
              <a:t>Sandu</a:t>
            </a:r>
            <a:r>
              <a:rPr lang="en-US" sz="1600" dirty="0" smtClean="0"/>
              <a:t>, “Exponential</a:t>
            </a:r>
            <a:r>
              <a:rPr lang="en-US" sz="1600" dirty="0"/>
              <a:t>-</a:t>
            </a:r>
            <a:r>
              <a:rPr lang="en-US" sz="1600" dirty="0" err="1"/>
              <a:t>Krylov</a:t>
            </a:r>
            <a:r>
              <a:rPr lang="en-US" sz="1600" dirty="0"/>
              <a:t> Methods for Ordinary Differential </a:t>
            </a:r>
            <a:r>
              <a:rPr lang="en-US" sz="1600" dirty="0" smtClean="0"/>
              <a:t>Equations,” </a:t>
            </a:r>
            <a:r>
              <a:rPr lang="en-US" sz="1600" i="1" dirty="0" smtClean="0"/>
              <a:t>Journal </a:t>
            </a:r>
            <a:r>
              <a:rPr lang="en-US" sz="1600" i="1" dirty="0"/>
              <a:t>of Computational </a:t>
            </a:r>
            <a:r>
              <a:rPr lang="en-US" sz="1600" i="1" dirty="0" smtClean="0"/>
              <a:t>Physics</a:t>
            </a:r>
            <a:r>
              <a:rPr lang="en-US" sz="1600" dirty="0" smtClean="0"/>
              <a:t>.</a:t>
            </a:r>
            <a:endParaRPr lang="en-US" sz="1600" i="1" dirty="0">
              <a:ea typeface="ＭＳ Ｐゴシック" pitchFamily="-108" charset="-128"/>
              <a:cs typeface="Gill Sans MT"/>
            </a:endParaRPr>
          </a:p>
          <a:p>
            <a:pPr marL="728663" lvl="1">
              <a:spcBef>
                <a:spcPts val="480"/>
              </a:spcBef>
            </a:pPr>
            <a:r>
              <a:rPr lang="en-US" sz="1600" dirty="0" smtClean="0"/>
              <a:t>H</a:t>
            </a:r>
            <a:r>
              <a:rPr lang="en-US" sz="1600" dirty="0"/>
              <a:t>. </a:t>
            </a:r>
            <a:r>
              <a:rPr lang="en-US" sz="1600" dirty="0" smtClean="0"/>
              <a:t>Zhang, </a:t>
            </a:r>
            <a:r>
              <a:rPr lang="en-US" sz="1600" dirty="0"/>
              <a:t>A. </a:t>
            </a:r>
            <a:r>
              <a:rPr lang="en-US" sz="1600" dirty="0" err="1"/>
              <a:t>Sandu</a:t>
            </a:r>
            <a:r>
              <a:rPr lang="en-US" sz="1600" dirty="0"/>
              <a:t>, </a:t>
            </a:r>
            <a:r>
              <a:rPr lang="en-US" sz="1600" dirty="0" smtClean="0"/>
              <a:t>S</a:t>
            </a:r>
            <a:r>
              <a:rPr lang="en-US" sz="1600" dirty="0"/>
              <a:t>. </a:t>
            </a:r>
            <a:r>
              <a:rPr lang="en-US" sz="1600" dirty="0" err="1"/>
              <a:t>Blaise</a:t>
            </a:r>
            <a:r>
              <a:rPr lang="en-US" sz="1600" dirty="0"/>
              <a:t>: High Order Implicit-Explicit General Linear Methods with Optimized Stability </a:t>
            </a:r>
            <a:r>
              <a:rPr lang="en-US" sz="1600" dirty="0" smtClean="0"/>
              <a:t>Regions,” </a:t>
            </a:r>
            <a:r>
              <a:rPr lang="en-US" sz="1600" i="1" dirty="0" smtClean="0"/>
              <a:t>SIAM </a:t>
            </a:r>
            <a:r>
              <a:rPr lang="en-US" sz="1600" i="1" dirty="0"/>
              <a:t>Journal on Scientific Computing</a:t>
            </a:r>
            <a:r>
              <a:rPr lang="en-US" sz="1600" dirty="0"/>
              <a:t>, MS </a:t>
            </a:r>
            <a:r>
              <a:rPr lang="en-US" sz="1600" dirty="0" smtClean="0"/>
              <a:t>097670.</a:t>
            </a:r>
            <a:endParaRPr lang="en-US" sz="1600" dirty="0"/>
          </a:p>
          <a:p>
            <a:pPr marL="728663" lvl="1">
              <a:spcBef>
                <a:spcPts val="480"/>
              </a:spcBef>
            </a:pPr>
            <a:r>
              <a:rPr lang="en-US" sz="1600" dirty="0" smtClean="0">
                <a:ea typeface="ＭＳ Ｐゴシック" pitchFamily="-108" charset="-128"/>
                <a:cs typeface="Gill Sans MT"/>
              </a:rPr>
              <a:t>A. </a:t>
            </a:r>
            <a:r>
              <a:rPr lang="en-US" sz="1600" dirty="0" err="1" smtClean="0">
                <a:ea typeface="ＭＳ Ｐゴシック" pitchFamily="-108" charset="-128"/>
                <a:cs typeface="Gill Sans MT"/>
              </a:rPr>
              <a:t>Aji</a:t>
            </a:r>
            <a:r>
              <a:rPr lang="en-US" sz="1600" dirty="0" smtClean="0">
                <a:ea typeface="ＭＳ Ｐゴシック" pitchFamily="-108" charset="-128"/>
                <a:cs typeface="Gill Sans MT"/>
              </a:rPr>
              <a:t> et al., “MPI-ACC: GPU-Integrated MPI for Scientific Applications,” </a:t>
            </a:r>
            <a:r>
              <a:rPr lang="en-US" sz="1600" i="1" dirty="0" smtClean="0">
                <a:ea typeface="ＭＳ Ｐゴシック" pitchFamily="-108" charset="-128"/>
                <a:cs typeface="Gill Sans MT"/>
              </a:rPr>
              <a:t>IEEE Transactions on Parallel &amp; Distributed Systems.</a:t>
            </a:r>
          </a:p>
          <a:p>
            <a:pPr marL="728663" lvl="1">
              <a:spcBef>
                <a:spcPts val="480"/>
              </a:spcBef>
            </a:pPr>
            <a:r>
              <a:rPr lang="en-US" sz="1600" dirty="0" smtClean="0">
                <a:ea typeface="ＭＳ Ｐゴシック" pitchFamily="-108" charset="-128"/>
                <a:cs typeface="Gill Sans MT"/>
              </a:rPr>
              <a:t>T. </a:t>
            </a:r>
            <a:r>
              <a:rPr lang="en-US" sz="1600" dirty="0" err="1" smtClean="0">
                <a:ea typeface="ＭＳ Ｐゴシック" pitchFamily="-108" charset="-128"/>
                <a:cs typeface="Gill Sans MT"/>
              </a:rPr>
              <a:t>Scogland</a:t>
            </a:r>
            <a:r>
              <a:rPr lang="en-US" sz="1600" dirty="0" smtClean="0">
                <a:ea typeface="ＭＳ Ｐゴシック" pitchFamily="-108" charset="-128"/>
                <a:cs typeface="Gill Sans MT"/>
              </a:rPr>
              <a:t>, W. Feng, B. </a:t>
            </a:r>
            <a:r>
              <a:rPr lang="en-US" sz="1600" dirty="0" err="1" smtClean="0">
                <a:ea typeface="ＭＳ Ｐゴシック" pitchFamily="-108" charset="-128"/>
                <a:cs typeface="Gill Sans MT"/>
              </a:rPr>
              <a:t>Rountree</a:t>
            </a:r>
            <a:r>
              <a:rPr lang="en-US" sz="1600" dirty="0" smtClean="0">
                <a:ea typeface="ＭＳ Ｐゴシック" pitchFamily="-108" charset="-128"/>
                <a:cs typeface="Gill Sans MT"/>
              </a:rPr>
              <a:t>, B. de </a:t>
            </a:r>
            <a:r>
              <a:rPr lang="en-US" sz="1600" dirty="0" err="1" smtClean="0">
                <a:ea typeface="ＭＳ Ｐゴシック" pitchFamily="-108" charset="-128"/>
                <a:cs typeface="Gill Sans MT"/>
              </a:rPr>
              <a:t>Supinski</a:t>
            </a:r>
            <a:r>
              <a:rPr lang="en-US" sz="1600" dirty="0" smtClean="0">
                <a:ea typeface="ＭＳ Ｐゴシック" pitchFamily="-108" charset="-128"/>
                <a:cs typeface="Gill Sans MT"/>
              </a:rPr>
              <a:t>, “</a:t>
            </a:r>
            <a:r>
              <a:rPr lang="en-US" sz="1600" dirty="0" err="1" smtClean="0"/>
              <a:t>CoreTSAR</a:t>
            </a:r>
            <a:r>
              <a:rPr lang="en-US" sz="1600" dirty="0"/>
              <a:t>: Core Task-Size Adapting </a:t>
            </a:r>
            <a:r>
              <a:rPr lang="en-US" sz="1600" dirty="0" smtClean="0"/>
              <a:t>Runtime,” </a:t>
            </a:r>
            <a:r>
              <a:rPr lang="en-US" sz="1600" i="1" dirty="0">
                <a:ea typeface="ＭＳ Ｐゴシック" pitchFamily="-108" charset="-128"/>
                <a:cs typeface="Gill Sans MT"/>
              </a:rPr>
              <a:t>IEEE Transactions on Parallel &amp; Distributed Systems</a:t>
            </a:r>
            <a:r>
              <a:rPr lang="en-US" sz="1600" i="1" dirty="0" smtClean="0">
                <a:ea typeface="ＭＳ Ｐゴシック" pitchFamily="-108" charset="-128"/>
                <a:cs typeface="Gill Sans MT"/>
              </a:rPr>
              <a:t>.</a:t>
            </a:r>
          </a:p>
          <a:p>
            <a:pPr marL="728663" lvl="1">
              <a:spcBef>
                <a:spcPts val="480"/>
              </a:spcBef>
            </a:pPr>
            <a:r>
              <a:rPr lang="en-US" altLang="zh-CN" sz="1600" dirty="0">
                <a:cs typeface="Arial"/>
              </a:rPr>
              <a:t>J. Lou,</a:t>
            </a:r>
            <a:r>
              <a:rPr lang="zh-CN" altLang="en-US" sz="1600" dirty="0">
                <a:cs typeface="Arial"/>
              </a:rPr>
              <a:t> </a:t>
            </a:r>
            <a:r>
              <a:rPr lang="en-US" altLang="zh-CN" sz="1600" dirty="0">
                <a:cs typeface="Arial"/>
              </a:rPr>
              <a:t>Y.</a:t>
            </a:r>
            <a:r>
              <a:rPr lang="zh-CN" altLang="en-US" sz="1600" dirty="0">
                <a:cs typeface="Arial"/>
              </a:rPr>
              <a:t> </a:t>
            </a:r>
            <a:r>
              <a:rPr lang="en-US" altLang="zh-CN" sz="1600" dirty="0">
                <a:cs typeface="Arial"/>
              </a:rPr>
              <a:t>Xia,</a:t>
            </a:r>
            <a:r>
              <a:rPr lang="zh-CN" altLang="en-US" sz="1600" dirty="0">
                <a:cs typeface="Arial"/>
              </a:rPr>
              <a:t> </a:t>
            </a:r>
            <a:r>
              <a:rPr lang="en-US" altLang="zh-CN" sz="1600" dirty="0">
                <a:cs typeface="Arial"/>
              </a:rPr>
              <a:t>L. </a:t>
            </a:r>
            <a:r>
              <a:rPr lang="en-US" altLang="zh-CN" sz="1600" dirty="0" err="1">
                <a:cs typeface="Arial"/>
              </a:rPr>
              <a:t>Luo</a:t>
            </a:r>
            <a:r>
              <a:rPr lang="en-US" altLang="zh-CN" sz="1600" dirty="0">
                <a:cs typeface="Arial"/>
              </a:rPr>
              <a:t>, H. </a:t>
            </a:r>
            <a:r>
              <a:rPr lang="en-US" altLang="zh-CN" sz="1600" dirty="0" err="1">
                <a:cs typeface="Arial"/>
              </a:rPr>
              <a:t>Luo</a:t>
            </a:r>
            <a:r>
              <a:rPr lang="en-US" altLang="zh-CN" sz="1600" dirty="0">
                <a:cs typeface="Arial"/>
              </a:rPr>
              <a:t>, J. Lou, J. Edwards, F. Mueller, “</a:t>
            </a:r>
            <a:r>
              <a:rPr lang="en-US" altLang="zh-CN" sz="1600" dirty="0" err="1">
                <a:cs typeface="Arial"/>
              </a:rPr>
              <a:t>OpenACC</a:t>
            </a:r>
            <a:r>
              <a:rPr lang="en-US" altLang="zh-CN" sz="1600" dirty="0">
                <a:cs typeface="Arial"/>
              </a:rPr>
              <a:t>-based</a:t>
            </a:r>
            <a:r>
              <a:rPr lang="zh-CN" altLang="en-US" sz="1600" dirty="0">
                <a:cs typeface="Arial"/>
              </a:rPr>
              <a:t> </a:t>
            </a:r>
            <a:r>
              <a:rPr lang="en-US" altLang="zh-CN" sz="1600" dirty="0">
                <a:cs typeface="Arial"/>
              </a:rPr>
              <a:t>GPU</a:t>
            </a:r>
            <a:r>
              <a:rPr lang="zh-CN" altLang="en-US" sz="1600" dirty="0">
                <a:cs typeface="Arial"/>
              </a:rPr>
              <a:t> </a:t>
            </a:r>
            <a:r>
              <a:rPr lang="en-US" altLang="zh-CN" sz="1600" dirty="0">
                <a:cs typeface="Arial"/>
              </a:rPr>
              <a:t>Acceleration</a:t>
            </a:r>
            <a:r>
              <a:rPr lang="zh-CN" altLang="en-US" sz="1600" dirty="0">
                <a:cs typeface="Arial"/>
              </a:rPr>
              <a:t> </a:t>
            </a:r>
            <a:r>
              <a:rPr lang="en-US" altLang="zh-CN" sz="1600" dirty="0">
                <a:cs typeface="Arial"/>
              </a:rPr>
              <a:t>of</a:t>
            </a:r>
            <a:r>
              <a:rPr lang="zh-CN" altLang="en-US" sz="1600" dirty="0">
                <a:cs typeface="Arial"/>
              </a:rPr>
              <a:t> </a:t>
            </a:r>
            <a:r>
              <a:rPr lang="en-US" altLang="zh-CN" sz="1600" dirty="0">
                <a:cs typeface="Arial"/>
              </a:rPr>
              <a:t>a</a:t>
            </a:r>
            <a:r>
              <a:rPr lang="zh-CN" altLang="en-US" sz="1600" dirty="0">
                <a:cs typeface="Arial"/>
              </a:rPr>
              <a:t> </a:t>
            </a:r>
            <a:r>
              <a:rPr lang="en-US" altLang="zh-CN" sz="1600" i="1" dirty="0">
                <a:cs typeface="Arial"/>
              </a:rPr>
              <a:t>p</a:t>
            </a:r>
            <a:r>
              <a:rPr lang="en-US" altLang="zh-CN" sz="1600" dirty="0">
                <a:cs typeface="Arial"/>
              </a:rPr>
              <a:t>-</a:t>
            </a:r>
            <a:r>
              <a:rPr lang="en-US" altLang="zh-CN" sz="1600" dirty="0" err="1">
                <a:cs typeface="Arial"/>
              </a:rPr>
              <a:t>multigrid</a:t>
            </a:r>
            <a:r>
              <a:rPr lang="zh-CN" altLang="en-US" sz="1600" dirty="0">
                <a:cs typeface="Arial"/>
              </a:rPr>
              <a:t> </a:t>
            </a:r>
            <a:r>
              <a:rPr lang="en-US" altLang="zh-CN" sz="1600" dirty="0">
                <a:cs typeface="Arial"/>
              </a:rPr>
              <a:t>Discontinuous</a:t>
            </a:r>
            <a:r>
              <a:rPr lang="zh-CN" altLang="en-US" sz="1600" dirty="0">
                <a:cs typeface="Arial"/>
              </a:rPr>
              <a:t> </a:t>
            </a:r>
            <a:r>
              <a:rPr lang="en-US" altLang="zh-CN" sz="1600" dirty="0" err="1">
                <a:cs typeface="Arial"/>
              </a:rPr>
              <a:t>Galerkin</a:t>
            </a:r>
            <a:r>
              <a:rPr lang="zh-CN" altLang="en-US" sz="1600" dirty="0">
                <a:cs typeface="Arial"/>
              </a:rPr>
              <a:t> </a:t>
            </a:r>
            <a:r>
              <a:rPr lang="en-US" altLang="zh-CN" sz="1600" dirty="0">
                <a:cs typeface="Arial"/>
              </a:rPr>
              <a:t>Method</a:t>
            </a:r>
            <a:r>
              <a:rPr lang="zh-CN" altLang="en-US" sz="1600" dirty="0">
                <a:cs typeface="Arial"/>
              </a:rPr>
              <a:t> </a:t>
            </a:r>
            <a:r>
              <a:rPr lang="en-US" altLang="zh-CN" sz="1600" dirty="0">
                <a:cs typeface="Arial"/>
              </a:rPr>
              <a:t>for</a:t>
            </a:r>
            <a:r>
              <a:rPr lang="zh-CN" altLang="en-US" sz="1600" dirty="0">
                <a:cs typeface="Arial"/>
              </a:rPr>
              <a:t> </a:t>
            </a:r>
            <a:r>
              <a:rPr lang="en-US" altLang="zh-CN" sz="1600" dirty="0">
                <a:cs typeface="Arial"/>
              </a:rPr>
              <a:t>Compressible</a:t>
            </a:r>
            <a:r>
              <a:rPr lang="zh-CN" altLang="en-US" sz="1600" dirty="0">
                <a:cs typeface="Arial"/>
              </a:rPr>
              <a:t> </a:t>
            </a:r>
            <a:r>
              <a:rPr lang="en-US" altLang="zh-CN" sz="1600" dirty="0">
                <a:cs typeface="Arial"/>
              </a:rPr>
              <a:t>Flows</a:t>
            </a:r>
            <a:r>
              <a:rPr lang="zh-CN" altLang="en-US" sz="1600" dirty="0">
                <a:cs typeface="Arial"/>
              </a:rPr>
              <a:t> </a:t>
            </a:r>
            <a:r>
              <a:rPr lang="en-US" altLang="zh-CN" sz="1600" dirty="0">
                <a:cs typeface="Arial"/>
              </a:rPr>
              <a:t>on</a:t>
            </a:r>
            <a:r>
              <a:rPr lang="zh-CN" altLang="en-US" sz="1600" dirty="0">
                <a:cs typeface="Arial"/>
              </a:rPr>
              <a:t> </a:t>
            </a:r>
            <a:r>
              <a:rPr lang="en-US" altLang="zh-CN" sz="1600" dirty="0">
                <a:cs typeface="Arial"/>
              </a:rPr>
              <a:t>3D</a:t>
            </a:r>
            <a:r>
              <a:rPr lang="zh-CN" altLang="en-US" sz="1600" dirty="0">
                <a:cs typeface="Arial"/>
              </a:rPr>
              <a:t> </a:t>
            </a:r>
            <a:r>
              <a:rPr lang="en-US" altLang="zh-CN" sz="1600" dirty="0">
                <a:cs typeface="Arial"/>
              </a:rPr>
              <a:t>Unstructured</a:t>
            </a:r>
            <a:r>
              <a:rPr lang="zh-CN" altLang="en-US" sz="1600" dirty="0">
                <a:cs typeface="Arial"/>
              </a:rPr>
              <a:t> </a:t>
            </a:r>
            <a:r>
              <a:rPr lang="en-US" altLang="zh-CN" sz="1600" dirty="0">
                <a:cs typeface="Arial"/>
              </a:rPr>
              <a:t>Grids,”</a:t>
            </a:r>
            <a:r>
              <a:rPr lang="zh-CN" altLang="en-US" sz="1600" dirty="0">
                <a:cs typeface="Arial"/>
              </a:rPr>
              <a:t> </a:t>
            </a:r>
            <a:r>
              <a:rPr lang="en-US" altLang="zh-CN" sz="1600" i="1" dirty="0" smtClean="0">
                <a:cs typeface="Arial"/>
              </a:rPr>
              <a:t>AIAA</a:t>
            </a:r>
            <a:r>
              <a:rPr lang="zh-CN" altLang="en-US" sz="1600" i="1" dirty="0" smtClean="0">
                <a:cs typeface="Arial"/>
              </a:rPr>
              <a:t> </a:t>
            </a:r>
            <a:r>
              <a:rPr lang="en-US" altLang="zh-CN" sz="1600" i="1" dirty="0">
                <a:cs typeface="Arial"/>
              </a:rPr>
              <a:t>Science</a:t>
            </a:r>
            <a:r>
              <a:rPr lang="zh-CN" altLang="en-US" sz="1600" i="1" dirty="0">
                <a:cs typeface="Arial"/>
              </a:rPr>
              <a:t> </a:t>
            </a:r>
            <a:r>
              <a:rPr lang="en-US" altLang="zh-CN" sz="1600" i="1" dirty="0">
                <a:cs typeface="Arial"/>
              </a:rPr>
              <a:t>and</a:t>
            </a:r>
            <a:r>
              <a:rPr lang="zh-CN" altLang="en-US" sz="1600" i="1" dirty="0">
                <a:cs typeface="Arial"/>
              </a:rPr>
              <a:t> </a:t>
            </a:r>
            <a:r>
              <a:rPr lang="en-US" altLang="zh-CN" sz="1600" i="1" dirty="0">
                <a:cs typeface="Arial"/>
              </a:rPr>
              <a:t>Technology</a:t>
            </a:r>
            <a:r>
              <a:rPr lang="zh-CN" altLang="en-US" sz="1600" i="1" dirty="0">
                <a:cs typeface="Arial"/>
              </a:rPr>
              <a:t> </a:t>
            </a:r>
            <a:r>
              <a:rPr lang="en-US" altLang="zh-CN" sz="1600" i="1" dirty="0" smtClean="0">
                <a:cs typeface="Arial"/>
              </a:rPr>
              <a:t>Forum</a:t>
            </a:r>
            <a:r>
              <a:rPr lang="en-US" altLang="zh-CN" sz="1600" dirty="0" smtClean="0">
                <a:cs typeface="Arial"/>
              </a:rPr>
              <a:t>.</a:t>
            </a:r>
            <a:endParaRPr lang="en-US" sz="1600" dirty="0" smtClean="0">
              <a:ea typeface="ＭＳ Ｐゴシック" pitchFamily="-108" charset="-128"/>
              <a:cs typeface="Gill Sans MT"/>
            </a:endParaRPr>
          </a:p>
          <a:p>
            <a:pPr marL="328613" indent="-285750">
              <a:spcBef>
                <a:spcPts val="480"/>
              </a:spcBef>
            </a:pPr>
            <a:r>
              <a:rPr lang="en-US" sz="2000" dirty="0" smtClean="0">
                <a:ea typeface="ＭＳ Ｐゴシック" pitchFamily="-108" charset="-128"/>
                <a:cs typeface="Gill Sans MT"/>
              </a:rPr>
              <a:t>In Preparation</a:t>
            </a:r>
          </a:p>
          <a:p>
            <a:pPr marL="728663" lvl="1">
              <a:spcBef>
                <a:spcPts val="480"/>
              </a:spcBef>
            </a:pPr>
            <a:r>
              <a:rPr lang="en-US" sz="1600" dirty="0" smtClean="0">
                <a:ea typeface="ＭＳ Ｐゴシック" pitchFamily="-108" charset="-128"/>
                <a:cs typeface="Gill Sans MT"/>
              </a:rPr>
              <a:t>B</a:t>
            </a:r>
            <a:r>
              <a:rPr lang="en-US" sz="1600" dirty="0">
                <a:ea typeface="ＭＳ Ｐゴシック" pitchFamily="-108" charset="-128"/>
                <a:cs typeface="Gill Sans MT"/>
              </a:rPr>
              <a:t>. Pickering, C</a:t>
            </a:r>
            <a:r>
              <a:rPr lang="en-US" sz="1600" dirty="0" smtClean="0">
                <a:ea typeface="ＭＳ Ｐゴシック" pitchFamily="-108" charset="-128"/>
                <a:cs typeface="Gill Sans MT"/>
              </a:rPr>
              <a:t>. </a:t>
            </a:r>
            <a:r>
              <a:rPr lang="en-US" sz="1600" dirty="0">
                <a:ea typeface="ＭＳ Ｐゴシック" pitchFamily="-108" charset="-128"/>
                <a:cs typeface="Gill Sans MT"/>
              </a:rPr>
              <a:t>Jackson, T. </a:t>
            </a:r>
            <a:r>
              <a:rPr lang="en-US" sz="1600" dirty="0" err="1" smtClean="0">
                <a:ea typeface="ＭＳ Ｐゴシック" pitchFamily="-108" charset="-128"/>
                <a:cs typeface="Gill Sans MT"/>
              </a:rPr>
              <a:t>Scogland</a:t>
            </a:r>
            <a:r>
              <a:rPr lang="en-US" sz="1600" dirty="0">
                <a:ea typeface="ＭＳ Ｐゴシック" pitchFamily="-108" charset="-128"/>
                <a:cs typeface="Gill Sans MT"/>
              </a:rPr>
              <a:t>, </a:t>
            </a:r>
            <a:r>
              <a:rPr lang="en-US" sz="1600" dirty="0" smtClean="0">
                <a:ea typeface="ＭＳ Ｐゴシック" pitchFamily="-108" charset="-128"/>
                <a:cs typeface="Gill Sans MT"/>
              </a:rPr>
              <a:t>W. </a:t>
            </a:r>
            <a:r>
              <a:rPr lang="en-US" sz="1600" dirty="0">
                <a:ea typeface="ＭＳ Ｐゴシック" pitchFamily="-108" charset="-128"/>
                <a:cs typeface="Gill Sans MT"/>
              </a:rPr>
              <a:t>Feng, </a:t>
            </a:r>
            <a:r>
              <a:rPr lang="en-US" sz="1600" dirty="0" smtClean="0">
                <a:ea typeface="ＭＳ Ｐゴシック" pitchFamily="-108" charset="-128"/>
                <a:cs typeface="Gill Sans MT"/>
              </a:rPr>
              <a:t>C. </a:t>
            </a:r>
            <a:r>
              <a:rPr lang="en-US" sz="1600" dirty="0">
                <a:ea typeface="ＭＳ Ｐゴシック" pitchFamily="-108" charset="-128"/>
                <a:cs typeface="Gill Sans MT"/>
              </a:rPr>
              <a:t>Roy, “Directive-Based GPU Programming for Computational Fluid Dynamics,” </a:t>
            </a:r>
            <a:r>
              <a:rPr lang="en-US" sz="1600" dirty="0" smtClean="0">
                <a:ea typeface="ＭＳ Ｐゴシック" pitchFamily="-108" charset="-128"/>
                <a:cs typeface="Gill Sans MT"/>
              </a:rPr>
              <a:t>in </a:t>
            </a:r>
            <a:r>
              <a:rPr lang="en-US" sz="1600" dirty="0">
                <a:ea typeface="ＭＳ Ｐゴシック" pitchFamily="-108" charset="-128"/>
                <a:cs typeface="Gill Sans MT"/>
              </a:rPr>
              <a:t>preparation for </a:t>
            </a:r>
            <a:r>
              <a:rPr lang="en-US" sz="1600" i="1" dirty="0" smtClean="0">
                <a:ea typeface="ＭＳ Ｐゴシック" pitchFamily="-108" charset="-128"/>
                <a:cs typeface="Gill Sans MT"/>
              </a:rPr>
              <a:t>Computers </a:t>
            </a:r>
            <a:r>
              <a:rPr lang="en-US" sz="1600" i="1" dirty="0">
                <a:ea typeface="ＭＳ Ｐゴシック" pitchFamily="-108" charset="-128"/>
                <a:cs typeface="Gill Sans MT"/>
              </a:rPr>
              <a:t>and Fluids</a:t>
            </a:r>
            <a:r>
              <a:rPr lang="en-US" sz="1600" dirty="0">
                <a:ea typeface="ＭＳ Ｐゴシック" pitchFamily="-108" charset="-128"/>
                <a:cs typeface="Gill Sans MT"/>
              </a:rPr>
              <a:t>, </a:t>
            </a:r>
            <a:r>
              <a:rPr lang="en-US" sz="1600" dirty="0" smtClean="0">
                <a:ea typeface="ＭＳ Ｐゴシック" pitchFamily="-108" charset="-128"/>
                <a:cs typeface="Gill Sans MT"/>
              </a:rPr>
              <a:t>Aug. </a:t>
            </a:r>
            <a:r>
              <a:rPr lang="en-US" sz="1600" dirty="0">
                <a:ea typeface="ＭＳ Ｐゴシック" pitchFamily="-108" charset="-128"/>
                <a:cs typeface="Gill Sans MT"/>
              </a:rPr>
              <a:t>2014. </a:t>
            </a:r>
          </a:p>
          <a:p>
            <a:pPr marL="728663" lvl="1">
              <a:spcBef>
                <a:spcPts val="480"/>
              </a:spcBef>
            </a:pPr>
            <a:r>
              <a:rPr lang="en-US" sz="1600" dirty="0" smtClean="0">
                <a:ea typeface="ＭＳ Ｐゴシック" pitchFamily="-108" charset="-128"/>
                <a:cs typeface="Gill Sans MT"/>
              </a:rPr>
              <a:t>J. </a:t>
            </a:r>
            <a:r>
              <a:rPr lang="en-US" sz="1600" dirty="0" err="1">
                <a:ea typeface="ＭＳ Ｐゴシック" pitchFamily="-108" charset="-128"/>
                <a:cs typeface="Gill Sans MT"/>
              </a:rPr>
              <a:t>Derlaga</a:t>
            </a:r>
            <a:r>
              <a:rPr lang="en-US" sz="1600" dirty="0">
                <a:ea typeface="ＭＳ Ｐゴシック" pitchFamily="-108" charset="-128"/>
                <a:cs typeface="Gill Sans MT"/>
              </a:rPr>
              <a:t>, </a:t>
            </a:r>
            <a:r>
              <a:rPr lang="en-US" sz="1600" dirty="0" smtClean="0">
                <a:ea typeface="ＭＳ Ｐゴシック" pitchFamily="-108" charset="-128"/>
                <a:cs typeface="Gill Sans MT"/>
              </a:rPr>
              <a:t>T. </a:t>
            </a:r>
            <a:r>
              <a:rPr lang="en-US" sz="1600" dirty="0">
                <a:ea typeface="ＭＳ Ｐゴシック" pitchFamily="-108" charset="-128"/>
                <a:cs typeface="Gill Sans MT"/>
              </a:rPr>
              <a:t>Phillips, </a:t>
            </a:r>
            <a:r>
              <a:rPr lang="en-US" sz="1600" dirty="0" smtClean="0">
                <a:ea typeface="ＭＳ Ｐゴシック" pitchFamily="-108" charset="-128"/>
                <a:cs typeface="Gill Sans MT"/>
              </a:rPr>
              <a:t>C</a:t>
            </a:r>
            <a:r>
              <a:rPr lang="en-US" sz="1600" dirty="0">
                <a:ea typeface="ＭＳ Ｐゴシック" pitchFamily="-108" charset="-128"/>
                <a:cs typeface="Gill Sans MT"/>
              </a:rPr>
              <a:t>. J. Roy, “SENSEI Computational Fluid Dynamics Code: A Case Study in Modern Fortran Software Development,” </a:t>
            </a:r>
            <a:r>
              <a:rPr lang="en-US" sz="1600" dirty="0" smtClean="0">
                <a:ea typeface="ＭＳ Ｐゴシック" pitchFamily="-108" charset="-128"/>
                <a:cs typeface="Gill Sans MT"/>
              </a:rPr>
              <a:t>in </a:t>
            </a:r>
            <a:r>
              <a:rPr lang="en-US" sz="1600" dirty="0">
                <a:ea typeface="ＭＳ Ｐゴシック" pitchFamily="-108" charset="-128"/>
                <a:cs typeface="Gill Sans MT"/>
              </a:rPr>
              <a:t>preparation for </a:t>
            </a:r>
            <a:r>
              <a:rPr lang="en-US" sz="1600" i="1" dirty="0" smtClean="0">
                <a:ea typeface="ＭＳ Ｐゴシック" pitchFamily="-108" charset="-128"/>
                <a:cs typeface="Gill Sans MT"/>
              </a:rPr>
              <a:t>Journal </a:t>
            </a:r>
            <a:r>
              <a:rPr lang="en-US" sz="1600" i="1" dirty="0">
                <a:ea typeface="ＭＳ Ｐゴシック" pitchFamily="-108" charset="-128"/>
                <a:cs typeface="Gill Sans MT"/>
              </a:rPr>
              <a:t>of Aerospace Computing, Information, and Communication</a:t>
            </a:r>
            <a:r>
              <a:rPr lang="en-US" sz="1600" dirty="0">
                <a:ea typeface="ＭＳ Ｐゴシック" pitchFamily="-108" charset="-128"/>
                <a:cs typeface="Gill Sans MT"/>
              </a:rPr>
              <a:t>, </a:t>
            </a:r>
            <a:r>
              <a:rPr lang="en-US" sz="1600" dirty="0" smtClean="0">
                <a:ea typeface="ＭＳ Ｐゴシック" pitchFamily="-108" charset="-128"/>
                <a:cs typeface="Gill Sans MT"/>
              </a:rPr>
              <a:t>Aug. </a:t>
            </a:r>
            <a:r>
              <a:rPr lang="en-US" sz="1600" dirty="0">
                <a:ea typeface="ＭＳ Ｐゴシック" pitchFamily="-108" charset="-128"/>
                <a:cs typeface="Gill Sans MT"/>
              </a:rPr>
              <a:t>2014. </a:t>
            </a:r>
          </a:p>
          <a:p>
            <a:pPr lvl="1"/>
            <a:r>
              <a:rPr lang="en-US" sz="1600" dirty="0" smtClean="0"/>
              <a:t>K</a:t>
            </a:r>
            <a:r>
              <a:rPr lang="en-US" sz="1600" dirty="0"/>
              <a:t>. </a:t>
            </a:r>
            <a:r>
              <a:rPr lang="en-US" sz="1600" dirty="0" err="1"/>
              <a:t>Swirydowicz</a:t>
            </a:r>
            <a:r>
              <a:rPr lang="en-US" sz="1600" dirty="0"/>
              <a:t>, E. de </a:t>
            </a:r>
            <a:r>
              <a:rPr lang="en-US" sz="1600" dirty="0" err="1"/>
              <a:t>Sturler</a:t>
            </a:r>
            <a:r>
              <a:rPr lang="en-US" sz="1600" dirty="0"/>
              <a:t>, X. </a:t>
            </a:r>
            <a:r>
              <a:rPr lang="en-US" sz="1600" dirty="0" err="1"/>
              <a:t>Xu</a:t>
            </a:r>
            <a:r>
              <a:rPr lang="en-US" sz="1600" dirty="0"/>
              <a:t>, and </a:t>
            </a:r>
            <a:r>
              <a:rPr lang="en-US" sz="1600" dirty="0" smtClean="0"/>
              <a:t>C. Roy, “Effective Solvers and </a:t>
            </a:r>
            <a:r>
              <a:rPr lang="en-US" sz="1600" dirty="0" err="1" smtClean="0"/>
              <a:t>Preconditioners</a:t>
            </a:r>
            <a:r>
              <a:rPr lang="en-US" sz="1600" dirty="0" smtClean="0"/>
              <a:t> on GPUs for CFD Applications,” in preparation for </a:t>
            </a:r>
            <a:r>
              <a:rPr lang="en-US" sz="1600" i="1" dirty="0" smtClean="0"/>
              <a:t>Parallel Computing</a:t>
            </a:r>
            <a:r>
              <a:rPr lang="en-US" sz="1600" dirty="0" smtClean="0"/>
              <a:t>.</a:t>
            </a:r>
          </a:p>
          <a:p>
            <a:pPr lvl="1"/>
            <a:r>
              <a:rPr lang="en-US" sz="1600" dirty="0"/>
              <a:t>A. </a:t>
            </a:r>
            <a:r>
              <a:rPr lang="en-US" sz="1600" dirty="0" err="1"/>
              <a:t>Amritkar</a:t>
            </a:r>
            <a:r>
              <a:rPr lang="en-US" sz="1600" dirty="0"/>
              <a:t>, E. de </a:t>
            </a:r>
            <a:r>
              <a:rPr lang="en-US" sz="1600" dirty="0" err="1"/>
              <a:t>Sturler</a:t>
            </a:r>
            <a:r>
              <a:rPr lang="en-US" sz="1600" dirty="0"/>
              <a:t>, K. </a:t>
            </a:r>
            <a:r>
              <a:rPr lang="en-US" sz="1600" dirty="0" err="1"/>
              <a:t>Swirydowicz</a:t>
            </a:r>
            <a:r>
              <a:rPr lang="en-US" sz="1600" dirty="0"/>
              <a:t>, D. </a:t>
            </a:r>
            <a:r>
              <a:rPr lang="en-US" sz="1600" dirty="0" err="1"/>
              <a:t>Tafti</a:t>
            </a:r>
            <a:r>
              <a:rPr lang="en-US" sz="1600" dirty="0"/>
              <a:t>, K. </a:t>
            </a:r>
            <a:r>
              <a:rPr lang="en-US" sz="1600" dirty="0" err="1" smtClean="0"/>
              <a:t>Ahuja</a:t>
            </a:r>
            <a:r>
              <a:rPr lang="en-US" sz="1600" dirty="0" smtClean="0"/>
              <a:t>, “Recycling </a:t>
            </a:r>
            <a:r>
              <a:rPr lang="en-US" sz="1600" dirty="0" err="1" smtClean="0"/>
              <a:t>Krylov</a:t>
            </a:r>
            <a:r>
              <a:rPr lang="en-US" sz="1600" dirty="0" smtClean="0"/>
              <a:t> Subspaces for CFD Applications,” in preparation for </a:t>
            </a:r>
            <a:r>
              <a:rPr lang="en-US" sz="1600" i="1" dirty="0" smtClean="0"/>
              <a:t>Computer Methods in Applied Mechanics and Engineering.</a:t>
            </a:r>
          </a:p>
          <a:p>
            <a:pPr lvl="1"/>
            <a:r>
              <a:rPr lang="en-US" sz="1600" dirty="0" smtClean="0"/>
              <a:t>A. K. Grim McNally, M. Li, E. de </a:t>
            </a:r>
            <a:r>
              <a:rPr lang="en-US" sz="1600" dirty="0" err="1" smtClean="0"/>
              <a:t>Sturler</a:t>
            </a:r>
            <a:r>
              <a:rPr lang="en-US" sz="1600" dirty="0" smtClean="0"/>
              <a:t>, S. </a:t>
            </a:r>
            <a:r>
              <a:rPr lang="en-US" sz="1600" dirty="0" err="1" smtClean="0"/>
              <a:t>Gugercin</a:t>
            </a:r>
            <a:r>
              <a:rPr lang="en-US" sz="1600" dirty="0" smtClean="0"/>
              <a:t>, “Preconditioning Parameterized Linear Systems,” in preparation for </a:t>
            </a:r>
            <a:r>
              <a:rPr lang="en-US" sz="1600" i="1" dirty="0" smtClean="0"/>
              <a:t>SIAM J. Scientific Computing.</a:t>
            </a:r>
            <a:endParaRPr lang="en-US" sz="1600" dirty="0" smtClean="0"/>
          </a:p>
        </p:txBody>
      </p:sp>
    </p:spTree>
    <p:extLst>
      <p:ext uri="{BB962C8B-B14F-4D97-AF65-F5344CB8AC3E}">
        <p14:creationId xmlns:p14="http://schemas.microsoft.com/office/powerpoint/2010/main" val="33476473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7254179" cy="6858000"/>
          </a:xfrm>
          <a:prstGeom prst="rect">
            <a:avLst/>
          </a:prstGeom>
        </p:spPr>
      </p:pic>
      <p:sp>
        <p:nvSpPr>
          <p:cNvPr id="2" name="Title 1"/>
          <p:cNvSpPr>
            <a:spLocks noGrp="1"/>
          </p:cNvSpPr>
          <p:nvPr>
            <p:ph type="title"/>
          </p:nvPr>
        </p:nvSpPr>
        <p:spPr>
          <a:xfrm>
            <a:off x="5355127" y="4274059"/>
            <a:ext cx="3535334" cy="2009384"/>
          </a:xfrm>
        </p:spPr>
        <p:txBody>
          <a:bodyPr>
            <a:normAutofit/>
          </a:bodyPr>
          <a:lstStyle/>
          <a:p>
            <a:r>
              <a:rPr lang="en-US" sz="2800" dirty="0" smtClean="0"/>
              <a:t>Synergistic Co-Design from 10,000 Feet:</a:t>
            </a:r>
            <a:br>
              <a:rPr lang="en-US" sz="2800" dirty="0" smtClean="0"/>
            </a:br>
            <a:r>
              <a:rPr lang="en-US" sz="2400" dirty="0" smtClean="0"/>
              <a:t>Performance Perspective</a:t>
            </a:r>
            <a:endParaRPr lang="en-US" sz="2400" dirty="0"/>
          </a:p>
        </p:txBody>
      </p:sp>
    </p:spTree>
    <p:extLst>
      <p:ext uri="{BB962C8B-B14F-4D97-AF65-F5344CB8AC3E}">
        <p14:creationId xmlns:p14="http://schemas.microsoft.com/office/powerpoint/2010/main" val="393922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It’s More than Co-Design for Performance …</a:t>
            </a:r>
            <a:r>
              <a:rPr lang="en-US" dirty="0"/>
              <a:t/>
            </a:r>
            <a:br>
              <a:rPr lang="en-US" dirty="0"/>
            </a:br>
            <a:r>
              <a:rPr lang="en-US" sz="2700" dirty="0" smtClean="0"/>
              <a:t>“Productivity = Performance + Programmability + Portability”</a:t>
            </a:r>
            <a:endParaRPr lang="en-US" sz="2700" dirty="0"/>
          </a:p>
        </p:txBody>
      </p:sp>
      <p:sp>
        <p:nvSpPr>
          <p:cNvPr id="3" name="Content Placeholder 2"/>
          <p:cNvSpPr>
            <a:spLocks noGrp="1"/>
          </p:cNvSpPr>
          <p:nvPr>
            <p:ph idx="1"/>
          </p:nvPr>
        </p:nvSpPr>
        <p:spPr>
          <a:xfrm>
            <a:off x="343463" y="1399222"/>
            <a:ext cx="8613346" cy="4425891"/>
          </a:xfrm>
        </p:spPr>
        <p:txBody>
          <a:bodyPr>
            <a:normAutofit/>
          </a:bodyPr>
          <a:lstStyle/>
          <a:p>
            <a:r>
              <a:rPr lang="en-US" dirty="0" smtClean="0"/>
              <a:t>Programmability and Portability? </a:t>
            </a:r>
            <a:r>
              <a:rPr lang="en-US" dirty="0"/>
              <a:t> </a:t>
            </a:r>
            <a:r>
              <a:rPr lang="en-US" dirty="0" smtClean="0"/>
              <a:t>Who Cares?</a:t>
            </a:r>
          </a:p>
          <a:p>
            <a:pPr lvl="1"/>
            <a:r>
              <a:rPr lang="en-US" dirty="0" smtClean="0"/>
              <a:t>Five years from now, you will </a:t>
            </a:r>
            <a:r>
              <a:rPr lang="en-US" i="1" dirty="0" smtClean="0"/>
              <a:t>NOT </a:t>
            </a:r>
            <a:r>
              <a:rPr lang="en-US" dirty="0" smtClean="0"/>
              <a:t>know what hardware will look like.</a:t>
            </a:r>
          </a:p>
          <a:p>
            <a:pPr lvl="2"/>
            <a:r>
              <a:rPr lang="en-US" dirty="0" smtClean="0"/>
              <a:t>Re-write software if code is not portable.</a:t>
            </a:r>
          </a:p>
          <a:p>
            <a:pPr lvl="1"/>
            <a:r>
              <a:rPr lang="en-US" dirty="0" smtClean="0"/>
              <a:t>Case Study: Quantum Chemistry @ Stanford (~1,000,000 CUDA SLOC)*</a:t>
            </a:r>
          </a:p>
          <a:p>
            <a:pPr lvl="2"/>
            <a:r>
              <a:rPr lang="en-US" dirty="0" smtClean="0"/>
              <a:t>What has Stanford been doing to get their code to run on other platforms?</a:t>
            </a:r>
            <a:endParaRPr lang="en-US" sz="1200" dirty="0" smtClean="0"/>
          </a:p>
          <a:p>
            <a:r>
              <a:rPr lang="en-US" dirty="0" smtClean="0"/>
              <a:t>Performance in the Context of Programmability and Portability</a:t>
            </a:r>
          </a:p>
          <a:p>
            <a:pPr lvl="1"/>
            <a:r>
              <a:rPr lang="en-US" dirty="0" smtClean="0"/>
              <a:t>Hardware/Software Co-Design (No Change in Algorithm)</a:t>
            </a:r>
          </a:p>
          <a:p>
            <a:pPr lvl="2"/>
            <a:r>
              <a:rPr lang="en-US" dirty="0"/>
              <a:t>A</a:t>
            </a:r>
            <a:r>
              <a:rPr lang="en-US" dirty="0" smtClean="0"/>
              <a:t>utomated optimization (-O3) </a:t>
            </a:r>
            <a:r>
              <a:rPr lang="en-US" dirty="0" smtClean="0">
                <a:sym typeface="Wingdings"/>
              </a:rPr>
              <a:t> advanced m</a:t>
            </a:r>
            <a:r>
              <a:rPr lang="en-US" dirty="0" smtClean="0"/>
              <a:t>anual optimization </a:t>
            </a:r>
            <a:r>
              <a:rPr lang="en-US" dirty="0" smtClean="0">
                <a:sym typeface="Wingdings"/>
              </a:rPr>
              <a:t>   advanced automated optimization</a:t>
            </a:r>
          </a:p>
          <a:p>
            <a:pPr lvl="1"/>
            <a:r>
              <a:rPr lang="en-US" dirty="0" smtClean="0">
                <a:solidFill>
                  <a:schemeClr val="bg1">
                    <a:lumMod val="65000"/>
                  </a:schemeClr>
                </a:solidFill>
                <a:sym typeface="Wingdings"/>
              </a:rPr>
              <a:t>Integrated Hardware/Software/Algorithm Co-Design</a:t>
            </a:r>
          </a:p>
          <a:p>
            <a:pPr lvl="2"/>
            <a:r>
              <a:rPr lang="en-US" dirty="0" smtClean="0">
                <a:solidFill>
                  <a:schemeClr val="bg1">
                    <a:lumMod val="65000"/>
                  </a:schemeClr>
                </a:solidFill>
                <a:sym typeface="Wingdings"/>
              </a:rPr>
              <a:t>Manual co-design  automated co-design</a:t>
            </a:r>
            <a:endParaRPr lang="en-US" dirty="0" smtClean="0">
              <a:solidFill>
                <a:schemeClr val="bg1">
                  <a:lumMod val="65000"/>
                </a:schemeClr>
              </a:solidFill>
            </a:endParaRPr>
          </a:p>
        </p:txBody>
      </p:sp>
      <p:sp>
        <p:nvSpPr>
          <p:cNvPr id="4" name="Content Placeholder 2"/>
          <p:cNvSpPr txBox="1">
            <a:spLocks/>
          </p:cNvSpPr>
          <p:nvPr/>
        </p:nvSpPr>
        <p:spPr>
          <a:xfrm>
            <a:off x="343463" y="5455497"/>
            <a:ext cx="8148917" cy="834006"/>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000" kern="1200">
                <a:solidFill>
                  <a:srgbClr val="510302"/>
                </a:solidFill>
                <a:latin typeface="+mn-lt"/>
                <a:ea typeface="+mn-ea"/>
                <a:cs typeface="+mn-cs"/>
              </a:defRPr>
            </a:lvl2pPr>
            <a:lvl3pPr marL="1143000" indent="-228600" algn="l" defTabSz="457200" rtl="0" eaLnBrk="1" latinLnBrk="0" hangingPunct="1">
              <a:spcBef>
                <a:spcPct val="20000"/>
              </a:spcBef>
              <a:buClrTx/>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ClrTx/>
              <a:buFont typeface="Arial"/>
              <a:buChar char="–"/>
              <a:defRPr sz="1800" kern="1200">
                <a:solidFill>
                  <a:schemeClr val="accent2"/>
                </a:solidFill>
                <a:latin typeface="+mn-lt"/>
                <a:ea typeface="+mn-ea"/>
                <a:cs typeface="+mn-cs"/>
              </a:defRPr>
            </a:lvl4pPr>
            <a:lvl5pPr marL="2057400" indent="-228600" algn="l" defTabSz="457200" rtl="0" eaLnBrk="1" latinLnBrk="0" hangingPunct="1">
              <a:spcBef>
                <a:spcPct val="20000"/>
              </a:spcBef>
              <a:buClrTx/>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9863" indent="-169863">
              <a:buNone/>
            </a:pPr>
            <a:r>
              <a:rPr lang="en-US" sz="2000" dirty="0" smtClean="0"/>
              <a:t>* </a:t>
            </a:r>
            <a:r>
              <a:rPr lang="en-US" sz="1600" i="1" dirty="0" smtClean="0"/>
              <a:t>CU2CL:  Automated CUDA-to-</a:t>
            </a:r>
            <a:r>
              <a:rPr lang="en-US" sz="1600" i="1" dirty="0" err="1" smtClean="0"/>
              <a:t>OpenCL</a:t>
            </a:r>
            <a:r>
              <a:rPr lang="en-US" sz="1600" i="1" dirty="0" smtClean="0"/>
              <a:t> Source-to-Source Translator</a:t>
            </a:r>
            <a:r>
              <a:rPr lang="en-US" sz="1600" dirty="0" smtClean="0"/>
              <a:t> could auto-translate the ~ 1,000,000 CUDA source lines of code (SLOC), which is part of our synergistic co-design ecosystem, but it only addresses functional portability for now.</a:t>
            </a:r>
          </a:p>
        </p:txBody>
      </p:sp>
      <p:pic>
        <p:nvPicPr>
          <p:cNvPr id="6" name="Picture 5"/>
          <p:cNvPicPr>
            <a:picLocks noChangeAspect="1"/>
          </p:cNvPicPr>
          <p:nvPr/>
        </p:nvPicPr>
        <p:blipFill rotWithShape="1">
          <a:blip r:embed="rId3"/>
          <a:srcRect l="51380" t="5467" r="105" b="-2800"/>
          <a:stretch/>
        </p:blipFill>
        <p:spPr>
          <a:xfrm>
            <a:off x="5507749" y="2133650"/>
            <a:ext cx="330763" cy="426603"/>
          </a:xfrm>
          <a:prstGeom prst="rect">
            <a:avLst/>
          </a:prstGeom>
        </p:spPr>
      </p:pic>
      <p:pic>
        <p:nvPicPr>
          <p:cNvPr id="7" name="Picture 6"/>
          <p:cNvPicPr>
            <a:picLocks noChangeAspect="1"/>
          </p:cNvPicPr>
          <p:nvPr/>
        </p:nvPicPr>
        <p:blipFill rotWithShape="1">
          <a:blip r:embed="rId3"/>
          <a:srcRect l="-5" r="51488" b="8000"/>
          <a:stretch/>
        </p:blipFill>
        <p:spPr>
          <a:xfrm>
            <a:off x="8439041" y="5552567"/>
            <a:ext cx="345180" cy="420802"/>
          </a:xfrm>
          <a:prstGeom prst="rect">
            <a:avLst/>
          </a:prstGeom>
        </p:spPr>
      </p:pic>
    </p:spTree>
    <p:extLst>
      <p:ext uri="{BB962C8B-B14F-4D97-AF65-F5344CB8AC3E}">
        <p14:creationId xmlns:p14="http://schemas.microsoft.com/office/powerpoint/2010/main" val="16205496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39233"/>
          </a:xfrm>
        </p:spPr>
        <p:txBody>
          <a:bodyPr>
            <a:normAutofit/>
          </a:bodyPr>
          <a:lstStyle/>
          <a:p>
            <a:r>
              <a:rPr lang="en-US" sz="2700" dirty="0" smtClean="0"/>
              <a:t>“Productivity = Performance + Programmability + Portability”</a:t>
            </a:r>
            <a:endParaRPr lang="en-US" sz="2700" dirty="0"/>
          </a:p>
        </p:txBody>
      </p:sp>
      <p:pic>
        <p:nvPicPr>
          <p:cNvPr id="8" name="Picture 7"/>
          <p:cNvPicPr>
            <a:picLocks noChangeAspect="1"/>
          </p:cNvPicPr>
          <p:nvPr/>
        </p:nvPicPr>
        <p:blipFill rotWithShape="1">
          <a:blip r:embed="rId3"/>
          <a:srcRect t="4679" b="4022"/>
          <a:stretch/>
        </p:blipFill>
        <p:spPr>
          <a:xfrm>
            <a:off x="-12775" y="1544794"/>
            <a:ext cx="9173067" cy="4764024"/>
          </a:xfrm>
          <a:prstGeom prst="rect">
            <a:avLst/>
          </a:prstGeom>
        </p:spPr>
      </p:pic>
      <p:sp>
        <p:nvSpPr>
          <p:cNvPr id="15" name="Rounded Rectangle 14"/>
          <p:cNvSpPr/>
          <p:nvPr/>
        </p:nvSpPr>
        <p:spPr>
          <a:xfrm>
            <a:off x="466678" y="3667703"/>
            <a:ext cx="1059297" cy="246410"/>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4012239" y="2777601"/>
            <a:ext cx="1059297" cy="246410"/>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4012239" y="3677180"/>
            <a:ext cx="1059297" cy="246410"/>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4012239" y="4806504"/>
            <a:ext cx="1059297" cy="246410"/>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flipV="1">
            <a:off x="2009358" y="1525829"/>
            <a:ext cx="6814756" cy="947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411997" y="1714341"/>
            <a:ext cx="18956" cy="3517115"/>
          </a:xfrm>
          <a:prstGeom prst="line">
            <a:avLst/>
          </a:prstGeom>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2132573" y="947727"/>
            <a:ext cx="1860505" cy="584776"/>
          </a:xfrm>
          <a:prstGeom prst="rect">
            <a:avLst/>
          </a:prstGeom>
          <a:noFill/>
        </p:spPr>
        <p:txBody>
          <a:bodyPr wrap="none" rtlCol="0">
            <a:spAutoFit/>
          </a:bodyPr>
          <a:lstStyle/>
          <a:p>
            <a:r>
              <a:rPr lang="en-US" sz="1600" dirty="0" smtClean="0"/>
              <a:t>Most programmable</a:t>
            </a:r>
          </a:p>
          <a:p>
            <a:r>
              <a:rPr lang="en-US" sz="1600" dirty="0" smtClean="0"/>
              <a:t>Most portable</a:t>
            </a:r>
            <a:endParaRPr lang="en-US" sz="1600" dirty="0"/>
          </a:p>
        </p:txBody>
      </p:sp>
      <p:sp>
        <p:nvSpPr>
          <p:cNvPr id="25" name="TextBox 24"/>
          <p:cNvSpPr txBox="1"/>
          <p:nvPr/>
        </p:nvSpPr>
        <p:spPr>
          <a:xfrm>
            <a:off x="7103304" y="941053"/>
            <a:ext cx="1873530" cy="584776"/>
          </a:xfrm>
          <a:prstGeom prst="rect">
            <a:avLst/>
          </a:prstGeom>
          <a:noFill/>
        </p:spPr>
        <p:txBody>
          <a:bodyPr wrap="none" rtlCol="0">
            <a:spAutoFit/>
          </a:bodyPr>
          <a:lstStyle/>
          <a:p>
            <a:r>
              <a:rPr lang="en-US" sz="1600" dirty="0" smtClean="0"/>
              <a:t>Least programmable</a:t>
            </a:r>
          </a:p>
          <a:p>
            <a:r>
              <a:rPr lang="en-US" sz="1600" dirty="0" smtClean="0"/>
              <a:t>Least portable</a:t>
            </a:r>
            <a:endParaRPr lang="en-US" sz="1600" dirty="0"/>
          </a:p>
        </p:txBody>
      </p:sp>
      <p:sp>
        <p:nvSpPr>
          <p:cNvPr id="30" name="Rounded Rectangle 29"/>
          <p:cNvSpPr/>
          <p:nvPr/>
        </p:nvSpPr>
        <p:spPr>
          <a:xfrm>
            <a:off x="7548322" y="2777601"/>
            <a:ext cx="1059297" cy="246410"/>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ounded Rectangle 30"/>
          <p:cNvSpPr/>
          <p:nvPr/>
        </p:nvSpPr>
        <p:spPr>
          <a:xfrm>
            <a:off x="7548322" y="3790904"/>
            <a:ext cx="1059297" cy="246410"/>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ounded Rectangle 31"/>
          <p:cNvSpPr/>
          <p:nvPr/>
        </p:nvSpPr>
        <p:spPr>
          <a:xfrm>
            <a:off x="7557800" y="4806504"/>
            <a:ext cx="1059297" cy="246410"/>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523547" y="2654679"/>
            <a:ext cx="967670" cy="646331"/>
          </a:xfrm>
          <a:prstGeom prst="rect">
            <a:avLst/>
          </a:prstGeom>
          <a:noFill/>
        </p:spPr>
        <p:txBody>
          <a:bodyPr wrap="none" rtlCol="0">
            <a:spAutoFit/>
          </a:bodyPr>
          <a:lstStyle/>
          <a:p>
            <a:pPr algn="ctr"/>
            <a:r>
              <a:rPr lang="en-US" dirty="0" smtClean="0">
                <a:solidFill>
                  <a:srgbClr val="FF0000"/>
                </a:solidFill>
              </a:rPr>
              <a:t>N-body</a:t>
            </a:r>
          </a:p>
          <a:p>
            <a:pPr algn="ctr"/>
            <a:r>
              <a:rPr lang="en-US" dirty="0" smtClean="0">
                <a:solidFill>
                  <a:srgbClr val="FF0000"/>
                </a:solidFill>
              </a:rPr>
              <a:t>problem</a:t>
            </a:r>
            <a:endParaRPr lang="en-US" dirty="0">
              <a:solidFill>
                <a:srgbClr val="FF0000"/>
              </a:solidFill>
            </a:endParaRPr>
          </a:p>
        </p:txBody>
      </p:sp>
      <p:sp>
        <p:nvSpPr>
          <p:cNvPr id="36" name="TextBox 35"/>
          <p:cNvSpPr txBox="1"/>
          <p:nvPr/>
        </p:nvSpPr>
        <p:spPr>
          <a:xfrm>
            <a:off x="3057289" y="2191280"/>
            <a:ext cx="438582" cy="276999"/>
          </a:xfrm>
          <a:prstGeom prst="rect">
            <a:avLst/>
          </a:prstGeom>
          <a:solidFill>
            <a:srgbClr val="CCFFCC"/>
          </a:solidFill>
        </p:spPr>
        <p:txBody>
          <a:bodyPr wrap="none" lIns="91440" tIns="0" rIns="0" bIns="0" rtlCol="0">
            <a:spAutoFit/>
          </a:bodyPr>
          <a:lstStyle/>
          <a:p>
            <a:r>
              <a:rPr lang="en-US" dirty="0" smtClean="0">
                <a:solidFill>
                  <a:srgbClr val="FF0000"/>
                </a:solidFill>
              </a:rPr>
              <a:t>20x</a:t>
            </a:r>
            <a:endParaRPr lang="en-US" dirty="0">
              <a:solidFill>
                <a:srgbClr val="FF0000"/>
              </a:solidFill>
            </a:endParaRPr>
          </a:p>
        </p:txBody>
      </p:sp>
      <p:sp>
        <p:nvSpPr>
          <p:cNvPr id="37" name="TextBox 36"/>
          <p:cNvSpPr txBox="1"/>
          <p:nvPr/>
        </p:nvSpPr>
        <p:spPr>
          <a:xfrm>
            <a:off x="3066767" y="4195414"/>
            <a:ext cx="438582" cy="276999"/>
          </a:xfrm>
          <a:prstGeom prst="rect">
            <a:avLst/>
          </a:prstGeom>
          <a:solidFill>
            <a:srgbClr val="CCFFCC"/>
          </a:solidFill>
        </p:spPr>
        <p:txBody>
          <a:bodyPr wrap="none" lIns="91440" tIns="0" rIns="0" bIns="0" rtlCol="0">
            <a:spAutoFit/>
          </a:bodyPr>
          <a:lstStyle/>
          <a:p>
            <a:r>
              <a:rPr lang="en-US" dirty="0" smtClean="0">
                <a:solidFill>
                  <a:srgbClr val="FF0000"/>
                </a:solidFill>
              </a:rPr>
              <a:t>12x</a:t>
            </a:r>
            <a:endParaRPr lang="en-US" dirty="0">
              <a:solidFill>
                <a:srgbClr val="FF0000"/>
              </a:solidFill>
            </a:endParaRPr>
          </a:p>
        </p:txBody>
      </p:sp>
      <p:sp>
        <p:nvSpPr>
          <p:cNvPr id="38" name="TextBox 37"/>
          <p:cNvSpPr txBox="1"/>
          <p:nvPr/>
        </p:nvSpPr>
        <p:spPr>
          <a:xfrm>
            <a:off x="4715004" y="2200757"/>
            <a:ext cx="553998" cy="276999"/>
          </a:xfrm>
          <a:prstGeom prst="rect">
            <a:avLst/>
          </a:prstGeom>
          <a:solidFill>
            <a:srgbClr val="CCFFCC"/>
          </a:solidFill>
        </p:spPr>
        <p:txBody>
          <a:bodyPr wrap="none" lIns="91440" tIns="0" rIns="0" bIns="0" rtlCol="0">
            <a:spAutoFit/>
          </a:bodyPr>
          <a:lstStyle/>
          <a:p>
            <a:r>
              <a:rPr lang="en-US" dirty="0" smtClean="0">
                <a:solidFill>
                  <a:srgbClr val="FF0000"/>
                </a:solidFill>
              </a:rPr>
              <a:t>175x</a:t>
            </a:r>
            <a:endParaRPr lang="en-US" dirty="0">
              <a:solidFill>
                <a:srgbClr val="FF0000"/>
              </a:solidFill>
            </a:endParaRPr>
          </a:p>
        </p:txBody>
      </p:sp>
      <p:sp>
        <p:nvSpPr>
          <p:cNvPr id="39" name="TextBox 38"/>
          <p:cNvSpPr txBox="1"/>
          <p:nvPr/>
        </p:nvSpPr>
        <p:spPr>
          <a:xfrm>
            <a:off x="4707973" y="4211070"/>
            <a:ext cx="553998" cy="276999"/>
          </a:xfrm>
          <a:prstGeom prst="rect">
            <a:avLst/>
          </a:prstGeom>
          <a:solidFill>
            <a:srgbClr val="CCFFCC"/>
          </a:solidFill>
        </p:spPr>
        <p:txBody>
          <a:bodyPr wrap="none" lIns="91440" tIns="0" rIns="0" bIns="0" rtlCol="0">
            <a:spAutoFit/>
          </a:bodyPr>
          <a:lstStyle/>
          <a:p>
            <a:r>
              <a:rPr lang="en-US" dirty="0" smtClean="0">
                <a:solidFill>
                  <a:srgbClr val="FF0000"/>
                </a:solidFill>
              </a:rPr>
              <a:t>252x</a:t>
            </a:r>
            <a:endParaRPr lang="en-US" dirty="0">
              <a:solidFill>
                <a:srgbClr val="FF0000"/>
              </a:solidFill>
            </a:endParaRPr>
          </a:p>
        </p:txBody>
      </p:sp>
      <p:sp>
        <p:nvSpPr>
          <p:cNvPr id="40" name="TextBox 39"/>
          <p:cNvSpPr txBox="1"/>
          <p:nvPr/>
        </p:nvSpPr>
        <p:spPr>
          <a:xfrm>
            <a:off x="4715004" y="3182683"/>
            <a:ext cx="553998" cy="276999"/>
          </a:xfrm>
          <a:prstGeom prst="rect">
            <a:avLst/>
          </a:prstGeom>
          <a:solidFill>
            <a:srgbClr val="CCFFCC"/>
          </a:solidFill>
        </p:spPr>
        <p:txBody>
          <a:bodyPr wrap="none" lIns="91440" tIns="0" rIns="0" bIns="0" rtlCol="0">
            <a:spAutoFit/>
          </a:bodyPr>
          <a:lstStyle/>
          <a:p>
            <a:r>
              <a:rPr lang="en-US" dirty="0" smtClean="0">
                <a:solidFill>
                  <a:srgbClr val="FF0000"/>
                </a:solidFill>
              </a:rPr>
              <a:t>160x</a:t>
            </a:r>
            <a:endParaRPr lang="en-US" dirty="0">
              <a:solidFill>
                <a:srgbClr val="FF0000"/>
              </a:solidFill>
            </a:endParaRPr>
          </a:p>
        </p:txBody>
      </p:sp>
      <p:sp>
        <p:nvSpPr>
          <p:cNvPr id="41" name="TextBox 40"/>
          <p:cNvSpPr txBox="1"/>
          <p:nvPr/>
        </p:nvSpPr>
        <p:spPr>
          <a:xfrm>
            <a:off x="8241682" y="2200757"/>
            <a:ext cx="553998" cy="276999"/>
          </a:xfrm>
          <a:prstGeom prst="rect">
            <a:avLst/>
          </a:prstGeom>
          <a:solidFill>
            <a:srgbClr val="CCFFCC"/>
          </a:solidFill>
        </p:spPr>
        <p:txBody>
          <a:bodyPr wrap="none" lIns="91440" tIns="0" rIns="0" bIns="0" rtlCol="0">
            <a:spAutoFit/>
          </a:bodyPr>
          <a:lstStyle/>
          <a:p>
            <a:r>
              <a:rPr lang="en-US" dirty="0" smtClean="0">
                <a:solidFill>
                  <a:srgbClr val="FF0000"/>
                </a:solidFill>
              </a:rPr>
              <a:t>183x</a:t>
            </a:r>
            <a:endParaRPr lang="en-US" dirty="0">
              <a:solidFill>
                <a:srgbClr val="FF0000"/>
              </a:solidFill>
            </a:endParaRPr>
          </a:p>
        </p:txBody>
      </p:sp>
      <p:sp>
        <p:nvSpPr>
          <p:cNvPr id="42" name="TextBox 41"/>
          <p:cNvSpPr txBox="1"/>
          <p:nvPr/>
        </p:nvSpPr>
        <p:spPr>
          <a:xfrm>
            <a:off x="8241682" y="4204389"/>
            <a:ext cx="553998" cy="276999"/>
          </a:xfrm>
          <a:prstGeom prst="rect">
            <a:avLst/>
          </a:prstGeom>
          <a:solidFill>
            <a:srgbClr val="CCFFCC"/>
          </a:solidFill>
        </p:spPr>
        <p:txBody>
          <a:bodyPr wrap="none" lIns="91440" tIns="0" rIns="0" bIns="0" rtlCol="0">
            <a:spAutoFit/>
          </a:bodyPr>
          <a:lstStyle/>
          <a:p>
            <a:r>
              <a:rPr lang="en-US" dirty="0" smtClean="0">
                <a:solidFill>
                  <a:srgbClr val="FF0000"/>
                </a:solidFill>
              </a:rPr>
              <a:t>885x</a:t>
            </a:r>
            <a:endParaRPr lang="en-US" dirty="0">
              <a:solidFill>
                <a:srgbClr val="FF0000"/>
              </a:solidFill>
            </a:endParaRPr>
          </a:p>
        </p:txBody>
      </p:sp>
      <p:sp>
        <p:nvSpPr>
          <p:cNvPr id="43" name="TextBox 42"/>
          <p:cNvSpPr txBox="1"/>
          <p:nvPr/>
        </p:nvSpPr>
        <p:spPr>
          <a:xfrm>
            <a:off x="8088354" y="3189259"/>
            <a:ext cx="720710" cy="276999"/>
          </a:xfrm>
          <a:prstGeom prst="rect">
            <a:avLst/>
          </a:prstGeom>
          <a:solidFill>
            <a:srgbClr val="CCFFCC"/>
          </a:solidFill>
        </p:spPr>
        <p:txBody>
          <a:bodyPr wrap="none" lIns="91440" tIns="0" rIns="0" bIns="0" rtlCol="0">
            <a:spAutoFit/>
          </a:bodyPr>
          <a:lstStyle/>
          <a:p>
            <a:r>
              <a:rPr lang="en-US" dirty="0" smtClean="0">
                <a:solidFill>
                  <a:srgbClr val="FF0000"/>
                </a:solidFill>
              </a:rPr>
              <a:t>1,021x</a:t>
            </a:r>
            <a:endParaRPr lang="en-US" dirty="0">
              <a:solidFill>
                <a:srgbClr val="FF0000"/>
              </a:solidFill>
            </a:endParaRPr>
          </a:p>
        </p:txBody>
      </p:sp>
      <p:sp>
        <p:nvSpPr>
          <p:cNvPr id="44" name="TextBox 43"/>
          <p:cNvSpPr txBox="1"/>
          <p:nvPr/>
        </p:nvSpPr>
        <p:spPr>
          <a:xfrm>
            <a:off x="3158889" y="3182683"/>
            <a:ext cx="323165" cy="276999"/>
          </a:xfrm>
          <a:prstGeom prst="rect">
            <a:avLst/>
          </a:prstGeom>
          <a:solidFill>
            <a:srgbClr val="CCFFCC"/>
          </a:solidFill>
        </p:spPr>
        <p:txBody>
          <a:bodyPr wrap="none" tIns="0" rIns="0" bIns="0" rtlCol="0">
            <a:spAutoFit/>
          </a:bodyPr>
          <a:lstStyle/>
          <a:p>
            <a:r>
              <a:rPr lang="en-US" dirty="0" smtClean="0">
                <a:solidFill>
                  <a:srgbClr val="FF0000"/>
                </a:solidFill>
              </a:rPr>
              <a:t>1x</a:t>
            </a:r>
            <a:endParaRPr lang="en-US" dirty="0">
              <a:solidFill>
                <a:srgbClr val="FF0000"/>
              </a:solidFill>
            </a:endParaRPr>
          </a:p>
        </p:txBody>
      </p:sp>
      <p:sp>
        <p:nvSpPr>
          <p:cNvPr id="48" name="TextBox 47"/>
          <p:cNvSpPr txBox="1"/>
          <p:nvPr/>
        </p:nvSpPr>
        <p:spPr>
          <a:xfrm>
            <a:off x="2132573" y="710802"/>
            <a:ext cx="1737775" cy="338554"/>
          </a:xfrm>
          <a:prstGeom prst="rect">
            <a:avLst/>
          </a:prstGeom>
          <a:noFill/>
        </p:spPr>
        <p:txBody>
          <a:bodyPr wrap="none" rtlCol="0">
            <a:spAutoFit/>
          </a:bodyPr>
          <a:lstStyle/>
          <a:p>
            <a:r>
              <a:rPr lang="en-US" sz="1600" dirty="0" smtClean="0"/>
              <a:t>Least performance</a:t>
            </a:r>
            <a:endParaRPr lang="en-US" sz="1600" dirty="0"/>
          </a:p>
        </p:txBody>
      </p:sp>
      <p:sp>
        <p:nvSpPr>
          <p:cNvPr id="49" name="TextBox 48"/>
          <p:cNvSpPr txBox="1"/>
          <p:nvPr/>
        </p:nvSpPr>
        <p:spPr>
          <a:xfrm>
            <a:off x="7099363" y="703402"/>
            <a:ext cx="1724751" cy="338554"/>
          </a:xfrm>
          <a:prstGeom prst="rect">
            <a:avLst/>
          </a:prstGeom>
          <a:noFill/>
        </p:spPr>
        <p:txBody>
          <a:bodyPr wrap="none" rtlCol="0">
            <a:spAutoFit/>
          </a:bodyPr>
          <a:lstStyle/>
          <a:p>
            <a:r>
              <a:rPr lang="en-US" sz="1600" dirty="0" smtClean="0"/>
              <a:t>Most performance</a:t>
            </a:r>
            <a:endParaRPr lang="en-US" sz="1600" dirty="0"/>
          </a:p>
        </p:txBody>
      </p:sp>
      <p:sp>
        <p:nvSpPr>
          <p:cNvPr id="3" name="TextBox 2"/>
          <p:cNvSpPr txBox="1"/>
          <p:nvPr/>
        </p:nvSpPr>
        <p:spPr>
          <a:xfrm>
            <a:off x="2256655" y="6249696"/>
            <a:ext cx="4630691" cy="646331"/>
          </a:xfrm>
          <a:prstGeom prst="rect">
            <a:avLst/>
          </a:prstGeom>
          <a:noFill/>
        </p:spPr>
        <p:txBody>
          <a:bodyPr wrap="square" rtlCol="0">
            <a:spAutoFit/>
          </a:bodyPr>
          <a:lstStyle/>
          <a:p>
            <a:pPr algn="ctr"/>
            <a:r>
              <a:rPr lang="en-US" dirty="0" smtClean="0">
                <a:solidFill>
                  <a:srgbClr val="FF0000"/>
                </a:solidFill>
              </a:rPr>
              <a:t>Applying a similar approach </a:t>
            </a:r>
            <a:r>
              <a:rPr lang="en-US" dirty="0" smtClean="0">
                <a:solidFill>
                  <a:srgbClr val="FF0000"/>
                </a:solidFill>
              </a:rPr>
              <a:t>to “Lid-Driven Cavity</a:t>
            </a:r>
            <a:r>
              <a:rPr lang="en-US" dirty="0" smtClean="0">
                <a:solidFill>
                  <a:srgbClr val="FF0000"/>
                </a:solidFill>
              </a:rPr>
              <a:t>” and “</a:t>
            </a:r>
            <a:r>
              <a:rPr lang="en-US" dirty="0" err="1" smtClean="0">
                <a:solidFill>
                  <a:srgbClr val="FF0000"/>
                </a:solidFill>
              </a:rPr>
              <a:t>MetaMorph</a:t>
            </a:r>
            <a:r>
              <a:rPr lang="en-U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282394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0-#ppt_w/2"/>
                                          </p:val>
                                        </p:tav>
                                        <p:tav tm="100000">
                                          <p:val>
                                            <p:strVal val="#ppt_x"/>
                                          </p:val>
                                        </p:tav>
                                      </p:tavLst>
                                    </p:anim>
                                    <p:anim calcmode="lin" valueType="num">
                                      <p:cBhvr additive="base">
                                        <p:cTn id="13" dur="500" fill="hold"/>
                                        <p:tgtEl>
                                          <p:spTgt spid="24"/>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0-#ppt_w/2"/>
                                          </p:val>
                                        </p:tav>
                                        <p:tav tm="100000">
                                          <p:val>
                                            <p:strVal val="#ppt_x"/>
                                          </p:val>
                                        </p:tav>
                                      </p:tavLst>
                                    </p:anim>
                                    <p:anim calcmode="lin" valueType="num">
                                      <p:cBhvr additive="base">
                                        <p:cTn id="17" dur="500" fill="hold"/>
                                        <p:tgtEl>
                                          <p:spTgt spid="17"/>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0-#ppt_w/2"/>
                                          </p:val>
                                        </p:tav>
                                        <p:tav tm="100000">
                                          <p:val>
                                            <p:strVal val="#ppt_x"/>
                                          </p:val>
                                        </p:tav>
                                      </p:tavLst>
                                    </p:anim>
                                    <p:anim calcmode="lin" valueType="num">
                                      <p:cBhvr additive="base">
                                        <p:cTn id="21" dur="500" fill="hold"/>
                                        <p:tgtEl>
                                          <p:spTgt spid="18"/>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0-#ppt_w/2"/>
                                          </p:val>
                                        </p:tav>
                                        <p:tav tm="100000">
                                          <p:val>
                                            <p:strVal val="#ppt_x"/>
                                          </p:val>
                                        </p:tav>
                                      </p:tavLst>
                                    </p:anim>
                                    <p:anim calcmode="lin" valueType="num">
                                      <p:cBhvr additive="base">
                                        <p:cTn id="25"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additive="base">
                                        <p:cTn id="30" dur="500" fill="hold"/>
                                        <p:tgtEl>
                                          <p:spTgt spid="25"/>
                                        </p:tgtEl>
                                        <p:attrNameLst>
                                          <p:attrName>ppt_x</p:attrName>
                                        </p:attrNameLst>
                                      </p:cBhvr>
                                      <p:tavLst>
                                        <p:tav tm="0">
                                          <p:val>
                                            <p:strVal val="0-#ppt_w/2"/>
                                          </p:val>
                                        </p:tav>
                                        <p:tav tm="100000">
                                          <p:val>
                                            <p:strVal val="#ppt_x"/>
                                          </p:val>
                                        </p:tav>
                                      </p:tavLst>
                                    </p:anim>
                                    <p:anim calcmode="lin" valueType="num">
                                      <p:cBhvr additive="base">
                                        <p:cTn id="31" dur="500" fill="hold"/>
                                        <p:tgtEl>
                                          <p:spTgt spid="25"/>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additive="base">
                                        <p:cTn id="34" dur="500" fill="hold"/>
                                        <p:tgtEl>
                                          <p:spTgt spid="30"/>
                                        </p:tgtEl>
                                        <p:attrNameLst>
                                          <p:attrName>ppt_x</p:attrName>
                                        </p:attrNameLst>
                                      </p:cBhvr>
                                      <p:tavLst>
                                        <p:tav tm="0">
                                          <p:val>
                                            <p:strVal val="0-#ppt_w/2"/>
                                          </p:val>
                                        </p:tav>
                                        <p:tav tm="100000">
                                          <p:val>
                                            <p:strVal val="#ppt_x"/>
                                          </p:val>
                                        </p:tav>
                                      </p:tavLst>
                                    </p:anim>
                                    <p:anim calcmode="lin" valueType="num">
                                      <p:cBhvr additive="base">
                                        <p:cTn id="35" dur="500" fill="hold"/>
                                        <p:tgtEl>
                                          <p:spTgt spid="30"/>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additive="base">
                                        <p:cTn id="38" dur="500" fill="hold"/>
                                        <p:tgtEl>
                                          <p:spTgt spid="31"/>
                                        </p:tgtEl>
                                        <p:attrNameLst>
                                          <p:attrName>ppt_x</p:attrName>
                                        </p:attrNameLst>
                                      </p:cBhvr>
                                      <p:tavLst>
                                        <p:tav tm="0">
                                          <p:val>
                                            <p:strVal val="0-#ppt_w/2"/>
                                          </p:val>
                                        </p:tav>
                                        <p:tav tm="100000">
                                          <p:val>
                                            <p:strVal val="#ppt_x"/>
                                          </p:val>
                                        </p:tav>
                                      </p:tavLst>
                                    </p:anim>
                                    <p:anim calcmode="lin" valueType="num">
                                      <p:cBhvr additive="base">
                                        <p:cTn id="39" dur="500" fill="hold"/>
                                        <p:tgtEl>
                                          <p:spTgt spid="31"/>
                                        </p:tgtEl>
                                        <p:attrNameLst>
                                          <p:attrName>ppt_y</p:attrName>
                                        </p:attrNameLst>
                                      </p:cBhvr>
                                      <p:tavLst>
                                        <p:tav tm="0">
                                          <p:val>
                                            <p:strVal val="#ppt_y"/>
                                          </p:val>
                                        </p:tav>
                                        <p:tav tm="100000">
                                          <p:val>
                                            <p:strVal val="#ppt_y"/>
                                          </p:val>
                                        </p:tav>
                                      </p:tavLst>
                                    </p:anim>
                                  </p:childTnLst>
                                </p:cTn>
                              </p:par>
                              <p:par>
                                <p:cTn id="40" presetID="2" presetClass="entr" presetSubtype="8"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additive="base">
                                        <p:cTn id="42" dur="500" fill="hold"/>
                                        <p:tgtEl>
                                          <p:spTgt spid="32"/>
                                        </p:tgtEl>
                                        <p:attrNameLst>
                                          <p:attrName>ppt_x</p:attrName>
                                        </p:attrNameLst>
                                      </p:cBhvr>
                                      <p:tavLst>
                                        <p:tav tm="0">
                                          <p:val>
                                            <p:strVal val="0-#ppt_w/2"/>
                                          </p:val>
                                        </p:tav>
                                        <p:tav tm="100000">
                                          <p:val>
                                            <p:strVal val="#ppt_x"/>
                                          </p:val>
                                        </p:tav>
                                      </p:tavLst>
                                    </p:anim>
                                    <p:anim calcmode="lin" valueType="num">
                                      <p:cBhvr additive="base">
                                        <p:cTn id="43" dur="500" fill="hold"/>
                                        <p:tgtEl>
                                          <p:spTgt spid="32"/>
                                        </p:tgtEl>
                                        <p:attrNameLst>
                                          <p:attrName>ppt_y</p:attrName>
                                        </p:attrNameLst>
                                      </p:cBhvr>
                                      <p:tavLst>
                                        <p:tav tm="0">
                                          <p:val>
                                            <p:strVal val="#ppt_y"/>
                                          </p:val>
                                        </p:tav>
                                        <p:tav tm="100000">
                                          <p:val>
                                            <p:strVal val="#ppt_y"/>
                                          </p:val>
                                        </p:tav>
                                      </p:tavLst>
                                    </p:anim>
                                  </p:childTnLst>
                                </p:cTn>
                              </p:par>
                              <p:par>
                                <p:cTn id="44" presetID="9" presetClass="exit" presetSubtype="0" fill="hold" grpId="1" nodeType="withEffect">
                                  <p:stCondLst>
                                    <p:cond delay="0"/>
                                  </p:stCondLst>
                                  <p:childTnLst>
                                    <p:animEffect transition="out" filter="dissolv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par>
                                <p:cTn id="47" presetID="9" presetClass="exit" presetSubtype="0" fill="hold" grpId="1" nodeType="withEffect">
                                  <p:stCondLst>
                                    <p:cond delay="0"/>
                                  </p:stCondLst>
                                  <p:childTnLst>
                                    <p:animEffect transition="out" filter="dissolve">
                                      <p:cBhvr>
                                        <p:cTn id="48" dur="500"/>
                                        <p:tgtEl>
                                          <p:spTgt spid="18"/>
                                        </p:tgtEl>
                                      </p:cBhvr>
                                    </p:animEffect>
                                    <p:set>
                                      <p:cBhvr>
                                        <p:cTn id="49" dur="1" fill="hold">
                                          <p:stCondLst>
                                            <p:cond delay="499"/>
                                          </p:stCondLst>
                                        </p:cTn>
                                        <p:tgtEl>
                                          <p:spTgt spid="18"/>
                                        </p:tgtEl>
                                        <p:attrNameLst>
                                          <p:attrName>style.visibility</p:attrName>
                                        </p:attrNameLst>
                                      </p:cBhvr>
                                      <p:to>
                                        <p:strVal val="hidden"/>
                                      </p:to>
                                    </p:set>
                                  </p:childTnLst>
                                </p:cTn>
                              </p:par>
                              <p:par>
                                <p:cTn id="50" presetID="9" presetClass="exit" presetSubtype="0" fill="hold" grpId="1" nodeType="withEffect">
                                  <p:stCondLst>
                                    <p:cond delay="0"/>
                                  </p:stCondLst>
                                  <p:childTnLst>
                                    <p:animEffect transition="out" filter="dissolve">
                                      <p:cBhvr>
                                        <p:cTn id="51" dur="500"/>
                                        <p:tgtEl>
                                          <p:spTgt spid="19"/>
                                        </p:tgtEl>
                                      </p:cBhvr>
                                    </p:animEffect>
                                    <p:set>
                                      <p:cBhvr>
                                        <p:cTn id="52" dur="1" fill="hold">
                                          <p:stCondLst>
                                            <p:cond delay="499"/>
                                          </p:stCondLst>
                                        </p:cTn>
                                        <p:tgtEl>
                                          <p:spTgt spid="1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48"/>
                                        </p:tgtEl>
                                        <p:attrNameLst>
                                          <p:attrName>style.visibility</p:attrName>
                                        </p:attrNameLst>
                                      </p:cBhvr>
                                      <p:to>
                                        <p:strVal val="visible"/>
                                      </p:to>
                                    </p:set>
                                    <p:anim calcmode="lin" valueType="num">
                                      <p:cBhvr additive="base">
                                        <p:cTn id="57" dur="500" fill="hold"/>
                                        <p:tgtEl>
                                          <p:spTgt spid="48"/>
                                        </p:tgtEl>
                                        <p:attrNameLst>
                                          <p:attrName>ppt_x</p:attrName>
                                        </p:attrNameLst>
                                      </p:cBhvr>
                                      <p:tavLst>
                                        <p:tav tm="0">
                                          <p:val>
                                            <p:strVal val="0-#ppt_w/2"/>
                                          </p:val>
                                        </p:tav>
                                        <p:tav tm="100000">
                                          <p:val>
                                            <p:strVal val="#ppt_x"/>
                                          </p:val>
                                        </p:tav>
                                      </p:tavLst>
                                    </p:anim>
                                    <p:anim calcmode="lin" valueType="num">
                                      <p:cBhvr additive="base">
                                        <p:cTn id="58" dur="500" fill="hold"/>
                                        <p:tgtEl>
                                          <p:spTgt spid="48"/>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 calcmode="lin" valueType="num">
                                      <p:cBhvr additive="base">
                                        <p:cTn id="61" dur="500" fill="hold"/>
                                        <p:tgtEl>
                                          <p:spTgt spid="36"/>
                                        </p:tgtEl>
                                        <p:attrNameLst>
                                          <p:attrName>ppt_x</p:attrName>
                                        </p:attrNameLst>
                                      </p:cBhvr>
                                      <p:tavLst>
                                        <p:tav tm="0">
                                          <p:val>
                                            <p:strVal val="0-#ppt_w/2"/>
                                          </p:val>
                                        </p:tav>
                                        <p:tav tm="100000">
                                          <p:val>
                                            <p:strVal val="#ppt_x"/>
                                          </p:val>
                                        </p:tav>
                                      </p:tavLst>
                                    </p:anim>
                                    <p:anim calcmode="lin" valueType="num">
                                      <p:cBhvr additive="base">
                                        <p:cTn id="62" dur="500" fill="hold"/>
                                        <p:tgtEl>
                                          <p:spTgt spid="36"/>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44"/>
                                        </p:tgtEl>
                                        <p:attrNameLst>
                                          <p:attrName>style.visibility</p:attrName>
                                        </p:attrNameLst>
                                      </p:cBhvr>
                                      <p:to>
                                        <p:strVal val="visible"/>
                                      </p:to>
                                    </p:set>
                                    <p:anim calcmode="lin" valueType="num">
                                      <p:cBhvr additive="base">
                                        <p:cTn id="65" dur="500" fill="hold"/>
                                        <p:tgtEl>
                                          <p:spTgt spid="44"/>
                                        </p:tgtEl>
                                        <p:attrNameLst>
                                          <p:attrName>ppt_x</p:attrName>
                                        </p:attrNameLst>
                                      </p:cBhvr>
                                      <p:tavLst>
                                        <p:tav tm="0">
                                          <p:val>
                                            <p:strVal val="0-#ppt_w/2"/>
                                          </p:val>
                                        </p:tav>
                                        <p:tav tm="100000">
                                          <p:val>
                                            <p:strVal val="#ppt_x"/>
                                          </p:val>
                                        </p:tav>
                                      </p:tavLst>
                                    </p:anim>
                                    <p:anim calcmode="lin" valueType="num">
                                      <p:cBhvr additive="base">
                                        <p:cTn id="66" dur="500" fill="hold"/>
                                        <p:tgtEl>
                                          <p:spTgt spid="44"/>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fill="hold"/>
                                        <p:tgtEl>
                                          <p:spTgt spid="37"/>
                                        </p:tgtEl>
                                        <p:attrNameLst>
                                          <p:attrName>ppt_x</p:attrName>
                                        </p:attrNameLst>
                                      </p:cBhvr>
                                      <p:tavLst>
                                        <p:tav tm="0">
                                          <p:val>
                                            <p:strVal val="0-#ppt_w/2"/>
                                          </p:val>
                                        </p:tav>
                                        <p:tav tm="100000">
                                          <p:val>
                                            <p:strVal val="#ppt_x"/>
                                          </p:val>
                                        </p:tav>
                                      </p:tavLst>
                                    </p:anim>
                                    <p:anim calcmode="lin" valueType="num">
                                      <p:cBhvr additive="base">
                                        <p:cTn id="70"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anim calcmode="lin" valueType="num">
                                      <p:cBhvr additive="base">
                                        <p:cTn id="75" dur="500" fill="hold"/>
                                        <p:tgtEl>
                                          <p:spTgt spid="38"/>
                                        </p:tgtEl>
                                        <p:attrNameLst>
                                          <p:attrName>ppt_x</p:attrName>
                                        </p:attrNameLst>
                                      </p:cBhvr>
                                      <p:tavLst>
                                        <p:tav tm="0">
                                          <p:val>
                                            <p:strVal val="0-#ppt_w/2"/>
                                          </p:val>
                                        </p:tav>
                                        <p:tav tm="100000">
                                          <p:val>
                                            <p:strVal val="#ppt_x"/>
                                          </p:val>
                                        </p:tav>
                                      </p:tavLst>
                                    </p:anim>
                                    <p:anim calcmode="lin" valueType="num">
                                      <p:cBhvr additive="base">
                                        <p:cTn id="76" dur="500" fill="hold"/>
                                        <p:tgtEl>
                                          <p:spTgt spid="38"/>
                                        </p:tgtEl>
                                        <p:attrNameLst>
                                          <p:attrName>ppt_y</p:attrName>
                                        </p:attrNameLst>
                                      </p:cBhvr>
                                      <p:tavLst>
                                        <p:tav tm="0">
                                          <p:val>
                                            <p:strVal val="#ppt_y"/>
                                          </p:val>
                                        </p:tav>
                                        <p:tav tm="100000">
                                          <p:val>
                                            <p:strVal val="#ppt_y"/>
                                          </p:val>
                                        </p:tav>
                                      </p:tavLst>
                                    </p:anim>
                                  </p:childTnLst>
                                </p:cTn>
                              </p:par>
                              <p:par>
                                <p:cTn id="77" presetID="2" presetClass="entr" presetSubtype="8" fill="hold" grpId="0" nodeType="withEffect">
                                  <p:stCondLst>
                                    <p:cond delay="0"/>
                                  </p:stCondLst>
                                  <p:childTnLst>
                                    <p:set>
                                      <p:cBhvr>
                                        <p:cTn id="78" dur="1" fill="hold">
                                          <p:stCondLst>
                                            <p:cond delay="0"/>
                                          </p:stCondLst>
                                        </p:cTn>
                                        <p:tgtEl>
                                          <p:spTgt spid="40"/>
                                        </p:tgtEl>
                                        <p:attrNameLst>
                                          <p:attrName>style.visibility</p:attrName>
                                        </p:attrNameLst>
                                      </p:cBhvr>
                                      <p:to>
                                        <p:strVal val="visible"/>
                                      </p:to>
                                    </p:set>
                                    <p:anim calcmode="lin" valueType="num">
                                      <p:cBhvr additive="base">
                                        <p:cTn id="79" dur="500" fill="hold"/>
                                        <p:tgtEl>
                                          <p:spTgt spid="40"/>
                                        </p:tgtEl>
                                        <p:attrNameLst>
                                          <p:attrName>ppt_x</p:attrName>
                                        </p:attrNameLst>
                                      </p:cBhvr>
                                      <p:tavLst>
                                        <p:tav tm="0">
                                          <p:val>
                                            <p:strVal val="0-#ppt_w/2"/>
                                          </p:val>
                                        </p:tav>
                                        <p:tav tm="100000">
                                          <p:val>
                                            <p:strVal val="#ppt_x"/>
                                          </p:val>
                                        </p:tav>
                                      </p:tavLst>
                                    </p:anim>
                                    <p:anim calcmode="lin" valueType="num">
                                      <p:cBhvr additive="base">
                                        <p:cTn id="80" dur="500" fill="hold"/>
                                        <p:tgtEl>
                                          <p:spTgt spid="40"/>
                                        </p:tgtEl>
                                        <p:attrNameLst>
                                          <p:attrName>ppt_y</p:attrName>
                                        </p:attrNameLst>
                                      </p:cBhvr>
                                      <p:tavLst>
                                        <p:tav tm="0">
                                          <p:val>
                                            <p:strVal val="#ppt_y"/>
                                          </p:val>
                                        </p:tav>
                                        <p:tav tm="100000">
                                          <p:val>
                                            <p:strVal val="#ppt_y"/>
                                          </p:val>
                                        </p:tav>
                                      </p:tavLst>
                                    </p:anim>
                                  </p:childTnLst>
                                </p:cTn>
                              </p:par>
                              <p:par>
                                <p:cTn id="81" presetID="2" presetClass="entr" presetSubtype="8" fill="hold" grpId="0" nodeType="withEffect">
                                  <p:stCondLst>
                                    <p:cond delay="0"/>
                                  </p:stCondLst>
                                  <p:childTnLst>
                                    <p:set>
                                      <p:cBhvr>
                                        <p:cTn id="82" dur="1" fill="hold">
                                          <p:stCondLst>
                                            <p:cond delay="0"/>
                                          </p:stCondLst>
                                        </p:cTn>
                                        <p:tgtEl>
                                          <p:spTgt spid="39"/>
                                        </p:tgtEl>
                                        <p:attrNameLst>
                                          <p:attrName>style.visibility</p:attrName>
                                        </p:attrNameLst>
                                      </p:cBhvr>
                                      <p:to>
                                        <p:strVal val="visible"/>
                                      </p:to>
                                    </p:set>
                                    <p:anim calcmode="lin" valueType="num">
                                      <p:cBhvr additive="base">
                                        <p:cTn id="83" dur="500" fill="hold"/>
                                        <p:tgtEl>
                                          <p:spTgt spid="39"/>
                                        </p:tgtEl>
                                        <p:attrNameLst>
                                          <p:attrName>ppt_x</p:attrName>
                                        </p:attrNameLst>
                                      </p:cBhvr>
                                      <p:tavLst>
                                        <p:tav tm="0">
                                          <p:val>
                                            <p:strVal val="0-#ppt_w/2"/>
                                          </p:val>
                                        </p:tav>
                                        <p:tav tm="100000">
                                          <p:val>
                                            <p:strVal val="#ppt_x"/>
                                          </p:val>
                                        </p:tav>
                                      </p:tavLst>
                                    </p:anim>
                                    <p:anim calcmode="lin" valueType="num">
                                      <p:cBhvr additive="base">
                                        <p:cTn id="84"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8" fill="hold" grpId="0" nodeType="clickEffect">
                                  <p:stCondLst>
                                    <p:cond delay="0"/>
                                  </p:stCondLst>
                                  <p:childTnLst>
                                    <p:set>
                                      <p:cBhvr>
                                        <p:cTn id="88" dur="1" fill="hold">
                                          <p:stCondLst>
                                            <p:cond delay="0"/>
                                          </p:stCondLst>
                                        </p:cTn>
                                        <p:tgtEl>
                                          <p:spTgt spid="49"/>
                                        </p:tgtEl>
                                        <p:attrNameLst>
                                          <p:attrName>style.visibility</p:attrName>
                                        </p:attrNameLst>
                                      </p:cBhvr>
                                      <p:to>
                                        <p:strVal val="visible"/>
                                      </p:to>
                                    </p:set>
                                    <p:anim calcmode="lin" valueType="num">
                                      <p:cBhvr additive="base">
                                        <p:cTn id="89" dur="500" fill="hold"/>
                                        <p:tgtEl>
                                          <p:spTgt spid="49"/>
                                        </p:tgtEl>
                                        <p:attrNameLst>
                                          <p:attrName>ppt_x</p:attrName>
                                        </p:attrNameLst>
                                      </p:cBhvr>
                                      <p:tavLst>
                                        <p:tav tm="0">
                                          <p:val>
                                            <p:strVal val="0-#ppt_w/2"/>
                                          </p:val>
                                        </p:tav>
                                        <p:tav tm="100000">
                                          <p:val>
                                            <p:strVal val="#ppt_x"/>
                                          </p:val>
                                        </p:tav>
                                      </p:tavLst>
                                    </p:anim>
                                    <p:anim calcmode="lin" valueType="num">
                                      <p:cBhvr additive="base">
                                        <p:cTn id="90" dur="500" fill="hold"/>
                                        <p:tgtEl>
                                          <p:spTgt spid="49"/>
                                        </p:tgtEl>
                                        <p:attrNameLst>
                                          <p:attrName>ppt_y</p:attrName>
                                        </p:attrNameLst>
                                      </p:cBhvr>
                                      <p:tavLst>
                                        <p:tav tm="0">
                                          <p:val>
                                            <p:strVal val="#ppt_y"/>
                                          </p:val>
                                        </p:tav>
                                        <p:tav tm="100000">
                                          <p:val>
                                            <p:strVal val="#ppt_y"/>
                                          </p:val>
                                        </p:tav>
                                      </p:tavLst>
                                    </p:anim>
                                  </p:childTnLst>
                                </p:cTn>
                              </p:par>
                              <p:par>
                                <p:cTn id="91" presetID="2" presetClass="entr" presetSubtype="8" fill="hold" grpId="0" nodeType="withEffect">
                                  <p:stCondLst>
                                    <p:cond delay="0"/>
                                  </p:stCondLst>
                                  <p:childTnLst>
                                    <p:set>
                                      <p:cBhvr>
                                        <p:cTn id="92" dur="1" fill="hold">
                                          <p:stCondLst>
                                            <p:cond delay="0"/>
                                          </p:stCondLst>
                                        </p:cTn>
                                        <p:tgtEl>
                                          <p:spTgt spid="41"/>
                                        </p:tgtEl>
                                        <p:attrNameLst>
                                          <p:attrName>style.visibility</p:attrName>
                                        </p:attrNameLst>
                                      </p:cBhvr>
                                      <p:to>
                                        <p:strVal val="visible"/>
                                      </p:to>
                                    </p:set>
                                    <p:anim calcmode="lin" valueType="num">
                                      <p:cBhvr additive="base">
                                        <p:cTn id="93" dur="500" fill="hold"/>
                                        <p:tgtEl>
                                          <p:spTgt spid="41"/>
                                        </p:tgtEl>
                                        <p:attrNameLst>
                                          <p:attrName>ppt_x</p:attrName>
                                        </p:attrNameLst>
                                      </p:cBhvr>
                                      <p:tavLst>
                                        <p:tav tm="0">
                                          <p:val>
                                            <p:strVal val="0-#ppt_w/2"/>
                                          </p:val>
                                        </p:tav>
                                        <p:tav tm="100000">
                                          <p:val>
                                            <p:strVal val="#ppt_x"/>
                                          </p:val>
                                        </p:tav>
                                      </p:tavLst>
                                    </p:anim>
                                    <p:anim calcmode="lin" valueType="num">
                                      <p:cBhvr additive="base">
                                        <p:cTn id="94" dur="500" fill="hold"/>
                                        <p:tgtEl>
                                          <p:spTgt spid="41"/>
                                        </p:tgtEl>
                                        <p:attrNameLst>
                                          <p:attrName>ppt_y</p:attrName>
                                        </p:attrNameLst>
                                      </p:cBhvr>
                                      <p:tavLst>
                                        <p:tav tm="0">
                                          <p:val>
                                            <p:strVal val="#ppt_y"/>
                                          </p:val>
                                        </p:tav>
                                        <p:tav tm="100000">
                                          <p:val>
                                            <p:strVal val="#ppt_y"/>
                                          </p:val>
                                        </p:tav>
                                      </p:tavLst>
                                    </p:anim>
                                  </p:childTnLst>
                                </p:cTn>
                              </p:par>
                              <p:par>
                                <p:cTn id="95" presetID="2" presetClass="entr" presetSubtype="8" fill="hold" grpId="0" nodeType="withEffect">
                                  <p:stCondLst>
                                    <p:cond delay="0"/>
                                  </p:stCondLst>
                                  <p:childTnLst>
                                    <p:set>
                                      <p:cBhvr>
                                        <p:cTn id="96" dur="1" fill="hold">
                                          <p:stCondLst>
                                            <p:cond delay="0"/>
                                          </p:stCondLst>
                                        </p:cTn>
                                        <p:tgtEl>
                                          <p:spTgt spid="43"/>
                                        </p:tgtEl>
                                        <p:attrNameLst>
                                          <p:attrName>style.visibility</p:attrName>
                                        </p:attrNameLst>
                                      </p:cBhvr>
                                      <p:to>
                                        <p:strVal val="visible"/>
                                      </p:to>
                                    </p:set>
                                    <p:anim calcmode="lin" valueType="num">
                                      <p:cBhvr additive="base">
                                        <p:cTn id="97" dur="500" fill="hold"/>
                                        <p:tgtEl>
                                          <p:spTgt spid="43"/>
                                        </p:tgtEl>
                                        <p:attrNameLst>
                                          <p:attrName>ppt_x</p:attrName>
                                        </p:attrNameLst>
                                      </p:cBhvr>
                                      <p:tavLst>
                                        <p:tav tm="0">
                                          <p:val>
                                            <p:strVal val="0-#ppt_w/2"/>
                                          </p:val>
                                        </p:tav>
                                        <p:tav tm="100000">
                                          <p:val>
                                            <p:strVal val="#ppt_x"/>
                                          </p:val>
                                        </p:tav>
                                      </p:tavLst>
                                    </p:anim>
                                    <p:anim calcmode="lin" valueType="num">
                                      <p:cBhvr additive="base">
                                        <p:cTn id="98" dur="500" fill="hold"/>
                                        <p:tgtEl>
                                          <p:spTgt spid="43"/>
                                        </p:tgtEl>
                                        <p:attrNameLst>
                                          <p:attrName>ppt_y</p:attrName>
                                        </p:attrNameLst>
                                      </p:cBhvr>
                                      <p:tavLst>
                                        <p:tav tm="0">
                                          <p:val>
                                            <p:strVal val="#ppt_y"/>
                                          </p:val>
                                        </p:tav>
                                        <p:tav tm="100000">
                                          <p:val>
                                            <p:strVal val="#ppt_y"/>
                                          </p:val>
                                        </p:tav>
                                      </p:tavLst>
                                    </p:anim>
                                  </p:childTnLst>
                                </p:cTn>
                              </p:par>
                              <p:par>
                                <p:cTn id="99" presetID="2" presetClass="entr" presetSubtype="8" fill="hold" grpId="0" nodeType="withEffect">
                                  <p:stCondLst>
                                    <p:cond delay="0"/>
                                  </p:stCondLst>
                                  <p:childTnLst>
                                    <p:set>
                                      <p:cBhvr>
                                        <p:cTn id="100" dur="1" fill="hold">
                                          <p:stCondLst>
                                            <p:cond delay="0"/>
                                          </p:stCondLst>
                                        </p:cTn>
                                        <p:tgtEl>
                                          <p:spTgt spid="42"/>
                                        </p:tgtEl>
                                        <p:attrNameLst>
                                          <p:attrName>style.visibility</p:attrName>
                                        </p:attrNameLst>
                                      </p:cBhvr>
                                      <p:to>
                                        <p:strVal val="visible"/>
                                      </p:to>
                                    </p:set>
                                    <p:anim calcmode="lin" valueType="num">
                                      <p:cBhvr additive="base">
                                        <p:cTn id="101" dur="500" fill="hold"/>
                                        <p:tgtEl>
                                          <p:spTgt spid="42"/>
                                        </p:tgtEl>
                                        <p:attrNameLst>
                                          <p:attrName>ppt_x</p:attrName>
                                        </p:attrNameLst>
                                      </p:cBhvr>
                                      <p:tavLst>
                                        <p:tav tm="0">
                                          <p:val>
                                            <p:strVal val="0-#ppt_w/2"/>
                                          </p:val>
                                        </p:tav>
                                        <p:tav tm="100000">
                                          <p:val>
                                            <p:strVal val="#ppt_x"/>
                                          </p:val>
                                        </p:tav>
                                      </p:tavLst>
                                    </p:anim>
                                    <p:anim calcmode="lin" valueType="num">
                                      <p:cBhvr additive="base">
                                        <p:cTn id="102"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9" presetClass="entr" presetSubtype="0" fill="hold" grpId="0" nodeType="clickEffect">
                                  <p:stCondLst>
                                    <p:cond delay="0"/>
                                  </p:stCondLst>
                                  <p:childTnLst>
                                    <p:set>
                                      <p:cBhvr>
                                        <p:cTn id="106" dur="1" fill="hold">
                                          <p:stCondLst>
                                            <p:cond delay="0"/>
                                          </p:stCondLst>
                                        </p:cTn>
                                        <p:tgtEl>
                                          <p:spTgt spid="3"/>
                                        </p:tgtEl>
                                        <p:attrNameLst>
                                          <p:attrName>style.visibility</p:attrName>
                                        </p:attrNameLst>
                                      </p:cBhvr>
                                      <p:to>
                                        <p:strVal val="visible"/>
                                      </p:to>
                                    </p:set>
                                    <p:animEffect transition="in" filter="dissolve">
                                      <p:cBhvr>
                                        <p:cTn id="10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7" grpId="1" animBg="1"/>
      <p:bldP spid="18" grpId="0" animBg="1"/>
      <p:bldP spid="18" grpId="1" animBg="1"/>
      <p:bldP spid="19" grpId="0" animBg="1"/>
      <p:bldP spid="19" grpId="1" animBg="1"/>
      <p:bldP spid="24" grpId="0"/>
      <p:bldP spid="25" grpId="0"/>
      <p:bldP spid="30" grpId="0" animBg="1"/>
      <p:bldP spid="31" grpId="0" animBg="1"/>
      <p:bldP spid="32" grpId="0" animBg="1"/>
      <p:bldP spid="36" grpId="0" animBg="1"/>
      <p:bldP spid="37" grpId="0" animBg="1"/>
      <p:bldP spid="38" grpId="0" animBg="1"/>
      <p:bldP spid="39" grpId="0" animBg="1"/>
      <p:bldP spid="40" grpId="0" animBg="1"/>
      <p:bldP spid="41" grpId="0" animBg="1"/>
      <p:bldP spid="42" grpId="0" animBg="1"/>
      <p:bldP spid="43" grpId="0" animBg="1"/>
      <p:bldP spid="44" grpId="0" animBg="1"/>
      <p:bldP spid="48" grpId="0"/>
      <p:bldP spid="49"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39233"/>
          </a:xfrm>
        </p:spPr>
        <p:txBody>
          <a:bodyPr>
            <a:normAutofit/>
          </a:bodyPr>
          <a:lstStyle/>
          <a:p>
            <a:r>
              <a:rPr lang="en-US" sz="2700" dirty="0" smtClean="0"/>
              <a:t>“Productivity = Performance + Programmability + Portability”</a:t>
            </a:r>
            <a:endParaRPr lang="en-US" sz="2700" dirty="0"/>
          </a:p>
        </p:txBody>
      </p:sp>
      <p:pic>
        <p:nvPicPr>
          <p:cNvPr id="8" name="Picture 7"/>
          <p:cNvPicPr>
            <a:picLocks noChangeAspect="1"/>
          </p:cNvPicPr>
          <p:nvPr/>
        </p:nvPicPr>
        <p:blipFill rotWithShape="1">
          <a:blip r:embed="rId3"/>
          <a:srcRect t="4679" b="4022"/>
          <a:stretch/>
        </p:blipFill>
        <p:spPr>
          <a:xfrm>
            <a:off x="-12775" y="1544794"/>
            <a:ext cx="9173067" cy="4764024"/>
          </a:xfrm>
          <a:prstGeom prst="rect">
            <a:avLst/>
          </a:prstGeom>
        </p:spPr>
      </p:pic>
      <p:sp>
        <p:nvSpPr>
          <p:cNvPr id="15" name="Rounded Rectangle 14"/>
          <p:cNvSpPr/>
          <p:nvPr/>
        </p:nvSpPr>
        <p:spPr>
          <a:xfrm>
            <a:off x="466678" y="3667703"/>
            <a:ext cx="1059297" cy="246410"/>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flipV="1">
            <a:off x="2009358" y="1525829"/>
            <a:ext cx="6814756" cy="947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411997" y="1714341"/>
            <a:ext cx="18956" cy="3517115"/>
          </a:xfrm>
          <a:prstGeom prst="line">
            <a:avLst/>
          </a:prstGeom>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2132573" y="947727"/>
            <a:ext cx="1860505" cy="584776"/>
          </a:xfrm>
          <a:prstGeom prst="rect">
            <a:avLst/>
          </a:prstGeom>
          <a:noFill/>
        </p:spPr>
        <p:txBody>
          <a:bodyPr wrap="none" rtlCol="0">
            <a:spAutoFit/>
          </a:bodyPr>
          <a:lstStyle/>
          <a:p>
            <a:r>
              <a:rPr lang="en-US" sz="1600" dirty="0" smtClean="0"/>
              <a:t>Most programmable</a:t>
            </a:r>
          </a:p>
          <a:p>
            <a:r>
              <a:rPr lang="en-US" sz="1600" dirty="0" smtClean="0"/>
              <a:t>Most portable</a:t>
            </a:r>
            <a:endParaRPr lang="en-US" sz="1600" dirty="0"/>
          </a:p>
        </p:txBody>
      </p:sp>
      <p:sp>
        <p:nvSpPr>
          <p:cNvPr id="25" name="TextBox 24"/>
          <p:cNvSpPr txBox="1"/>
          <p:nvPr/>
        </p:nvSpPr>
        <p:spPr>
          <a:xfrm>
            <a:off x="7103304" y="941053"/>
            <a:ext cx="1873530" cy="584776"/>
          </a:xfrm>
          <a:prstGeom prst="rect">
            <a:avLst/>
          </a:prstGeom>
          <a:noFill/>
        </p:spPr>
        <p:txBody>
          <a:bodyPr wrap="none" rtlCol="0">
            <a:spAutoFit/>
          </a:bodyPr>
          <a:lstStyle/>
          <a:p>
            <a:r>
              <a:rPr lang="en-US" sz="1600" dirty="0" smtClean="0"/>
              <a:t>Least programmable</a:t>
            </a:r>
          </a:p>
          <a:p>
            <a:r>
              <a:rPr lang="en-US" sz="1600" dirty="0" smtClean="0"/>
              <a:t>Least portable</a:t>
            </a:r>
            <a:endParaRPr lang="en-US" sz="1600" dirty="0"/>
          </a:p>
        </p:txBody>
      </p:sp>
      <p:sp>
        <p:nvSpPr>
          <p:cNvPr id="30" name="Rounded Rectangle 29"/>
          <p:cNvSpPr/>
          <p:nvPr/>
        </p:nvSpPr>
        <p:spPr>
          <a:xfrm>
            <a:off x="7548322" y="2777601"/>
            <a:ext cx="1059297" cy="246410"/>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ounded Rectangle 30"/>
          <p:cNvSpPr/>
          <p:nvPr/>
        </p:nvSpPr>
        <p:spPr>
          <a:xfrm>
            <a:off x="7548322" y="3790904"/>
            <a:ext cx="1059297" cy="246410"/>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ounded Rectangle 31"/>
          <p:cNvSpPr/>
          <p:nvPr/>
        </p:nvSpPr>
        <p:spPr>
          <a:xfrm>
            <a:off x="7557800" y="4806504"/>
            <a:ext cx="1059297" cy="246410"/>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523547" y="2654679"/>
            <a:ext cx="967670" cy="646331"/>
          </a:xfrm>
          <a:prstGeom prst="rect">
            <a:avLst/>
          </a:prstGeom>
          <a:noFill/>
        </p:spPr>
        <p:txBody>
          <a:bodyPr wrap="none" rtlCol="0">
            <a:spAutoFit/>
          </a:bodyPr>
          <a:lstStyle/>
          <a:p>
            <a:pPr algn="ctr"/>
            <a:r>
              <a:rPr lang="en-US" dirty="0" smtClean="0">
                <a:solidFill>
                  <a:srgbClr val="FF0000"/>
                </a:solidFill>
              </a:rPr>
              <a:t>N-body</a:t>
            </a:r>
          </a:p>
          <a:p>
            <a:pPr algn="ctr"/>
            <a:r>
              <a:rPr lang="en-US" dirty="0" smtClean="0">
                <a:solidFill>
                  <a:srgbClr val="FF0000"/>
                </a:solidFill>
              </a:rPr>
              <a:t>problem</a:t>
            </a:r>
            <a:endParaRPr lang="en-US" dirty="0">
              <a:solidFill>
                <a:srgbClr val="FF0000"/>
              </a:solidFill>
            </a:endParaRPr>
          </a:p>
        </p:txBody>
      </p:sp>
      <p:sp>
        <p:nvSpPr>
          <p:cNvPr id="36" name="TextBox 35"/>
          <p:cNvSpPr txBox="1"/>
          <p:nvPr/>
        </p:nvSpPr>
        <p:spPr>
          <a:xfrm>
            <a:off x="3057289" y="2191280"/>
            <a:ext cx="438582" cy="276999"/>
          </a:xfrm>
          <a:prstGeom prst="rect">
            <a:avLst/>
          </a:prstGeom>
          <a:solidFill>
            <a:srgbClr val="CCFFCC"/>
          </a:solidFill>
        </p:spPr>
        <p:txBody>
          <a:bodyPr wrap="none" lIns="91440" tIns="0" rIns="0" bIns="0" rtlCol="0">
            <a:spAutoFit/>
          </a:bodyPr>
          <a:lstStyle/>
          <a:p>
            <a:r>
              <a:rPr lang="en-US" dirty="0" smtClean="0">
                <a:solidFill>
                  <a:srgbClr val="FF0000"/>
                </a:solidFill>
              </a:rPr>
              <a:t>20x</a:t>
            </a:r>
            <a:endParaRPr lang="en-US" dirty="0">
              <a:solidFill>
                <a:srgbClr val="FF0000"/>
              </a:solidFill>
            </a:endParaRPr>
          </a:p>
        </p:txBody>
      </p:sp>
      <p:sp>
        <p:nvSpPr>
          <p:cNvPr id="37" name="TextBox 36"/>
          <p:cNvSpPr txBox="1"/>
          <p:nvPr/>
        </p:nvSpPr>
        <p:spPr>
          <a:xfrm>
            <a:off x="3066767" y="4195414"/>
            <a:ext cx="438582" cy="276999"/>
          </a:xfrm>
          <a:prstGeom prst="rect">
            <a:avLst/>
          </a:prstGeom>
          <a:solidFill>
            <a:srgbClr val="CCFFCC"/>
          </a:solidFill>
        </p:spPr>
        <p:txBody>
          <a:bodyPr wrap="none" lIns="91440" tIns="0" rIns="0" bIns="0" rtlCol="0">
            <a:spAutoFit/>
          </a:bodyPr>
          <a:lstStyle/>
          <a:p>
            <a:r>
              <a:rPr lang="en-US" dirty="0" smtClean="0">
                <a:solidFill>
                  <a:srgbClr val="FF0000"/>
                </a:solidFill>
              </a:rPr>
              <a:t>12x</a:t>
            </a:r>
            <a:endParaRPr lang="en-US" dirty="0">
              <a:solidFill>
                <a:srgbClr val="FF0000"/>
              </a:solidFill>
            </a:endParaRPr>
          </a:p>
        </p:txBody>
      </p:sp>
      <p:sp>
        <p:nvSpPr>
          <p:cNvPr id="38" name="TextBox 37"/>
          <p:cNvSpPr txBox="1"/>
          <p:nvPr/>
        </p:nvSpPr>
        <p:spPr>
          <a:xfrm>
            <a:off x="4715004" y="2200757"/>
            <a:ext cx="553998" cy="276999"/>
          </a:xfrm>
          <a:prstGeom prst="rect">
            <a:avLst/>
          </a:prstGeom>
          <a:solidFill>
            <a:srgbClr val="CCFFCC"/>
          </a:solidFill>
        </p:spPr>
        <p:txBody>
          <a:bodyPr wrap="none" lIns="91440" tIns="0" rIns="0" bIns="0" rtlCol="0">
            <a:spAutoFit/>
          </a:bodyPr>
          <a:lstStyle/>
          <a:p>
            <a:r>
              <a:rPr lang="en-US" dirty="0" smtClean="0">
                <a:solidFill>
                  <a:srgbClr val="FF0000"/>
                </a:solidFill>
              </a:rPr>
              <a:t>175x</a:t>
            </a:r>
            <a:endParaRPr lang="en-US" dirty="0">
              <a:solidFill>
                <a:srgbClr val="FF0000"/>
              </a:solidFill>
            </a:endParaRPr>
          </a:p>
        </p:txBody>
      </p:sp>
      <p:sp>
        <p:nvSpPr>
          <p:cNvPr id="39" name="TextBox 38"/>
          <p:cNvSpPr txBox="1"/>
          <p:nvPr/>
        </p:nvSpPr>
        <p:spPr>
          <a:xfrm>
            <a:off x="4707973" y="4211070"/>
            <a:ext cx="553998" cy="276999"/>
          </a:xfrm>
          <a:prstGeom prst="rect">
            <a:avLst/>
          </a:prstGeom>
          <a:solidFill>
            <a:srgbClr val="CCFFCC"/>
          </a:solidFill>
        </p:spPr>
        <p:txBody>
          <a:bodyPr wrap="none" lIns="91440" tIns="0" rIns="0" bIns="0" rtlCol="0">
            <a:spAutoFit/>
          </a:bodyPr>
          <a:lstStyle/>
          <a:p>
            <a:r>
              <a:rPr lang="en-US" dirty="0" smtClean="0">
                <a:solidFill>
                  <a:srgbClr val="FF0000"/>
                </a:solidFill>
              </a:rPr>
              <a:t>252x</a:t>
            </a:r>
            <a:endParaRPr lang="en-US" dirty="0">
              <a:solidFill>
                <a:srgbClr val="FF0000"/>
              </a:solidFill>
            </a:endParaRPr>
          </a:p>
        </p:txBody>
      </p:sp>
      <p:sp>
        <p:nvSpPr>
          <p:cNvPr id="40" name="TextBox 39"/>
          <p:cNvSpPr txBox="1"/>
          <p:nvPr/>
        </p:nvSpPr>
        <p:spPr>
          <a:xfrm>
            <a:off x="4715004" y="3182683"/>
            <a:ext cx="553998" cy="276999"/>
          </a:xfrm>
          <a:prstGeom prst="rect">
            <a:avLst/>
          </a:prstGeom>
          <a:solidFill>
            <a:srgbClr val="CCFFCC"/>
          </a:solidFill>
        </p:spPr>
        <p:txBody>
          <a:bodyPr wrap="none" lIns="91440" tIns="0" rIns="0" bIns="0" rtlCol="0">
            <a:spAutoFit/>
          </a:bodyPr>
          <a:lstStyle/>
          <a:p>
            <a:r>
              <a:rPr lang="en-US" dirty="0" smtClean="0">
                <a:solidFill>
                  <a:srgbClr val="FF0000"/>
                </a:solidFill>
              </a:rPr>
              <a:t>160x</a:t>
            </a:r>
            <a:endParaRPr lang="en-US" dirty="0">
              <a:solidFill>
                <a:srgbClr val="FF0000"/>
              </a:solidFill>
            </a:endParaRPr>
          </a:p>
        </p:txBody>
      </p:sp>
      <p:sp>
        <p:nvSpPr>
          <p:cNvPr id="41" name="TextBox 40"/>
          <p:cNvSpPr txBox="1"/>
          <p:nvPr/>
        </p:nvSpPr>
        <p:spPr>
          <a:xfrm>
            <a:off x="8241682" y="2200757"/>
            <a:ext cx="553998" cy="276999"/>
          </a:xfrm>
          <a:prstGeom prst="rect">
            <a:avLst/>
          </a:prstGeom>
          <a:solidFill>
            <a:srgbClr val="CCFFCC"/>
          </a:solidFill>
        </p:spPr>
        <p:txBody>
          <a:bodyPr wrap="none" lIns="91440" tIns="0" rIns="0" bIns="0" rtlCol="0">
            <a:spAutoFit/>
          </a:bodyPr>
          <a:lstStyle/>
          <a:p>
            <a:r>
              <a:rPr lang="en-US" dirty="0" smtClean="0">
                <a:solidFill>
                  <a:srgbClr val="FF0000"/>
                </a:solidFill>
              </a:rPr>
              <a:t>183x</a:t>
            </a:r>
            <a:endParaRPr lang="en-US" dirty="0">
              <a:solidFill>
                <a:srgbClr val="FF0000"/>
              </a:solidFill>
            </a:endParaRPr>
          </a:p>
        </p:txBody>
      </p:sp>
      <p:sp>
        <p:nvSpPr>
          <p:cNvPr id="42" name="TextBox 41"/>
          <p:cNvSpPr txBox="1"/>
          <p:nvPr/>
        </p:nvSpPr>
        <p:spPr>
          <a:xfrm>
            <a:off x="8241682" y="4204389"/>
            <a:ext cx="553998" cy="276999"/>
          </a:xfrm>
          <a:prstGeom prst="rect">
            <a:avLst/>
          </a:prstGeom>
          <a:solidFill>
            <a:srgbClr val="CCFFCC"/>
          </a:solidFill>
        </p:spPr>
        <p:txBody>
          <a:bodyPr wrap="none" lIns="91440" tIns="0" rIns="0" bIns="0" rtlCol="0">
            <a:spAutoFit/>
          </a:bodyPr>
          <a:lstStyle/>
          <a:p>
            <a:r>
              <a:rPr lang="en-US" dirty="0" smtClean="0">
                <a:solidFill>
                  <a:srgbClr val="FF0000"/>
                </a:solidFill>
              </a:rPr>
              <a:t>885x</a:t>
            </a:r>
            <a:endParaRPr lang="en-US" dirty="0">
              <a:solidFill>
                <a:srgbClr val="FF0000"/>
              </a:solidFill>
            </a:endParaRPr>
          </a:p>
        </p:txBody>
      </p:sp>
      <p:sp>
        <p:nvSpPr>
          <p:cNvPr id="43" name="TextBox 42"/>
          <p:cNvSpPr txBox="1"/>
          <p:nvPr/>
        </p:nvSpPr>
        <p:spPr>
          <a:xfrm>
            <a:off x="8088354" y="3189259"/>
            <a:ext cx="720710" cy="276999"/>
          </a:xfrm>
          <a:prstGeom prst="rect">
            <a:avLst/>
          </a:prstGeom>
          <a:solidFill>
            <a:srgbClr val="CCFFCC"/>
          </a:solidFill>
        </p:spPr>
        <p:txBody>
          <a:bodyPr wrap="none" lIns="91440" tIns="0" rIns="0" bIns="0" rtlCol="0">
            <a:spAutoFit/>
          </a:bodyPr>
          <a:lstStyle/>
          <a:p>
            <a:r>
              <a:rPr lang="en-US" dirty="0" smtClean="0">
                <a:solidFill>
                  <a:srgbClr val="FF0000"/>
                </a:solidFill>
              </a:rPr>
              <a:t>1,021x</a:t>
            </a:r>
            <a:endParaRPr lang="en-US" dirty="0">
              <a:solidFill>
                <a:srgbClr val="FF0000"/>
              </a:solidFill>
            </a:endParaRPr>
          </a:p>
        </p:txBody>
      </p:sp>
      <p:sp>
        <p:nvSpPr>
          <p:cNvPr id="44" name="TextBox 43"/>
          <p:cNvSpPr txBox="1"/>
          <p:nvPr/>
        </p:nvSpPr>
        <p:spPr>
          <a:xfrm>
            <a:off x="3158889" y="3182683"/>
            <a:ext cx="323165" cy="276999"/>
          </a:xfrm>
          <a:prstGeom prst="rect">
            <a:avLst/>
          </a:prstGeom>
          <a:solidFill>
            <a:srgbClr val="CCFFCC"/>
          </a:solidFill>
        </p:spPr>
        <p:txBody>
          <a:bodyPr wrap="none" tIns="0" rIns="0" bIns="0" rtlCol="0">
            <a:spAutoFit/>
          </a:bodyPr>
          <a:lstStyle/>
          <a:p>
            <a:r>
              <a:rPr lang="en-US" dirty="0" smtClean="0">
                <a:solidFill>
                  <a:srgbClr val="FF0000"/>
                </a:solidFill>
              </a:rPr>
              <a:t>1x</a:t>
            </a:r>
            <a:endParaRPr lang="en-US" dirty="0">
              <a:solidFill>
                <a:srgbClr val="FF0000"/>
              </a:solidFill>
            </a:endParaRPr>
          </a:p>
        </p:txBody>
      </p:sp>
      <p:sp>
        <p:nvSpPr>
          <p:cNvPr id="48" name="TextBox 47"/>
          <p:cNvSpPr txBox="1"/>
          <p:nvPr/>
        </p:nvSpPr>
        <p:spPr>
          <a:xfrm>
            <a:off x="2132573" y="710802"/>
            <a:ext cx="1737775" cy="338554"/>
          </a:xfrm>
          <a:prstGeom prst="rect">
            <a:avLst/>
          </a:prstGeom>
          <a:noFill/>
        </p:spPr>
        <p:txBody>
          <a:bodyPr wrap="none" rtlCol="0">
            <a:spAutoFit/>
          </a:bodyPr>
          <a:lstStyle/>
          <a:p>
            <a:r>
              <a:rPr lang="en-US" sz="1600" dirty="0" smtClean="0"/>
              <a:t>Least performance</a:t>
            </a:r>
            <a:endParaRPr lang="en-US" sz="1600" dirty="0"/>
          </a:p>
        </p:txBody>
      </p:sp>
      <p:sp>
        <p:nvSpPr>
          <p:cNvPr id="49" name="TextBox 48"/>
          <p:cNvSpPr txBox="1"/>
          <p:nvPr/>
        </p:nvSpPr>
        <p:spPr>
          <a:xfrm>
            <a:off x="7099363" y="703402"/>
            <a:ext cx="1724751" cy="338554"/>
          </a:xfrm>
          <a:prstGeom prst="rect">
            <a:avLst/>
          </a:prstGeom>
          <a:noFill/>
        </p:spPr>
        <p:txBody>
          <a:bodyPr wrap="none" rtlCol="0">
            <a:spAutoFit/>
          </a:bodyPr>
          <a:lstStyle/>
          <a:p>
            <a:r>
              <a:rPr lang="en-US" sz="1600" dirty="0" smtClean="0"/>
              <a:t>Most performance</a:t>
            </a:r>
            <a:endParaRPr lang="en-US" sz="1600" dirty="0"/>
          </a:p>
        </p:txBody>
      </p:sp>
      <p:sp>
        <p:nvSpPr>
          <p:cNvPr id="27" name="TextBox 26"/>
          <p:cNvSpPr txBox="1"/>
          <p:nvPr/>
        </p:nvSpPr>
        <p:spPr>
          <a:xfrm>
            <a:off x="2514608" y="6324586"/>
            <a:ext cx="4783437" cy="523220"/>
          </a:xfrm>
          <a:prstGeom prst="rect">
            <a:avLst/>
          </a:prstGeom>
          <a:noFill/>
        </p:spPr>
        <p:txBody>
          <a:bodyPr wrap="square" rtlCol="0">
            <a:spAutoFit/>
          </a:bodyPr>
          <a:lstStyle/>
          <a:p>
            <a:pPr marL="515938" indent="-515938"/>
            <a:r>
              <a:rPr lang="en-US" sz="1400" dirty="0" smtClean="0"/>
              <a:t>Recall:	Stanford has ~ 1,000,000 CUDA SLOC that they need to translate to </a:t>
            </a:r>
            <a:r>
              <a:rPr lang="en-US" sz="1400" dirty="0" err="1" smtClean="0"/>
              <a:t>OpenACC</a:t>
            </a:r>
            <a:r>
              <a:rPr lang="en-US" sz="1400" dirty="0" smtClean="0"/>
              <a:t>/</a:t>
            </a:r>
            <a:r>
              <a:rPr lang="en-US" sz="1400" dirty="0" err="1" smtClean="0"/>
              <a:t>OpenMP</a:t>
            </a:r>
            <a:r>
              <a:rPr lang="en-US" sz="1400" dirty="0" smtClean="0"/>
              <a:t> or </a:t>
            </a:r>
            <a:r>
              <a:rPr lang="en-US" sz="1400" dirty="0" err="1" smtClean="0"/>
              <a:t>OpenCL</a:t>
            </a:r>
            <a:endParaRPr lang="en-US" sz="1400" dirty="0"/>
          </a:p>
        </p:txBody>
      </p:sp>
      <p:sp>
        <p:nvSpPr>
          <p:cNvPr id="3" name="Oval 2"/>
          <p:cNvSpPr/>
          <p:nvPr/>
        </p:nvSpPr>
        <p:spPr>
          <a:xfrm>
            <a:off x="6234734" y="2777600"/>
            <a:ext cx="1489007" cy="1479217"/>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p:cNvGrpSpPr/>
          <p:nvPr/>
        </p:nvGrpSpPr>
        <p:grpSpPr>
          <a:xfrm>
            <a:off x="6009118" y="2604038"/>
            <a:ext cx="1918109" cy="1900828"/>
            <a:chOff x="6009118" y="2604038"/>
            <a:chExt cx="1918109" cy="1900828"/>
          </a:xfrm>
          <a:noFill/>
        </p:grpSpPr>
        <p:pic>
          <p:nvPicPr>
            <p:cNvPr id="52" name="Picture 51"/>
            <p:cNvPicPr>
              <a:picLocks noChangeAspect="1"/>
            </p:cNvPicPr>
            <p:nvPr/>
          </p:nvPicPr>
          <p:blipFill>
            <a:blip r:embed="rId4">
              <a:clrChange>
                <a:clrFrom>
                  <a:srgbClr val="FFFFFF"/>
                </a:clrFrom>
                <a:clrTo>
                  <a:srgbClr val="FFFFFF">
                    <a:alpha val="0"/>
                  </a:srgbClr>
                </a:clrTo>
              </a:clrChange>
            </a:blip>
            <a:stretch>
              <a:fillRect/>
            </a:stretch>
          </p:blipFill>
          <p:spPr>
            <a:xfrm>
              <a:off x="6009118" y="2604038"/>
              <a:ext cx="1918109" cy="1900828"/>
            </a:xfrm>
            <a:prstGeom prst="rect">
              <a:avLst/>
            </a:prstGeom>
            <a:grpFill/>
            <a:effectLst>
              <a:softEdge rad="50800"/>
            </a:effectLst>
          </p:spPr>
        </p:pic>
        <p:sp>
          <p:nvSpPr>
            <p:cNvPr id="7" name="TextBox 6"/>
            <p:cNvSpPr txBox="1"/>
            <p:nvPr/>
          </p:nvSpPr>
          <p:spPr>
            <a:xfrm>
              <a:off x="6298602" y="3286375"/>
              <a:ext cx="1361270" cy="461665"/>
            </a:xfrm>
            <a:prstGeom prst="rect">
              <a:avLst/>
            </a:prstGeom>
            <a:grpFill/>
          </p:spPr>
          <p:txBody>
            <a:bodyPr wrap="none" rtlCol="0">
              <a:spAutoFit/>
            </a:bodyPr>
            <a:lstStyle/>
            <a:p>
              <a:r>
                <a:rPr lang="en-US" sz="2400" dirty="0" smtClean="0"/>
                <a:t>automate</a:t>
              </a:r>
              <a:endParaRPr lang="en-US" sz="2400" dirty="0"/>
            </a:p>
          </p:txBody>
        </p:sp>
      </p:grpSp>
    </p:spTree>
    <p:extLst>
      <p:ext uri="{BB962C8B-B14F-4D97-AF65-F5344CB8AC3E}">
        <p14:creationId xmlns:p14="http://schemas.microsoft.com/office/powerpoint/2010/main" val="389671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942"/>
            <a:ext cx="8229600" cy="851933"/>
          </a:xfrm>
        </p:spPr>
        <p:txBody>
          <a:bodyPr/>
          <a:lstStyle/>
          <a:p>
            <a:pPr algn="l"/>
            <a:r>
              <a:rPr lang="en-US" dirty="0" smtClean="0"/>
              <a:t>Roadmap</a:t>
            </a:r>
            <a:endParaRPr lang="en-US" dirty="0"/>
          </a:p>
        </p:txBody>
      </p:sp>
      <p:sp>
        <p:nvSpPr>
          <p:cNvPr id="3" name="Content Placeholder 2"/>
          <p:cNvSpPr>
            <a:spLocks noGrp="1"/>
          </p:cNvSpPr>
          <p:nvPr>
            <p:ph idx="1"/>
          </p:nvPr>
        </p:nvSpPr>
        <p:spPr>
          <a:xfrm>
            <a:off x="457200" y="1124227"/>
            <a:ext cx="8229600" cy="5060141"/>
          </a:xfrm>
        </p:spPr>
        <p:txBody>
          <a:bodyPr>
            <a:normAutofit/>
          </a:bodyPr>
          <a:lstStyle/>
          <a:p>
            <a:r>
              <a:rPr lang="en-US" dirty="0" smtClean="0">
                <a:solidFill>
                  <a:srgbClr val="A6A6A6"/>
                </a:solidFill>
              </a:rPr>
              <a:t>Vision</a:t>
            </a:r>
          </a:p>
          <a:p>
            <a:r>
              <a:rPr lang="en-US" dirty="0" smtClean="0">
                <a:solidFill>
                  <a:srgbClr val="A6A6A6"/>
                </a:solidFill>
              </a:rPr>
              <a:t>Motivation</a:t>
            </a:r>
          </a:p>
          <a:p>
            <a:r>
              <a:rPr lang="en-US" dirty="0"/>
              <a:t>Approach:  </a:t>
            </a:r>
            <a:endParaRPr lang="en-US" dirty="0" smtClean="0"/>
          </a:p>
          <a:p>
            <a:pPr marL="347663" indent="0">
              <a:spcBef>
                <a:spcPts val="0"/>
              </a:spcBef>
              <a:buNone/>
            </a:pPr>
            <a:r>
              <a:rPr lang="en-US" dirty="0" smtClean="0"/>
              <a:t>Synergistic </a:t>
            </a:r>
            <a:r>
              <a:rPr lang="en-US" dirty="0"/>
              <a:t>Co-Design</a:t>
            </a:r>
          </a:p>
          <a:p>
            <a:r>
              <a:rPr lang="en-US" dirty="0"/>
              <a:t>Artifacts</a:t>
            </a:r>
          </a:p>
          <a:p>
            <a:pPr lvl="1"/>
            <a:r>
              <a:rPr lang="en-US" b="1" dirty="0"/>
              <a:t>Optimized CFD Codes</a:t>
            </a:r>
          </a:p>
          <a:p>
            <a:pPr lvl="1"/>
            <a:r>
              <a:rPr lang="en-US" b="1" dirty="0" err="1"/>
              <a:t>CoreTSAR</a:t>
            </a:r>
            <a:r>
              <a:rPr lang="en-US" b="1" dirty="0"/>
              <a:t> / </a:t>
            </a:r>
            <a:r>
              <a:rPr lang="en-US" b="1" dirty="0" err="1"/>
              <a:t>AffinityTSAR</a:t>
            </a:r>
            <a:endParaRPr lang="en-US" b="1" dirty="0"/>
          </a:p>
          <a:p>
            <a:pPr lvl="1"/>
            <a:r>
              <a:rPr lang="en-US" dirty="0" err="1" smtClean="0"/>
              <a:t>MetaMorph</a:t>
            </a:r>
            <a:endParaRPr lang="en-US" dirty="0" smtClean="0"/>
          </a:p>
          <a:p>
            <a:pPr lvl="1"/>
            <a:r>
              <a:rPr lang="en-US" dirty="0">
                <a:solidFill>
                  <a:srgbClr val="A6A6A6"/>
                </a:solidFill>
              </a:rPr>
              <a:t>MPI-ACC</a:t>
            </a:r>
          </a:p>
          <a:p>
            <a:pPr lvl="1"/>
            <a:r>
              <a:rPr lang="en-US" dirty="0">
                <a:solidFill>
                  <a:srgbClr val="A6A6A6"/>
                </a:solidFill>
              </a:rPr>
              <a:t>VOCL: Virtual </a:t>
            </a:r>
            <a:r>
              <a:rPr lang="en-US" dirty="0" err="1" smtClean="0">
                <a:solidFill>
                  <a:srgbClr val="A6A6A6"/>
                </a:solidFill>
              </a:rPr>
              <a:t>OpenCL</a:t>
            </a:r>
            <a:endParaRPr lang="en-US" dirty="0">
              <a:solidFill>
                <a:srgbClr val="A6A6A6"/>
              </a:solidFill>
            </a:endParaRPr>
          </a:p>
          <a:p>
            <a:r>
              <a:rPr lang="en-US" dirty="0"/>
              <a:t>Achievements &amp; Publications</a:t>
            </a:r>
          </a:p>
          <a:p>
            <a:r>
              <a:rPr lang="en-US" dirty="0"/>
              <a:t>Next Steps</a:t>
            </a:r>
          </a:p>
        </p:txBody>
      </p:sp>
      <p:grpSp>
        <p:nvGrpSpPr>
          <p:cNvPr id="4" name="Group 3"/>
          <p:cNvGrpSpPr/>
          <p:nvPr/>
        </p:nvGrpSpPr>
        <p:grpSpPr>
          <a:xfrm>
            <a:off x="2416401" y="5701343"/>
            <a:ext cx="3763041" cy="966050"/>
            <a:chOff x="2095499" y="5391420"/>
            <a:chExt cx="3763041" cy="966050"/>
          </a:xfrm>
        </p:grpSpPr>
        <p:pic>
          <p:nvPicPr>
            <p:cNvPr id="6" name="Picture 5" descr="HokieSpeed_Viz_Wall.jpg"/>
            <p:cNvPicPr>
              <a:picLocks noChangeAspect="1"/>
            </p:cNvPicPr>
            <p:nvPr/>
          </p:nvPicPr>
          <p:blipFill>
            <a:blip r:embed="rId2"/>
            <a:srcRect l="1579" t="30817" r="1579" b="20661"/>
            <a:stretch>
              <a:fillRect/>
            </a:stretch>
          </p:blipFill>
          <p:spPr>
            <a:xfrm>
              <a:off x="2095499" y="5391420"/>
              <a:ext cx="3763041" cy="966050"/>
            </a:xfrm>
            <a:prstGeom prst="rect">
              <a:avLst/>
            </a:prstGeom>
          </p:spPr>
        </p:pic>
        <p:sp>
          <p:nvSpPr>
            <p:cNvPr id="7" name="TextBox 6"/>
            <p:cNvSpPr txBox="1"/>
            <p:nvPr/>
          </p:nvSpPr>
          <p:spPr>
            <a:xfrm>
              <a:off x="2856313" y="5538037"/>
              <a:ext cx="2310060" cy="646331"/>
            </a:xfrm>
            <a:prstGeom prst="rect">
              <a:avLst/>
            </a:prstGeom>
            <a:noFill/>
          </p:spPr>
          <p:txBody>
            <a:bodyPr wrap="none" rtlCol="0">
              <a:spAutoFit/>
            </a:bodyPr>
            <a:lstStyle/>
            <a:p>
              <a:pPr algn="ctr"/>
              <a:r>
                <a:rPr lang="en-US" dirty="0" err="1" smtClean="0">
                  <a:solidFill>
                    <a:schemeClr val="bg1"/>
                  </a:solidFill>
                  <a:latin typeface="Gill Sans MT"/>
                  <a:cs typeface="Gill Sans MT"/>
                </a:rPr>
                <a:t>HokieSpeed</a:t>
              </a:r>
              <a:r>
                <a:rPr lang="en-US" dirty="0" smtClean="0">
                  <a:solidFill>
                    <a:schemeClr val="bg1"/>
                  </a:solidFill>
                  <a:latin typeface="Gill Sans MT"/>
                  <a:cs typeface="Gill Sans MT"/>
                </a:rPr>
                <a:t> </a:t>
              </a:r>
              <a:r>
                <a:rPr lang="en-US" dirty="0" err="1" smtClean="0">
                  <a:solidFill>
                    <a:schemeClr val="bg1"/>
                  </a:solidFill>
                  <a:latin typeface="Gill Sans MT"/>
                  <a:cs typeface="Gill Sans MT"/>
                </a:rPr>
                <a:t>Viz</a:t>
              </a:r>
              <a:r>
                <a:rPr lang="en-US" dirty="0" smtClean="0">
                  <a:solidFill>
                    <a:schemeClr val="bg1"/>
                  </a:solidFill>
                  <a:latin typeface="Gill Sans MT"/>
                  <a:cs typeface="Gill Sans MT"/>
                </a:rPr>
                <a:t> Wall</a:t>
              </a:r>
            </a:p>
            <a:p>
              <a:pPr algn="ctr"/>
              <a:r>
                <a:rPr lang="en-US" dirty="0" smtClean="0">
                  <a:solidFill>
                    <a:schemeClr val="bg1"/>
                  </a:solidFill>
                  <a:latin typeface="Gill Sans MT"/>
                  <a:cs typeface="Gill Sans MT"/>
                </a:rPr>
                <a:t>(Eight 46” 3D </a:t>
              </a:r>
              <a:r>
                <a:rPr lang="en-US" dirty="0" err="1" smtClean="0">
                  <a:solidFill>
                    <a:schemeClr val="bg1"/>
                  </a:solidFill>
                  <a:latin typeface="Gill Sans MT"/>
                  <a:cs typeface="Gill Sans MT"/>
                </a:rPr>
                <a:t>HDTVs</a:t>
              </a:r>
              <a:r>
                <a:rPr lang="en-US" dirty="0" smtClean="0">
                  <a:solidFill>
                    <a:schemeClr val="bg1"/>
                  </a:solidFill>
                  <a:latin typeface="Gill Sans MT"/>
                  <a:cs typeface="Gill Sans MT"/>
                </a:rPr>
                <a:t>)</a:t>
              </a:r>
              <a:endParaRPr lang="en-US" dirty="0">
                <a:solidFill>
                  <a:schemeClr val="bg1"/>
                </a:solidFill>
                <a:latin typeface="Gill Sans MT"/>
                <a:cs typeface="Gill Sans MT"/>
              </a:endParaRPr>
            </a:p>
          </p:txBody>
        </p:sp>
      </p:grpSp>
      <p:grpSp>
        <p:nvGrpSpPr>
          <p:cNvPr id="8" name="Group 7"/>
          <p:cNvGrpSpPr/>
          <p:nvPr/>
        </p:nvGrpSpPr>
        <p:grpSpPr>
          <a:xfrm>
            <a:off x="6051179" y="1124228"/>
            <a:ext cx="2915018" cy="4958540"/>
            <a:chOff x="-76200" y="979738"/>
            <a:chExt cx="2915018" cy="4958540"/>
          </a:xfrm>
        </p:grpSpPr>
        <p:pic>
          <p:nvPicPr>
            <p:cNvPr id="9" name="Picture 8" descr="VT82464_2012423302.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6200" y="979738"/>
              <a:ext cx="2915018" cy="4958540"/>
            </a:xfrm>
            <a:prstGeom prst="rect">
              <a:avLst/>
            </a:prstGeom>
            <a:effectLst>
              <a:softEdge rad="152400"/>
            </a:effectLst>
          </p:spPr>
        </p:pic>
        <p:pic>
          <p:nvPicPr>
            <p:cNvPr id="10" name="Picture 9" descr="HokieSpeed_Rev_Final.tif"/>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954942" y="5232400"/>
              <a:ext cx="1744179" cy="550437"/>
            </a:xfrm>
            <a:prstGeom prst="rect">
              <a:avLst/>
            </a:prstGeom>
            <a:effectLst>
              <a:softEdge rad="76200"/>
            </a:effectLst>
          </p:spPr>
        </p:pic>
      </p:grpSp>
      <p:cxnSp>
        <p:nvCxnSpPr>
          <p:cNvPr id="12" name="Straight Connector 11"/>
          <p:cNvCxnSpPr/>
          <p:nvPr/>
        </p:nvCxnSpPr>
        <p:spPr>
          <a:xfrm flipH="1">
            <a:off x="5791200" y="5302521"/>
            <a:ext cx="355600" cy="398822"/>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5621867" y="5093136"/>
            <a:ext cx="507355" cy="608207"/>
          </a:xfrm>
          <a:prstGeom prst="line">
            <a:avLst/>
          </a:prstGeom>
        </p:spPr>
        <p:style>
          <a:lnRef idx="2">
            <a:schemeClr val="accent1"/>
          </a:lnRef>
          <a:fillRef idx="0">
            <a:schemeClr val="accent1"/>
          </a:fillRef>
          <a:effectRef idx="1">
            <a:schemeClr val="accent1"/>
          </a:effectRef>
          <a:fontRef idx="minor">
            <a:schemeClr val="tx1"/>
          </a:fontRef>
        </p:style>
      </p:cxnSp>
      <p:sp>
        <p:nvSpPr>
          <p:cNvPr id="29" name="Oval 28"/>
          <p:cNvSpPr/>
          <p:nvPr/>
        </p:nvSpPr>
        <p:spPr bwMode="auto">
          <a:xfrm>
            <a:off x="2938863" y="317180"/>
            <a:ext cx="1854200" cy="177102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pitchFamily="-65" charset="0"/>
              <a:ea typeface="ＭＳ Ｐゴシック" pitchFamily="-65" charset="-128"/>
              <a:cs typeface="ＭＳ Ｐゴシック" pitchFamily="-65" charset="-128"/>
            </a:endParaRPr>
          </a:p>
        </p:txBody>
      </p:sp>
      <p:sp>
        <p:nvSpPr>
          <p:cNvPr id="30" name="TextBox 29"/>
          <p:cNvSpPr txBox="1"/>
          <p:nvPr/>
        </p:nvSpPr>
        <p:spPr>
          <a:xfrm>
            <a:off x="3101938" y="598263"/>
            <a:ext cx="1213944" cy="369332"/>
          </a:xfrm>
          <a:prstGeom prst="rect">
            <a:avLst/>
          </a:prstGeom>
          <a:noFill/>
          <a:ln>
            <a:noFill/>
          </a:ln>
        </p:spPr>
        <p:txBody>
          <a:bodyPr wrap="none" rtlCol="0">
            <a:spAutoFit/>
          </a:bodyPr>
          <a:lstStyle/>
          <a:p>
            <a:r>
              <a:rPr lang="en-US" sz="1800" dirty="0" smtClean="0">
                <a:latin typeface="Gill Sans MT"/>
                <a:cs typeface="Gill Sans MT"/>
              </a:rPr>
              <a:t>Algorithms</a:t>
            </a:r>
            <a:endParaRPr lang="en-US" sz="1800" dirty="0">
              <a:latin typeface="Gill Sans MT"/>
              <a:cs typeface="Gill Sans MT"/>
            </a:endParaRPr>
          </a:p>
        </p:txBody>
      </p:sp>
      <p:sp>
        <p:nvSpPr>
          <p:cNvPr id="31" name="TextBox 30"/>
          <p:cNvSpPr txBox="1"/>
          <p:nvPr/>
        </p:nvSpPr>
        <p:spPr>
          <a:xfrm>
            <a:off x="4846163" y="608071"/>
            <a:ext cx="1014220" cy="369332"/>
          </a:xfrm>
          <a:prstGeom prst="rect">
            <a:avLst/>
          </a:prstGeom>
          <a:noFill/>
          <a:ln>
            <a:noFill/>
          </a:ln>
        </p:spPr>
        <p:txBody>
          <a:bodyPr wrap="none" rtlCol="0">
            <a:spAutoFit/>
          </a:bodyPr>
          <a:lstStyle/>
          <a:p>
            <a:r>
              <a:rPr lang="en-US" sz="1800" dirty="0" smtClean="0">
                <a:latin typeface="Gill Sans MT"/>
                <a:cs typeface="Gill Sans MT"/>
              </a:rPr>
              <a:t>Software</a:t>
            </a:r>
            <a:endParaRPr lang="en-US" sz="1800" dirty="0">
              <a:latin typeface="Gill Sans MT"/>
              <a:cs typeface="Gill Sans MT"/>
            </a:endParaRPr>
          </a:p>
        </p:txBody>
      </p:sp>
      <p:sp>
        <p:nvSpPr>
          <p:cNvPr id="32" name="TextBox 31"/>
          <p:cNvSpPr txBox="1"/>
          <p:nvPr/>
        </p:nvSpPr>
        <p:spPr>
          <a:xfrm>
            <a:off x="3937541" y="2309873"/>
            <a:ext cx="1118929" cy="369332"/>
          </a:xfrm>
          <a:prstGeom prst="rect">
            <a:avLst/>
          </a:prstGeom>
          <a:noFill/>
        </p:spPr>
        <p:txBody>
          <a:bodyPr wrap="none" rtlCol="0">
            <a:spAutoFit/>
          </a:bodyPr>
          <a:lstStyle/>
          <a:p>
            <a:r>
              <a:rPr lang="en-US" sz="1800" dirty="0" smtClean="0">
                <a:latin typeface="Gill Sans MT"/>
                <a:cs typeface="Gill Sans MT"/>
              </a:rPr>
              <a:t>Hardware</a:t>
            </a:r>
            <a:endParaRPr lang="en-US" sz="1800" dirty="0">
              <a:latin typeface="Gill Sans MT"/>
              <a:cs typeface="Gill Sans MT"/>
            </a:endParaRPr>
          </a:p>
        </p:txBody>
      </p:sp>
      <p:sp>
        <p:nvSpPr>
          <p:cNvPr id="33" name="Oval 32"/>
          <p:cNvSpPr/>
          <p:nvPr/>
        </p:nvSpPr>
        <p:spPr bwMode="auto">
          <a:xfrm>
            <a:off x="4170763" y="329880"/>
            <a:ext cx="1854200" cy="177102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pitchFamily="-65" charset="0"/>
              <a:ea typeface="ＭＳ Ｐゴシック" pitchFamily="-65" charset="-128"/>
              <a:cs typeface="ＭＳ Ｐゴシック" pitchFamily="-65" charset="-128"/>
            </a:endParaRPr>
          </a:p>
        </p:txBody>
      </p:sp>
      <p:sp>
        <p:nvSpPr>
          <p:cNvPr id="46" name="Oval 45"/>
          <p:cNvSpPr/>
          <p:nvPr/>
        </p:nvSpPr>
        <p:spPr bwMode="auto">
          <a:xfrm>
            <a:off x="3573863" y="1028380"/>
            <a:ext cx="1854200" cy="177102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cxnSp>
        <p:nvCxnSpPr>
          <p:cNvPr id="47" name="Straight Connector 46"/>
          <p:cNvCxnSpPr/>
          <p:nvPr/>
        </p:nvCxnSpPr>
        <p:spPr>
          <a:xfrm>
            <a:off x="4170763" y="1101089"/>
            <a:ext cx="6223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4177113" y="1177289"/>
            <a:ext cx="6223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170763" y="1261227"/>
            <a:ext cx="6223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4183463" y="1337427"/>
            <a:ext cx="60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4202555" y="1412239"/>
            <a:ext cx="55256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4217373" y="1488439"/>
            <a:ext cx="52928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4252726" y="1572377"/>
            <a:ext cx="45583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4297922" y="1648577"/>
            <a:ext cx="36406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4336023" y="1724777"/>
            <a:ext cx="28786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4395292" y="1796744"/>
            <a:ext cx="16086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09419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p:cNvSpPr>
            <a:spLocks noGrp="1"/>
          </p:cNvSpPr>
          <p:nvPr>
            <p:ph type="title"/>
          </p:nvPr>
        </p:nvSpPr>
        <p:spPr>
          <a:xfrm>
            <a:off x="457200" y="160341"/>
            <a:ext cx="8229600" cy="690560"/>
          </a:xfrm>
        </p:spPr>
        <p:txBody>
          <a:bodyPr>
            <a:normAutofit fontScale="90000"/>
          </a:bodyPr>
          <a:lstStyle/>
          <a:p>
            <a:r>
              <a:rPr lang="en-US" dirty="0" smtClean="0"/>
              <a:t>    Ecosystem for Heterogeneous Parallel Computing</a:t>
            </a:r>
            <a:endParaRPr lang="en-US" dirty="0"/>
          </a:p>
        </p:txBody>
      </p:sp>
      <p:pic>
        <p:nvPicPr>
          <p:cNvPr id="8" name="Picture 7"/>
          <p:cNvPicPr>
            <a:picLocks noChangeAspect="1"/>
          </p:cNvPicPr>
          <p:nvPr/>
        </p:nvPicPr>
        <p:blipFill>
          <a:blip r:embed="rId3"/>
          <a:srcRect l="17872" t="37952" b="12470"/>
          <a:stretch>
            <a:fillRect/>
          </a:stretch>
        </p:blipFill>
        <p:spPr>
          <a:xfrm>
            <a:off x="759490" y="2610747"/>
            <a:ext cx="7059198" cy="3344543"/>
          </a:xfrm>
          <a:prstGeom prst="rect">
            <a:avLst/>
          </a:prstGeom>
        </p:spPr>
      </p:pic>
      <p:sp>
        <p:nvSpPr>
          <p:cNvPr id="13" name="TextBox 12"/>
          <p:cNvSpPr txBox="1"/>
          <p:nvPr/>
        </p:nvSpPr>
        <p:spPr>
          <a:xfrm>
            <a:off x="1998989" y="5929868"/>
            <a:ext cx="4328379" cy="369332"/>
          </a:xfrm>
          <a:prstGeom prst="rect">
            <a:avLst/>
          </a:prstGeom>
          <a:noFill/>
        </p:spPr>
        <p:txBody>
          <a:bodyPr wrap="none" rtlCol="0">
            <a:spAutoFit/>
          </a:bodyPr>
          <a:lstStyle/>
          <a:p>
            <a:r>
              <a:rPr lang="en-US" sz="1800" dirty="0" smtClean="0">
                <a:cs typeface="Calibri"/>
              </a:rPr>
              <a:t>Heterogeneous Parallel Computing Platform</a:t>
            </a:r>
            <a:endParaRPr lang="en-US" sz="1800" dirty="0">
              <a:cs typeface="Calibri"/>
            </a:endParaRPr>
          </a:p>
        </p:txBody>
      </p:sp>
      <p:pic>
        <p:nvPicPr>
          <p:cNvPr id="10" name="Picture 9"/>
          <p:cNvPicPr>
            <a:picLocks noChangeAspect="1"/>
          </p:cNvPicPr>
          <p:nvPr/>
        </p:nvPicPr>
        <p:blipFill>
          <a:blip r:embed="rId4"/>
          <a:stretch>
            <a:fillRect/>
          </a:stretch>
        </p:blipFill>
        <p:spPr>
          <a:xfrm>
            <a:off x="2517817" y="1825573"/>
            <a:ext cx="247481" cy="496790"/>
          </a:xfrm>
          <a:prstGeom prst="rect">
            <a:avLst/>
          </a:prstGeom>
          <a:scene3d>
            <a:camera prst="orthographicFront">
              <a:rot lat="0" lon="0" rev="5400000"/>
            </a:camera>
            <a:lightRig rig="threePt" dir="t"/>
          </a:scene3d>
        </p:spPr>
      </p:pic>
      <p:sp>
        <p:nvSpPr>
          <p:cNvPr id="14" name="Rectangle 13"/>
          <p:cNvSpPr/>
          <p:nvPr/>
        </p:nvSpPr>
        <p:spPr>
          <a:xfrm>
            <a:off x="1686591" y="1066800"/>
            <a:ext cx="1264285" cy="13716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prstTxWarp prst="textNoShape">
              <a:avLst/>
            </a:prstTxWarp>
          </a:bodyPr>
          <a:lstStyle/>
          <a:p>
            <a:pPr algn="ctr">
              <a:defRPr/>
            </a:pPr>
            <a:r>
              <a:rPr lang="en-US" sz="1600" dirty="0">
                <a:solidFill>
                  <a:schemeClr val="tx1"/>
                </a:solidFill>
              </a:rPr>
              <a:t>Sequence</a:t>
            </a:r>
          </a:p>
          <a:p>
            <a:pPr algn="ctr">
              <a:defRPr/>
            </a:pPr>
            <a:r>
              <a:rPr lang="en-US" sz="1600" dirty="0">
                <a:solidFill>
                  <a:schemeClr val="tx1"/>
                </a:solidFill>
              </a:rPr>
              <a:t>Alignment</a:t>
            </a:r>
          </a:p>
        </p:txBody>
      </p:sp>
      <p:pic>
        <p:nvPicPr>
          <p:cNvPr id="16" name="Picture 61"/>
          <p:cNvPicPr>
            <a:picLocks noChangeAspect="1"/>
          </p:cNvPicPr>
          <p:nvPr/>
        </p:nvPicPr>
        <p:blipFill>
          <a:blip r:embed="rId5"/>
          <a:srcRect l="15596" r="15596"/>
          <a:stretch>
            <a:fillRect/>
          </a:stretch>
        </p:blipFill>
        <p:spPr bwMode="auto">
          <a:xfrm>
            <a:off x="1784381" y="1673231"/>
            <a:ext cx="515144" cy="688975"/>
          </a:xfrm>
          <a:prstGeom prst="rect">
            <a:avLst/>
          </a:prstGeom>
          <a:noFill/>
          <a:ln w="9525">
            <a:noFill/>
            <a:miter lim="800000"/>
            <a:headEnd/>
            <a:tailEnd/>
          </a:ln>
        </p:spPr>
      </p:pic>
      <p:pic>
        <p:nvPicPr>
          <p:cNvPr id="17" name="Picture 59"/>
          <p:cNvPicPr>
            <a:picLocks noChangeAspect="1"/>
          </p:cNvPicPr>
          <p:nvPr/>
        </p:nvPicPr>
        <p:blipFill>
          <a:blip r:embed="rId6"/>
          <a:srcRect l="23260" t="2534" r="48634" b="2534"/>
          <a:stretch>
            <a:fillRect/>
          </a:stretch>
        </p:blipFill>
        <p:spPr bwMode="auto">
          <a:xfrm>
            <a:off x="2330957" y="1676400"/>
            <a:ext cx="536098" cy="685800"/>
          </a:xfrm>
          <a:prstGeom prst="rect">
            <a:avLst/>
          </a:prstGeom>
          <a:noFill/>
          <a:ln w="9525">
            <a:noFill/>
            <a:miter lim="800000"/>
            <a:headEnd/>
            <a:tailEnd/>
          </a:ln>
        </p:spPr>
      </p:pic>
      <p:sp>
        <p:nvSpPr>
          <p:cNvPr id="18" name="Rectangle 17"/>
          <p:cNvSpPr/>
          <p:nvPr/>
        </p:nvSpPr>
        <p:spPr>
          <a:xfrm>
            <a:off x="2950875" y="1066800"/>
            <a:ext cx="1257300" cy="13716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lstStyle/>
          <a:p>
            <a:pPr algn="ctr">
              <a:defRPr/>
            </a:pPr>
            <a:r>
              <a:rPr lang="en-US" sz="1600" dirty="0">
                <a:solidFill>
                  <a:schemeClr val="tx1"/>
                </a:solidFill>
              </a:rPr>
              <a:t>Molecular</a:t>
            </a:r>
          </a:p>
          <a:p>
            <a:pPr algn="ctr">
              <a:defRPr/>
            </a:pPr>
            <a:r>
              <a:rPr lang="en-US" sz="1600" dirty="0">
                <a:solidFill>
                  <a:schemeClr val="tx1"/>
                </a:solidFill>
              </a:rPr>
              <a:t>Dynamics</a:t>
            </a:r>
          </a:p>
        </p:txBody>
      </p:sp>
      <p:pic>
        <p:nvPicPr>
          <p:cNvPr id="19" name="Picture 75"/>
          <p:cNvPicPr>
            <a:picLocks noChangeAspect="1"/>
          </p:cNvPicPr>
          <p:nvPr/>
        </p:nvPicPr>
        <p:blipFill>
          <a:blip r:embed="rId7"/>
          <a:srcRect/>
          <a:stretch>
            <a:fillRect/>
          </a:stretch>
        </p:blipFill>
        <p:spPr bwMode="auto">
          <a:xfrm>
            <a:off x="3179646" y="1676400"/>
            <a:ext cx="777081" cy="636588"/>
          </a:xfrm>
          <a:prstGeom prst="rect">
            <a:avLst/>
          </a:prstGeom>
          <a:noFill/>
          <a:ln w="9525">
            <a:noFill/>
            <a:miter lim="800000"/>
            <a:headEnd/>
            <a:tailEnd/>
          </a:ln>
        </p:spPr>
      </p:pic>
      <p:sp>
        <p:nvSpPr>
          <p:cNvPr id="20" name="Rectangle 19"/>
          <p:cNvSpPr/>
          <p:nvPr/>
        </p:nvSpPr>
        <p:spPr>
          <a:xfrm>
            <a:off x="4208175" y="1066800"/>
            <a:ext cx="1341120" cy="13716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lstStyle/>
          <a:p>
            <a:pPr algn="ctr">
              <a:defRPr/>
            </a:pPr>
            <a:r>
              <a:rPr lang="en-US" sz="1600" dirty="0">
                <a:solidFill>
                  <a:schemeClr val="tx1"/>
                </a:solidFill>
              </a:rPr>
              <a:t>Earthquake</a:t>
            </a:r>
          </a:p>
          <a:p>
            <a:pPr algn="ctr">
              <a:defRPr/>
            </a:pPr>
            <a:r>
              <a:rPr lang="en-US" sz="1600" dirty="0">
                <a:solidFill>
                  <a:schemeClr val="tx1"/>
                </a:solidFill>
              </a:rPr>
              <a:t>Modeling</a:t>
            </a:r>
          </a:p>
        </p:txBody>
      </p:sp>
      <p:sp>
        <p:nvSpPr>
          <p:cNvPr id="21" name="Rectangle 20"/>
          <p:cNvSpPr/>
          <p:nvPr/>
        </p:nvSpPr>
        <p:spPr>
          <a:xfrm>
            <a:off x="5549295" y="1066800"/>
            <a:ext cx="1341120" cy="13716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lstStyle/>
          <a:p>
            <a:pPr algn="ctr">
              <a:defRPr/>
            </a:pPr>
            <a:r>
              <a:rPr lang="en-US" sz="1600" dirty="0" err="1">
                <a:solidFill>
                  <a:schemeClr val="tx1"/>
                </a:solidFill>
              </a:rPr>
              <a:t>Neuro</a:t>
            </a:r>
            <a:r>
              <a:rPr lang="en-US" sz="1600" dirty="0">
                <a:solidFill>
                  <a:schemeClr val="tx1"/>
                </a:solidFill>
              </a:rPr>
              <a:t>-</a:t>
            </a:r>
          </a:p>
          <a:p>
            <a:pPr algn="ctr">
              <a:defRPr/>
            </a:pPr>
            <a:r>
              <a:rPr lang="en-US" sz="1600" dirty="0">
                <a:solidFill>
                  <a:schemeClr val="tx1"/>
                </a:solidFill>
              </a:rPr>
              <a:t>informatics</a:t>
            </a:r>
          </a:p>
        </p:txBody>
      </p:sp>
      <p:pic>
        <p:nvPicPr>
          <p:cNvPr id="22" name="Picture 72"/>
          <p:cNvPicPr>
            <a:picLocks noChangeAspect="1"/>
          </p:cNvPicPr>
          <p:nvPr/>
        </p:nvPicPr>
        <p:blipFill>
          <a:blip r:embed="rId8"/>
          <a:srcRect/>
          <a:stretch>
            <a:fillRect/>
          </a:stretch>
        </p:blipFill>
        <p:spPr bwMode="auto">
          <a:xfrm>
            <a:off x="5800757" y="1676400"/>
            <a:ext cx="773589" cy="700088"/>
          </a:xfrm>
          <a:prstGeom prst="rect">
            <a:avLst/>
          </a:prstGeom>
          <a:noFill/>
          <a:ln w="9525">
            <a:noFill/>
            <a:miter lim="800000"/>
            <a:headEnd/>
            <a:tailEnd/>
          </a:ln>
        </p:spPr>
      </p:pic>
      <p:pic>
        <p:nvPicPr>
          <p:cNvPr id="23" name="Picture 48"/>
          <p:cNvPicPr>
            <a:picLocks noChangeAspect="1"/>
          </p:cNvPicPr>
          <p:nvPr/>
        </p:nvPicPr>
        <p:blipFill>
          <a:blip r:embed="rId9"/>
          <a:srcRect t="16045" r="10863" b="16045"/>
          <a:stretch>
            <a:fillRect/>
          </a:stretch>
        </p:blipFill>
        <p:spPr bwMode="auto">
          <a:xfrm>
            <a:off x="4375817" y="1619250"/>
            <a:ext cx="923767" cy="742950"/>
          </a:xfrm>
          <a:prstGeom prst="rect">
            <a:avLst/>
          </a:prstGeom>
          <a:noFill/>
          <a:ln w="9525">
            <a:noFill/>
            <a:miter lim="800000"/>
            <a:headEnd/>
            <a:tailEnd/>
          </a:ln>
        </p:spPr>
      </p:pic>
      <p:grpSp>
        <p:nvGrpSpPr>
          <p:cNvPr id="2" name="Group 30"/>
          <p:cNvGrpSpPr/>
          <p:nvPr/>
        </p:nvGrpSpPr>
        <p:grpSpPr>
          <a:xfrm>
            <a:off x="359065" y="1066800"/>
            <a:ext cx="1327526" cy="1371600"/>
            <a:chOff x="-1167231" y="2413000"/>
            <a:chExt cx="1460279" cy="1371600"/>
          </a:xfrm>
        </p:grpSpPr>
        <p:sp>
          <p:nvSpPr>
            <p:cNvPr id="27" name="Rectangle 26"/>
            <p:cNvSpPr/>
            <p:nvPr/>
          </p:nvSpPr>
          <p:spPr>
            <a:xfrm>
              <a:off x="-1167231" y="2413000"/>
              <a:ext cx="1460279" cy="13716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prstTxWarp prst="textNoShape">
                <a:avLst/>
              </a:prstTxWarp>
            </a:bodyPr>
            <a:lstStyle/>
            <a:p>
              <a:pPr algn="ctr">
                <a:defRPr/>
              </a:pPr>
              <a:r>
                <a:rPr lang="en-US" sz="1600" dirty="0" smtClean="0">
                  <a:solidFill>
                    <a:schemeClr val="tx1"/>
                  </a:solidFill>
                </a:rPr>
                <a:t>Epidemiology</a:t>
              </a:r>
              <a:endParaRPr lang="en-US" sz="1600" dirty="0">
                <a:solidFill>
                  <a:schemeClr val="tx1"/>
                </a:solidFill>
              </a:endParaRPr>
            </a:p>
          </p:txBody>
        </p:sp>
        <p:pic>
          <p:nvPicPr>
            <p:cNvPr id="29" name="Picture 28"/>
            <p:cNvPicPr>
              <a:picLocks noChangeAspect="1"/>
            </p:cNvPicPr>
            <p:nvPr/>
          </p:nvPicPr>
          <p:blipFill>
            <a:blip r:embed="rId10"/>
            <a:stretch>
              <a:fillRect/>
            </a:stretch>
          </p:blipFill>
          <p:spPr>
            <a:xfrm>
              <a:off x="-1046867" y="2747966"/>
              <a:ext cx="1258362" cy="973134"/>
            </a:xfrm>
            <a:prstGeom prst="rect">
              <a:avLst/>
            </a:prstGeom>
          </p:spPr>
        </p:pic>
      </p:grpSp>
      <p:grpSp>
        <p:nvGrpSpPr>
          <p:cNvPr id="3" name="Group 34"/>
          <p:cNvGrpSpPr/>
          <p:nvPr/>
        </p:nvGrpSpPr>
        <p:grpSpPr>
          <a:xfrm>
            <a:off x="6890415" y="969966"/>
            <a:ext cx="1341120" cy="1371600"/>
            <a:chOff x="368300" y="1663700"/>
            <a:chExt cx="1341120" cy="1371600"/>
          </a:xfrm>
        </p:grpSpPr>
        <p:sp>
          <p:nvSpPr>
            <p:cNvPr id="33" name="Rectangle 32"/>
            <p:cNvSpPr/>
            <p:nvPr/>
          </p:nvSpPr>
          <p:spPr>
            <a:xfrm>
              <a:off x="368300" y="1663700"/>
              <a:ext cx="1341120" cy="1371600"/>
            </a:xfrm>
            <a:prstGeom prst="rect">
              <a:avLst/>
            </a:prstGeom>
            <a:solidFill>
              <a:schemeClr val="bg1"/>
            </a:solidFill>
            <a:ln>
              <a:noFill/>
            </a:ln>
            <a:effectLst>
              <a:outerShdw blurRad="40000" dist="23000" dir="5400000" rotWithShape="0">
                <a:srgbClr val="000000">
                  <a:alpha val="35000"/>
                </a:srgbClr>
              </a:outerShdw>
              <a:softEdge rad="50800"/>
            </a:effectLst>
          </p:spPr>
          <p:style>
            <a:lnRef idx="1">
              <a:schemeClr val="accent1"/>
            </a:lnRef>
            <a:fillRef idx="3">
              <a:schemeClr val="accent1"/>
            </a:fillRef>
            <a:effectRef idx="2">
              <a:schemeClr val="accent1"/>
            </a:effectRef>
            <a:fontRef idx="minor">
              <a:schemeClr val="lt1"/>
            </a:fontRef>
          </p:style>
          <p:txBody>
            <a:bodyPr/>
            <a:lstStyle/>
            <a:p>
              <a:pPr algn="ctr">
                <a:defRPr/>
              </a:pPr>
              <a:r>
                <a:rPr lang="en-US" sz="1600" dirty="0" err="1" smtClean="0">
                  <a:solidFill>
                    <a:schemeClr val="tx1"/>
                  </a:solidFill>
                </a:rPr>
                <a:t>Cybersecurity</a:t>
              </a:r>
              <a:endParaRPr lang="en-US" sz="1600" dirty="0">
                <a:solidFill>
                  <a:schemeClr val="tx1"/>
                </a:solidFill>
              </a:endParaRPr>
            </a:p>
          </p:txBody>
        </p:sp>
        <p:pic>
          <p:nvPicPr>
            <p:cNvPr id="32" name="Picture 31"/>
            <p:cNvPicPr>
              <a:picLocks noChangeAspect="1"/>
            </p:cNvPicPr>
            <p:nvPr/>
          </p:nvPicPr>
          <p:blipFill>
            <a:blip r:embed="rId11"/>
            <a:stretch>
              <a:fillRect/>
            </a:stretch>
          </p:blipFill>
          <p:spPr>
            <a:xfrm>
              <a:off x="718819" y="2009956"/>
              <a:ext cx="640081" cy="815261"/>
            </a:xfrm>
            <a:prstGeom prst="rect">
              <a:avLst/>
            </a:prstGeom>
            <a:effectLst>
              <a:softEdge rad="50800"/>
            </a:effectLst>
          </p:spPr>
        </p:pic>
      </p:grpSp>
      <p:sp>
        <p:nvSpPr>
          <p:cNvPr id="31" name="Rectangle 30"/>
          <p:cNvSpPr/>
          <p:nvPr/>
        </p:nvSpPr>
        <p:spPr>
          <a:xfrm>
            <a:off x="7607301" y="1536128"/>
            <a:ext cx="1533437" cy="1219772"/>
          </a:xfrm>
          <a:prstGeom prst="rect">
            <a:avLst/>
          </a:prstGeom>
          <a:solidFill>
            <a:schemeClr val="bg1"/>
          </a:solidFill>
          <a:ln>
            <a:noFill/>
          </a:ln>
          <a:effectLst>
            <a:outerShdw blurRad="40000" dist="23000" dir="5400000" rotWithShape="0">
              <a:srgbClr val="000000">
                <a:alpha val="35000"/>
              </a:srgbClr>
            </a:outerShdw>
            <a:softEdge rad="50800"/>
          </a:effectLst>
        </p:spPr>
        <p:style>
          <a:lnRef idx="1">
            <a:schemeClr val="accent1"/>
          </a:lnRef>
          <a:fillRef idx="3">
            <a:schemeClr val="accent1"/>
          </a:fillRef>
          <a:effectRef idx="2">
            <a:schemeClr val="accent1"/>
          </a:effectRef>
          <a:fontRef idx="minor">
            <a:schemeClr val="lt1"/>
          </a:fontRef>
        </p:style>
        <p:txBody>
          <a:bodyPr/>
          <a:lstStyle/>
          <a:p>
            <a:pPr algn="ctr">
              <a:defRPr/>
            </a:pPr>
            <a:r>
              <a:rPr lang="en-US" sz="1600" dirty="0" smtClean="0">
                <a:solidFill>
                  <a:schemeClr val="tx1"/>
                </a:solidFill>
              </a:rPr>
              <a:t>MAVs</a:t>
            </a:r>
          </a:p>
        </p:txBody>
      </p:sp>
      <p:sp>
        <p:nvSpPr>
          <p:cNvPr id="25" name="TextBox 24"/>
          <p:cNvSpPr txBox="1"/>
          <p:nvPr/>
        </p:nvSpPr>
        <p:spPr>
          <a:xfrm>
            <a:off x="114931" y="190500"/>
            <a:ext cx="1386618" cy="369332"/>
          </a:xfrm>
          <a:prstGeom prst="rect">
            <a:avLst/>
          </a:prstGeom>
          <a:noFill/>
          <a:scene3d>
            <a:camera prst="orthographicFront">
              <a:rot lat="0" lon="0" rev="1440000"/>
            </a:camera>
            <a:lightRig rig="threePt" dir="t"/>
          </a:scene3d>
        </p:spPr>
        <p:txBody>
          <a:bodyPr wrap="none" rtlCol="0">
            <a:spAutoFit/>
          </a:bodyPr>
          <a:lstStyle/>
          <a:p>
            <a:r>
              <a:rPr lang="en-US" b="1" dirty="0" smtClean="0"/>
              <a:t>Intra-Node</a:t>
            </a:r>
            <a:endParaRPr lang="en-US" b="1" dirty="0"/>
          </a:p>
        </p:txBody>
      </p:sp>
      <p:pic>
        <p:nvPicPr>
          <p:cNvPr id="26" name="Picture 25"/>
          <p:cNvPicPr>
            <a:picLocks noChangeAspect="1"/>
          </p:cNvPicPr>
          <p:nvPr/>
        </p:nvPicPr>
        <p:blipFill>
          <a:blip r:embed="rId12"/>
          <a:stretch>
            <a:fillRect/>
          </a:stretch>
        </p:blipFill>
        <p:spPr>
          <a:xfrm>
            <a:off x="3722326" y="1913913"/>
            <a:ext cx="468801" cy="462577"/>
          </a:xfrm>
          <a:prstGeom prst="rect">
            <a:avLst/>
          </a:prstGeom>
          <a:effectLst/>
        </p:spPr>
      </p:pic>
      <p:pic>
        <p:nvPicPr>
          <p:cNvPr id="6" name="Picture 5"/>
          <p:cNvPicPr>
            <a:picLocks noChangeAspect="1"/>
          </p:cNvPicPr>
          <p:nvPr/>
        </p:nvPicPr>
        <p:blipFill>
          <a:blip r:embed="rId13"/>
          <a:stretch>
            <a:fillRect/>
          </a:stretch>
        </p:blipFill>
        <p:spPr>
          <a:xfrm>
            <a:off x="359066" y="1855990"/>
            <a:ext cx="557010" cy="557010"/>
          </a:xfrm>
          <a:prstGeom prst="rect">
            <a:avLst/>
          </a:prstGeom>
          <a:effectLst>
            <a:softEdge rad="50800"/>
          </a:effectLst>
        </p:spPr>
      </p:pic>
      <p:pic>
        <p:nvPicPr>
          <p:cNvPr id="34" name="Picture 33"/>
          <p:cNvPicPr>
            <a:picLocks noChangeAspect="1"/>
          </p:cNvPicPr>
          <p:nvPr/>
        </p:nvPicPr>
        <p:blipFill>
          <a:blip r:embed="rId14"/>
          <a:stretch>
            <a:fillRect/>
          </a:stretch>
        </p:blipFill>
        <p:spPr>
          <a:xfrm>
            <a:off x="4991100" y="1881538"/>
            <a:ext cx="507395" cy="507395"/>
          </a:xfrm>
          <a:prstGeom prst="rect">
            <a:avLst/>
          </a:prstGeom>
          <a:effectLst/>
        </p:spPr>
      </p:pic>
      <p:pic>
        <p:nvPicPr>
          <p:cNvPr id="35" name="Picture 34"/>
          <p:cNvPicPr>
            <a:picLocks noChangeAspect="1"/>
          </p:cNvPicPr>
          <p:nvPr/>
        </p:nvPicPr>
        <p:blipFill>
          <a:blip r:embed="rId13"/>
          <a:stretch>
            <a:fillRect/>
          </a:stretch>
        </p:blipFill>
        <p:spPr>
          <a:xfrm>
            <a:off x="1686591" y="1868690"/>
            <a:ext cx="557010" cy="557010"/>
          </a:xfrm>
          <a:prstGeom prst="rect">
            <a:avLst/>
          </a:prstGeom>
          <a:effectLst>
            <a:softEdge rad="50800"/>
          </a:effectLst>
        </p:spPr>
      </p:pic>
      <p:pic>
        <p:nvPicPr>
          <p:cNvPr id="9" name="Picture 8"/>
          <p:cNvPicPr>
            <a:picLocks noChangeAspect="1"/>
          </p:cNvPicPr>
          <p:nvPr/>
        </p:nvPicPr>
        <p:blipFill>
          <a:blip r:embed="rId15"/>
          <a:stretch>
            <a:fillRect/>
          </a:stretch>
        </p:blipFill>
        <p:spPr>
          <a:xfrm>
            <a:off x="1155700" y="1892911"/>
            <a:ext cx="505491" cy="503244"/>
          </a:xfrm>
          <a:prstGeom prst="rect">
            <a:avLst/>
          </a:prstGeom>
        </p:spPr>
      </p:pic>
      <p:pic>
        <p:nvPicPr>
          <p:cNvPr id="36" name="Picture 35"/>
          <p:cNvPicPr>
            <a:picLocks noChangeAspect="1"/>
          </p:cNvPicPr>
          <p:nvPr/>
        </p:nvPicPr>
        <p:blipFill>
          <a:blip r:embed="rId13"/>
          <a:stretch>
            <a:fillRect/>
          </a:stretch>
        </p:blipFill>
        <p:spPr>
          <a:xfrm>
            <a:off x="6333406" y="1855990"/>
            <a:ext cx="557010" cy="557010"/>
          </a:xfrm>
          <a:prstGeom prst="rect">
            <a:avLst/>
          </a:prstGeom>
          <a:effectLst>
            <a:softEdge rad="50800"/>
          </a:effectLst>
        </p:spPr>
      </p:pic>
      <p:pic>
        <p:nvPicPr>
          <p:cNvPr id="12" name="Picture 11"/>
          <p:cNvPicPr>
            <a:picLocks noChangeAspect="1"/>
          </p:cNvPicPr>
          <p:nvPr/>
        </p:nvPicPr>
        <p:blipFill>
          <a:blip r:embed="rId16"/>
          <a:stretch>
            <a:fillRect/>
          </a:stretch>
        </p:blipFill>
        <p:spPr>
          <a:xfrm>
            <a:off x="2230878" y="1875813"/>
            <a:ext cx="694599" cy="516911"/>
          </a:xfrm>
          <a:prstGeom prst="rect">
            <a:avLst/>
          </a:prstGeom>
        </p:spPr>
      </p:pic>
      <p:pic>
        <p:nvPicPr>
          <p:cNvPr id="39" name="Picture 38"/>
          <p:cNvPicPr>
            <a:picLocks noChangeAspect="1"/>
          </p:cNvPicPr>
          <p:nvPr/>
        </p:nvPicPr>
        <p:blipFill>
          <a:blip r:embed="rId17"/>
          <a:stretch>
            <a:fillRect/>
          </a:stretch>
        </p:blipFill>
        <p:spPr>
          <a:xfrm>
            <a:off x="7824904" y="2916855"/>
            <a:ext cx="1181167" cy="1207770"/>
          </a:xfrm>
          <a:prstGeom prst="rect">
            <a:avLst/>
          </a:prstGeom>
        </p:spPr>
      </p:pic>
      <p:sp>
        <p:nvSpPr>
          <p:cNvPr id="28" name="TextBox 27"/>
          <p:cNvSpPr txBox="1"/>
          <p:nvPr/>
        </p:nvSpPr>
        <p:spPr>
          <a:xfrm>
            <a:off x="2310937" y="735568"/>
            <a:ext cx="2419164" cy="369332"/>
          </a:xfrm>
          <a:prstGeom prst="rect">
            <a:avLst/>
          </a:prstGeom>
          <a:noFill/>
        </p:spPr>
        <p:txBody>
          <a:bodyPr wrap="none" rtlCol="0">
            <a:spAutoFit/>
          </a:bodyPr>
          <a:lstStyle/>
          <a:p>
            <a:r>
              <a:rPr lang="en-US" dirty="0" smtClean="0">
                <a:solidFill>
                  <a:srgbClr val="FF0000"/>
                </a:solidFill>
              </a:rPr>
              <a:t>MANUAL CO-DESIGN</a:t>
            </a:r>
            <a:endParaRPr lang="en-US" dirty="0">
              <a:solidFill>
                <a:srgbClr val="FF0000"/>
              </a:solidFill>
            </a:endParaRPr>
          </a:p>
        </p:txBody>
      </p:sp>
      <p:pic>
        <p:nvPicPr>
          <p:cNvPr id="7" name="Picture 6"/>
          <p:cNvPicPr>
            <a:picLocks noChangeAspect="1"/>
          </p:cNvPicPr>
          <p:nvPr/>
        </p:nvPicPr>
        <p:blipFill>
          <a:blip r:embed="rId18"/>
          <a:stretch>
            <a:fillRect/>
          </a:stretch>
        </p:blipFill>
        <p:spPr>
          <a:xfrm>
            <a:off x="7866226" y="1850975"/>
            <a:ext cx="1027789" cy="769129"/>
          </a:xfrm>
          <a:prstGeom prst="rect">
            <a:avLst/>
          </a:prstGeom>
        </p:spPr>
      </p:pic>
      <p:sp>
        <p:nvSpPr>
          <p:cNvPr id="11" name="Rounded Rectangle 10"/>
          <p:cNvSpPr/>
          <p:nvPr/>
        </p:nvSpPr>
        <p:spPr>
          <a:xfrm>
            <a:off x="7645401" y="1536128"/>
            <a:ext cx="1444537" cy="1219772"/>
          </a:xfrm>
          <a:prstGeom prst="roundRect">
            <a:avLst>
              <a:gd name="adj" fmla="val 8338"/>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7833158" y="4176237"/>
            <a:ext cx="1239868" cy="1477328"/>
          </a:xfrm>
          <a:prstGeom prst="rect">
            <a:avLst/>
          </a:prstGeom>
          <a:noFill/>
        </p:spPr>
        <p:txBody>
          <a:bodyPr wrap="none" rtlCol="0">
            <a:spAutoFit/>
          </a:bodyPr>
          <a:lstStyle/>
          <a:p>
            <a:pPr algn="ctr"/>
            <a:r>
              <a:rPr lang="en-US" dirty="0" smtClean="0">
                <a:solidFill>
                  <a:srgbClr val="FF0000"/>
                </a:solidFill>
              </a:rPr>
              <a:t>Manual </a:t>
            </a:r>
          </a:p>
          <a:p>
            <a:pPr algn="ctr"/>
            <a:r>
              <a:rPr lang="en-US" dirty="0" smtClean="0">
                <a:solidFill>
                  <a:srgbClr val="FF0000"/>
                </a:solidFill>
                <a:sym typeface="Wingdings"/>
              </a:rPr>
              <a:t>Co-Design</a:t>
            </a:r>
          </a:p>
          <a:p>
            <a:r>
              <a:rPr lang="en-US" dirty="0" smtClean="0">
                <a:solidFill>
                  <a:srgbClr val="FF0000"/>
                </a:solidFill>
                <a:sym typeface="Wingdings"/>
              </a:rPr>
              <a:t></a:t>
            </a:r>
          </a:p>
          <a:p>
            <a:pPr algn="ctr"/>
            <a:r>
              <a:rPr lang="en-US" dirty="0" smtClean="0">
                <a:solidFill>
                  <a:srgbClr val="FF0000"/>
                </a:solidFill>
                <a:sym typeface="Wingdings"/>
              </a:rPr>
              <a:t>Automated</a:t>
            </a:r>
          </a:p>
          <a:p>
            <a:pPr algn="ctr"/>
            <a:r>
              <a:rPr lang="en-US" dirty="0" smtClean="0">
                <a:solidFill>
                  <a:srgbClr val="FF0000"/>
                </a:solidFill>
              </a:rPr>
              <a:t>Co-Design</a:t>
            </a:r>
            <a:endParaRPr lang="en-US" dirty="0">
              <a:solidFill>
                <a:srgbClr val="FF0000"/>
              </a:solidFill>
            </a:endParaRPr>
          </a:p>
        </p:txBody>
      </p:sp>
      <p:sp>
        <p:nvSpPr>
          <p:cNvPr id="44" name="Rounded Rectangle 43"/>
          <p:cNvSpPr/>
          <p:nvPr/>
        </p:nvSpPr>
        <p:spPr>
          <a:xfrm>
            <a:off x="606599" y="2755900"/>
            <a:ext cx="7208827" cy="3053675"/>
          </a:xfrm>
          <a:prstGeom prst="roundRect">
            <a:avLst>
              <a:gd name="adj" fmla="val 3956"/>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7" name="Picture 36"/>
          <p:cNvPicPr>
            <a:picLocks noChangeAspect="1"/>
          </p:cNvPicPr>
          <p:nvPr/>
        </p:nvPicPr>
        <p:blipFill>
          <a:blip r:embed="rId19"/>
          <a:stretch>
            <a:fillRect/>
          </a:stretch>
        </p:blipFill>
        <p:spPr>
          <a:xfrm>
            <a:off x="5700943" y="850901"/>
            <a:ext cx="1801202" cy="1702832"/>
          </a:xfrm>
          <a:prstGeom prst="rect">
            <a:avLst/>
          </a:prstGeom>
          <a:ln w="38100">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0-#ppt_w/2"/>
                                          </p:val>
                                        </p:tav>
                                        <p:tav tm="100000">
                                          <p:val>
                                            <p:strVal val="#ppt_x"/>
                                          </p:val>
                                        </p:tav>
                                      </p:tavLst>
                                    </p:anim>
                                    <p:anim calcmode="lin" valueType="num">
                                      <p:cBhvr additive="base">
                                        <p:cTn id="8" dur="500" fill="hold"/>
                                        <p:tgtEl>
                                          <p:spTgt spid="39"/>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0-#ppt_w/2"/>
                                          </p:val>
                                        </p:tav>
                                        <p:tav tm="100000">
                                          <p:val>
                                            <p:strVal val="#ppt_x"/>
                                          </p:val>
                                        </p:tav>
                                      </p:tavLst>
                                    </p:anim>
                                    <p:anim calcmode="lin" valueType="num">
                                      <p:cBhvr additive="base">
                                        <p:cTn id="16" dur="500" fill="hold"/>
                                        <p:tgtEl>
                                          <p:spTgt spid="4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2" presetClass="entr" presetSubtype="2"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p:tgtEl>
                                          <p:spTgt spid="37"/>
                                        </p:tgtEl>
                                        <p:attrNameLst>
                                          <p:attrName>ppt_x</p:attrName>
                                        </p:attrNameLst>
                                      </p:cBhvr>
                                      <p:tavLst>
                                        <p:tav tm="0">
                                          <p:val>
                                            <p:strVal val="#ppt_x+#ppt_w*1.125000"/>
                                          </p:val>
                                        </p:tav>
                                        <p:tav tm="100000">
                                          <p:val>
                                            <p:strVal val="#ppt_x"/>
                                          </p:val>
                                        </p:tav>
                                      </p:tavLst>
                                    </p:anim>
                                    <p:animEffect transition="in" filter="wipe(left)">
                                      <p:cBhvr>
                                        <p:cTn id="22" dur="500"/>
                                        <p:tgtEl>
                                          <p:spTgt spid="37"/>
                                        </p:tgtEl>
                                      </p:cBhvr>
                                    </p:animEffect>
                                  </p:childTnLst>
                                </p:cTn>
                              </p:par>
                            </p:childTnLst>
                          </p:cTn>
                        </p:par>
                        <p:par>
                          <p:cTn id="23" fill="hold">
                            <p:stCondLst>
                              <p:cond delay="500"/>
                            </p:stCondLst>
                            <p:childTnLst>
                              <p:par>
                                <p:cTn id="24" presetID="1" presetClass="exit" presetSubtype="0" fill="hold" nodeType="afterEffect">
                                  <p:stCondLst>
                                    <p:cond delay="0"/>
                                  </p:stCondLst>
                                  <p:childTnLst>
                                    <p:set>
                                      <p:cBhvr>
                                        <p:cTn id="25" dur="1" fill="hold">
                                          <p:stCondLst>
                                            <p:cond delay="0"/>
                                          </p:stCondLst>
                                        </p:cTn>
                                        <p:tgtEl>
                                          <p:spTgt spid="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dissolve">
                                      <p:cBhvr>
                                        <p:cTn id="30" dur="500"/>
                                        <p:tgtEl>
                                          <p:spTgt spid="44"/>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grpId="1" nodeType="clickEffect">
                                  <p:stCondLst>
                                    <p:cond delay="0"/>
                                  </p:stCondLst>
                                  <p:childTnLst>
                                    <p:animScale>
                                      <p:cBhvr>
                                        <p:cTn id="34" dur="2000" fill="hold"/>
                                        <p:tgtEl>
                                          <p:spTgt spid="44"/>
                                        </p:tgtEl>
                                      </p:cBhvr>
                                      <p:by x="25000" y="25000"/>
                                    </p:animScale>
                                  </p:childTnLst>
                                </p:cTn>
                              </p:par>
                              <p:par>
                                <p:cTn id="35" presetID="0" presetClass="path" presetSubtype="0" accel="50000" decel="50000" fill="hold" grpId="2" nodeType="withEffect">
                                  <p:stCondLst>
                                    <p:cond delay="0"/>
                                  </p:stCondLst>
                                  <p:childTnLst>
                                    <p:animMotion origin="layout" path="M 0.00277 2.96296E-6 L 0.00364 0.10764 " pathEditMode="relative" rAng="0" ptsTypes="AA">
                                      <p:cBhvr>
                                        <p:cTn id="36" dur="2000" fill="hold"/>
                                        <p:tgtEl>
                                          <p:spTgt spid="44"/>
                                        </p:tgtEl>
                                        <p:attrNameLst>
                                          <p:attrName>ppt_x</p:attrName>
                                          <p:attrName>ppt_y</p:attrName>
                                        </p:attrNameLst>
                                      </p:cBhvr>
                                      <p:rCtr x="35" y="53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3" grpId="0"/>
      <p:bldP spid="44" grpId="0" animBg="1"/>
      <p:bldP spid="44" grpId="1" animBg="1"/>
      <p:bldP spid="44" grpId="2"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300" y="33342"/>
            <a:ext cx="8229600" cy="851933"/>
          </a:xfrm>
        </p:spPr>
        <p:txBody>
          <a:bodyPr/>
          <a:lstStyle/>
          <a:p>
            <a:pPr algn="r"/>
            <a:r>
              <a:rPr lang="en-US" dirty="0"/>
              <a:t>Targeted CFD </a:t>
            </a:r>
            <a:r>
              <a:rPr lang="en-US" dirty="0" smtClean="0"/>
              <a:t>Codes</a:t>
            </a:r>
            <a:endParaRPr lang="en-US" dirty="0"/>
          </a:p>
        </p:txBody>
      </p:sp>
      <p:sp>
        <p:nvSpPr>
          <p:cNvPr id="3" name="Content Placeholder 2"/>
          <p:cNvSpPr>
            <a:spLocks noGrp="1"/>
          </p:cNvSpPr>
          <p:nvPr>
            <p:ph idx="1"/>
          </p:nvPr>
        </p:nvSpPr>
        <p:spPr>
          <a:xfrm>
            <a:off x="381000" y="558800"/>
            <a:ext cx="8382000" cy="5994401"/>
          </a:xfrm>
        </p:spPr>
        <p:txBody>
          <a:bodyPr>
            <a:normAutofit fontScale="92500" lnSpcReduction="10000"/>
          </a:bodyPr>
          <a:lstStyle/>
          <a:p>
            <a:pPr marL="0" indent="0">
              <a:buNone/>
            </a:pPr>
            <a:r>
              <a:rPr lang="en-US" b="1" dirty="0" smtClean="0"/>
              <a:t>SENSEI (C. Roy, Virginia Tech)</a:t>
            </a:r>
          </a:p>
          <a:p>
            <a:pPr lvl="1"/>
            <a:r>
              <a:rPr lang="en-US" dirty="0" smtClean="0"/>
              <a:t>Structured, </a:t>
            </a:r>
            <a:r>
              <a:rPr lang="en-US" dirty="0" err="1" smtClean="0"/>
              <a:t>multiblock</a:t>
            </a:r>
            <a:r>
              <a:rPr lang="en-US" dirty="0" smtClean="0"/>
              <a:t>, 2</a:t>
            </a:r>
            <a:r>
              <a:rPr lang="en-US" baseline="30000" dirty="0" smtClean="0"/>
              <a:t>nd</a:t>
            </a:r>
            <a:r>
              <a:rPr lang="en-US" dirty="0" smtClean="0"/>
              <a:t> order, finite-volume code</a:t>
            </a:r>
          </a:p>
          <a:p>
            <a:pPr lvl="1"/>
            <a:r>
              <a:rPr lang="en-US" dirty="0" smtClean="0"/>
              <a:t>Artificial compressibility method</a:t>
            </a:r>
          </a:p>
          <a:p>
            <a:pPr lvl="1"/>
            <a:r>
              <a:rPr lang="en-US" dirty="0" smtClean="0"/>
              <a:t>2</a:t>
            </a:r>
            <a:r>
              <a:rPr lang="en-US" baseline="30000" dirty="0" smtClean="0"/>
              <a:t>nd</a:t>
            </a:r>
            <a:r>
              <a:rPr lang="en-US" dirty="0"/>
              <a:t>-</a:t>
            </a:r>
            <a:r>
              <a:rPr lang="en-US" dirty="0" smtClean="0"/>
              <a:t>order spatial accuracy</a:t>
            </a:r>
          </a:p>
          <a:p>
            <a:pPr lvl="1"/>
            <a:r>
              <a:rPr lang="en-US" dirty="0" smtClean="0"/>
              <a:t>Artificial compressibility (AC) </a:t>
            </a:r>
            <a:endParaRPr lang="en-US" sz="1100" dirty="0" smtClean="0"/>
          </a:p>
          <a:p>
            <a:pPr marL="0" indent="0">
              <a:buNone/>
            </a:pPr>
            <a:r>
              <a:rPr lang="en-US" b="1" dirty="0" err="1" smtClean="0">
                <a:solidFill>
                  <a:schemeClr val="bg1">
                    <a:lumMod val="65000"/>
                  </a:schemeClr>
                </a:solidFill>
              </a:rPr>
              <a:t>GenIDLEST</a:t>
            </a:r>
            <a:r>
              <a:rPr lang="en-US" b="1" dirty="0" smtClean="0">
                <a:solidFill>
                  <a:schemeClr val="bg1">
                    <a:lumMod val="65000"/>
                  </a:schemeClr>
                </a:solidFill>
              </a:rPr>
              <a:t> (D. </a:t>
            </a:r>
            <a:r>
              <a:rPr lang="en-US" b="1" dirty="0" err="1" smtClean="0">
                <a:solidFill>
                  <a:schemeClr val="bg1">
                    <a:lumMod val="65000"/>
                  </a:schemeClr>
                </a:solidFill>
              </a:rPr>
              <a:t>Tafti</a:t>
            </a:r>
            <a:r>
              <a:rPr lang="en-US" b="1" dirty="0" smtClean="0">
                <a:solidFill>
                  <a:schemeClr val="bg1">
                    <a:lumMod val="65000"/>
                  </a:schemeClr>
                </a:solidFill>
              </a:rPr>
              <a:t>, Virginia Tech)</a:t>
            </a:r>
            <a:endParaRPr lang="en-US" dirty="0" smtClean="0">
              <a:solidFill>
                <a:schemeClr val="bg1">
                  <a:lumMod val="65000"/>
                </a:schemeClr>
              </a:solidFill>
            </a:endParaRPr>
          </a:p>
          <a:p>
            <a:pPr lvl="1"/>
            <a:r>
              <a:rPr lang="en-US" dirty="0" smtClean="0">
                <a:solidFill>
                  <a:schemeClr val="bg1">
                    <a:lumMod val="65000"/>
                  </a:schemeClr>
                </a:solidFill>
              </a:rPr>
              <a:t>Structured, </a:t>
            </a:r>
            <a:r>
              <a:rPr lang="en-US" dirty="0" err="1" smtClean="0">
                <a:solidFill>
                  <a:schemeClr val="bg1">
                    <a:lumMod val="65000"/>
                  </a:schemeClr>
                </a:solidFill>
              </a:rPr>
              <a:t>multiblock</a:t>
            </a:r>
            <a:r>
              <a:rPr lang="en-US" dirty="0" smtClean="0">
                <a:solidFill>
                  <a:schemeClr val="bg1">
                    <a:lumMod val="65000"/>
                  </a:schemeClr>
                </a:solidFill>
              </a:rPr>
              <a:t>, 2</a:t>
            </a:r>
            <a:r>
              <a:rPr lang="en-US" baseline="30000" dirty="0" smtClean="0">
                <a:solidFill>
                  <a:schemeClr val="bg1">
                    <a:lumMod val="65000"/>
                  </a:schemeClr>
                </a:solidFill>
              </a:rPr>
              <a:t>nd</a:t>
            </a:r>
            <a:r>
              <a:rPr lang="en-US" dirty="0" smtClean="0">
                <a:solidFill>
                  <a:schemeClr val="bg1">
                    <a:lumMod val="65000"/>
                  </a:schemeClr>
                </a:solidFill>
              </a:rPr>
              <a:t> order, finite-volume code</a:t>
            </a:r>
          </a:p>
          <a:p>
            <a:pPr lvl="1"/>
            <a:r>
              <a:rPr lang="en-US" dirty="0" smtClean="0">
                <a:solidFill>
                  <a:schemeClr val="bg1">
                    <a:lumMod val="65000"/>
                  </a:schemeClr>
                </a:solidFill>
              </a:rPr>
              <a:t>Pressure projection method</a:t>
            </a:r>
          </a:p>
          <a:p>
            <a:pPr lvl="1"/>
            <a:r>
              <a:rPr lang="en-US" dirty="0">
                <a:solidFill>
                  <a:schemeClr val="bg1">
                    <a:lumMod val="65000"/>
                  </a:schemeClr>
                </a:solidFill>
              </a:rPr>
              <a:t>Arbitrary </a:t>
            </a:r>
            <a:r>
              <a:rPr lang="en-US" dirty="0" err="1">
                <a:solidFill>
                  <a:schemeClr val="bg1">
                    <a:lumMod val="65000"/>
                  </a:schemeClr>
                </a:solidFill>
              </a:rPr>
              <a:t>Lagrangian</a:t>
            </a:r>
            <a:r>
              <a:rPr lang="en-US" dirty="0">
                <a:solidFill>
                  <a:schemeClr val="bg1">
                    <a:lumMod val="65000"/>
                  </a:schemeClr>
                </a:solidFill>
              </a:rPr>
              <a:t>/</a:t>
            </a:r>
            <a:r>
              <a:rPr lang="en-US" dirty="0" err="1">
                <a:solidFill>
                  <a:schemeClr val="bg1">
                    <a:lumMod val="65000"/>
                  </a:schemeClr>
                </a:solidFill>
              </a:rPr>
              <a:t>Eulerian</a:t>
            </a:r>
            <a:r>
              <a:rPr lang="en-US" dirty="0">
                <a:solidFill>
                  <a:schemeClr val="bg1">
                    <a:lumMod val="65000"/>
                  </a:schemeClr>
                </a:solidFill>
              </a:rPr>
              <a:t> (ALE) and </a:t>
            </a:r>
            <a:r>
              <a:rPr lang="en-US" dirty="0" smtClean="0">
                <a:solidFill>
                  <a:schemeClr val="bg1">
                    <a:lumMod val="65000"/>
                  </a:schemeClr>
                </a:solidFill>
              </a:rPr>
              <a:t>immersed boundary methods (IBM)</a:t>
            </a:r>
            <a:endParaRPr lang="en-US" b="1" dirty="0" smtClean="0">
              <a:solidFill>
                <a:schemeClr val="bg1">
                  <a:lumMod val="65000"/>
                </a:schemeClr>
              </a:solidFill>
            </a:endParaRPr>
          </a:p>
          <a:p>
            <a:pPr marL="0" indent="0">
              <a:buNone/>
            </a:pPr>
            <a:r>
              <a:rPr lang="en-US" b="1" dirty="0" smtClean="0">
                <a:solidFill>
                  <a:schemeClr val="bg1">
                    <a:lumMod val="65000"/>
                  </a:schemeClr>
                </a:solidFill>
              </a:rPr>
              <a:t>RDGFLO (H. </a:t>
            </a:r>
            <a:r>
              <a:rPr lang="en-US" b="1" dirty="0" err="1" smtClean="0">
                <a:solidFill>
                  <a:schemeClr val="bg1">
                    <a:lumMod val="65000"/>
                  </a:schemeClr>
                </a:solidFill>
              </a:rPr>
              <a:t>Luo</a:t>
            </a:r>
            <a:r>
              <a:rPr lang="en-US" b="1" dirty="0" smtClean="0">
                <a:solidFill>
                  <a:schemeClr val="bg1">
                    <a:lumMod val="65000"/>
                  </a:schemeClr>
                </a:solidFill>
              </a:rPr>
              <a:t>, NCSU)</a:t>
            </a:r>
            <a:endParaRPr lang="en-US" dirty="0" smtClean="0">
              <a:solidFill>
                <a:schemeClr val="bg1">
                  <a:lumMod val="65000"/>
                </a:schemeClr>
              </a:solidFill>
            </a:endParaRPr>
          </a:p>
          <a:p>
            <a:pPr lvl="1"/>
            <a:r>
              <a:rPr lang="en-US" dirty="0" smtClean="0">
                <a:solidFill>
                  <a:schemeClr val="bg1">
                    <a:lumMod val="65000"/>
                  </a:schemeClr>
                </a:solidFill>
              </a:rPr>
              <a:t>Unstructured, discontinuous </a:t>
            </a:r>
            <a:r>
              <a:rPr lang="en-US" dirty="0" err="1" smtClean="0">
                <a:solidFill>
                  <a:schemeClr val="bg1">
                    <a:lumMod val="65000"/>
                  </a:schemeClr>
                </a:solidFill>
              </a:rPr>
              <a:t>Galerkin</a:t>
            </a:r>
            <a:r>
              <a:rPr lang="en-US" dirty="0" smtClean="0">
                <a:solidFill>
                  <a:schemeClr val="bg1">
                    <a:lumMod val="65000"/>
                  </a:schemeClr>
                </a:solidFill>
              </a:rPr>
              <a:t> (DG) method</a:t>
            </a:r>
          </a:p>
          <a:p>
            <a:pPr lvl="1"/>
            <a:r>
              <a:rPr lang="en-US" dirty="0">
                <a:solidFill>
                  <a:schemeClr val="bg1">
                    <a:lumMod val="65000"/>
                  </a:schemeClr>
                </a:solidFill>
              </a:rPr>
              <a:t>High-order solution of compressible flows</a:t>
            </a:r>
          </a:p>
          <a:p>
            <a:pPr lvl="1"/>
            <a:r>
              <a:rPr lang="en-US" dirty="0" smtClean="0">
                <a:solidFill>
                  <a:schemeClr val="bg1">
                    <a:lumMod val="65000"/>
                  </a:schemeClr>
                </a:solidFill>
              </a:rPr>
              <a:t>ALE</a:t>
            </a:r>
            <a:endParaRPr lang="en-US" b="1" dirty="0" smtClean="0">
              <a:solidFill>
                <a:schemeClr val="bg1">
                  <a:lumMod val="65000"/>
                </a:schemeClr>
              </a:solidFill>
            </a:endParaRPr>
          </a:p>
          <a:p>
            <a:pPr marL="0" indent="0">
              <a:spcBef>
                <a:spcPts val="1200"/>
              </a:spcBef>
              <a:buNone/>
            </a:pPr>
            <a:r>
              <a:rPr lang="en-US" b="1" dirty="0" smtClean="0">
                <a:solidFill>
                  <a:schemeClr val="bg1">
                    <a:lumMod val="65000"/>
                  </a:schemeClr>
                </a:solidFill>
              </a:rPr>
              <a:t>INCOMP3D (J. Edwards, NCSU)</a:t>
            </a:r>
          </a:p>
          <a:p>
            <a:pPr lvl="1"/>
            <a:r>
              <a:rPr lang="en-US" dirty="0" smtClean="0">
                <a:solidFill>
                  <a:schemeClr val="bg1">
                    <a:lumMod val="65000"/>
                  </a:schemeClr>
                </a:solidFill>
              </a:rPr>
              <a:t>Structured, </a:t>
            </a:r>
            <a:r>
              <a:rPr lang="en-US" dirty="0" err="1" smtClean="0">
                <a:solidFill>
                  <a:schemeClr val="bg1">
                    <a:lumMod val="65000"/>
                  </a:schemeClr>
                </a:solidFill>
              </a:rPr>
              <a:t>multiblock</a:t>
            </a:r>
            <a:r>
              <a:rPr lang="en-US" dirty="0" smtClean="0">
                <a:solidFill>
                  <a:schemeClr val="bg1">
                    <a:lumMod val="65000"/>
                  </a:schemeClr>
                </a:solidFill>
              </a:rPr>
              <a:t> finite-volume code</a:t>
            </a:r>
          </a:p>
          <a:p>
            <a:pPr lvl="1"/>
            <a:r>
              <a:rPr lang="en-US" dirty="0" smtClean="0">
                <a:solidFill>
                  <a:schemeClr val="bg1">
                    <a:lumMod val="65000"/>
                  </a:schemeClr>
                </a:solidFill>
              </a:rPr>
              <a:t>Second </a:t>
            </a:r>
            <a:r>
              <a:rPr lang="en-US" dirty="0">
                <a:solidFill>
                  <a:schemeClr val="bg1">
                    <a:lumMod val="65000"/>
                  </a:schemeClr>
                </a:solidFill>
              </a:rPr>
              <a:t>or higher order spatial </a:t>
            </a:r>
            <a:r>
              <a:rPr lang="en-US" dirty="0" smtClean="0">
                <a:solidFill>
                  <a:schemeClr val="bg1">
                    <a:lumMod val="65000"/>
                  </a:schemeClr>
                </a:solidFill>
              </a:rPr>
              <a:t>accuracy</a:t>
            </a:r>
          </a:p>
          <a:p>
            <a:pPr lvl="1"/>
            <a:r>
              <a:rPr lang="en-US" dirty="0" smtClean="0">
                <a:solidFill>
                  <a:schemeClr val="bg1">
                    <a:lumMod val="65000"/>
                  </a:schemeClr>
                </a:solidFill>
              </a:rPr>
              <a:t>ALE and IBM</a:t>
            </a:r>
          </a:p>
          <a:p>
            <a:pPr lvl="1"/>
            <a:endParaRPr lang="en-US" dirty="0" smtClean="0"/>
          </a:p>
        </p:txBody>
      </p:sp>
      <p:sp>
        <p:nvSpPr>
          <p:cNvPr id="4" name="TextBox 3"/>
          <p:cNvSpPr txBox="1"/>
          <p:nvPr/>
        </p:nvSpPr>
        <p:spPr>
          <a:xfrm>
            <a:off x="6667500" y="1193800"/>
            <a:ext cx="2121093" cy="923330"/>
          </a:xfrm>
          <a:prstGeom prst="rect">
            <a:avLst/>
          </a:prstGeom>
          <a:noFill/>
        </p:spPr>
        <p:txBody>
          <a:bodyPr wrap="none" rtlCol="0">
            <a:spAutoFit/>
          </a:bodyPr>
          <a:lstStyle/>
          <a:p>
            <a:r>
              <a:rPr lang="en-US" dirty="0" err="1" smtClean="0"/>
              <a:t>Testbed</a:t>
            </a:r>
            <a:r>
              <a:rPr lang="en-US" dirty="0" smtClean="0"/>
              <a:t> Codes</a:t>
            </a:r>
          </a:p>
          <a:p>
            <a:pPr marL="285750" indent="-285750">
              <a:buFont typeface="Arial"/>
              <a:buChar char="•"/>
            </a:pPr>
            <a:r>
              <a:rPr lang="en-US" dirty="0" smtClean="0"/>
              <a:t>Lid-Driven Cavity</a:t>
            </a:r>
          </a:p>
          <a:p>
            <a:pPr marL="285750" indent="-285750">
              <a:buFont typeface="Arial"/>
              <a:buChar char="•"/>
            </a:pPr>
            <a:r>
              <a:rPr lang="en-US" dirty="0" smtClean="0"/>
              <a:t>SENSEI Lite</a:t>
            </a:r>
            <a:endParaRPr lang="en-US" dirty="0"/>
          </a:p>
        </p:txBody>
      </p:sp>
    </p:spTree>
    <p:extLst>
      <p:ext uri="{BB962C8B-B14F-4D97-AF65-F5344CB8AC3E}">
        <p14:creationId xmlns:p14="http://schemas.microsoft.com/office/powerpoint/2010/main" val="28070710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274642"/>
            <a:ext cx="5486400" cy="851933"/>
          </a:xfrm>
        </p:spPr>
        <p:txBody>
          <a:bodyPr>
            <a:noAutofit/>
          </a:bodyPr>
          <a:lstStyle/>
          <a:p>
            <a:pPr algn="l"/>
            <a:r>
              <a:rPr lang="en-US" sz="2800" dirty="0" smtClean="0"/>
              <a:t>Incompressible </a:t>
            </a:r>
            <a:r>
              <a:rPr lang="en-US" sz="2800" dirty="0" err="1" smtClean="0"/>
              <a:t>Navier</a:t>
            </a:r>
            <a:r>
              <a:rPr lang="en-US" sz="2800" dirty="0" smtClean="0"/>
              <a:t>-Stokes (INS) Finite-Difference Code</a:t>
            </a:r>
            <a:endParaRPr lang="en-US" sz="2800" dirty="0"/>
          </a:p>
        </p:txBody>
      </p:sp>
      <p:sp>
        <p:nvSpPr>
          <p:cNvPr id="3" name="Content Placeholder 2"/>
          <p:cNvSpPr>
            <a:spLocks noGrp="1"/>
          </p:cNvSpPr>
          <p:nvPr>
            <p:ph idx="1"/>
          </p:nvPr>
        </p:nvSpPr>
        <p:spPr>
          <a:xfrm>
            <a:off x="203201" y="1290440"/>
            <a:ext cx="3949700" cy="4835727"/>
          </a:xfrm>
        </p:spPr>
        <p:txBody>
          <a:bodyPr>
            <a:noAutofit/>
          </a:bodyPr>
          <a:lstStyle/>
          <a:p>
            <a:r>
              <a:rPr lang="en-US" sz="2000" b="0" dirty="0" smtClean="0">
                <a:latin typeface="Gill Sans MT" panose="020B0502020104020203" pitchFamily="34" charset="0"/>
              </a:rPr>
              <a:t>Recap</a:t>
            </a:r>
          </a:p>
          <a:p>
            <a:pPr lvl="1"/>
            <a:r>
              <a:rPr lang="en-US" sz="1600" b="0" dirty="0" smtClean="0">
                <a:latin typeface="Gill Sans MT" panose="020B0502020104020203" pitchFamily="34" charset="0"/>
              </a:rPr>
              <a:t>2D Cartesian grid FDM</a:t>
            </a:r>
          </a:p>
          <a:p>
            <a:pPr lvl="1"/>
            <a:r>
              <a:rPr lang="en-US" sz="1600" b="0" dirty="0" smtClean="0">
                <a:latin typeface="Gill Sans MT" panose="020B0502020104020203" pitchFamily="34" charset="0"/>
              </a:rPr>
              <a:t>Solves INS using artificial compressibility (lid-driven cavity benchmark case)</a:t>
            </a:r>
          </a:p>
          <a:p>
            <a:pPr lvl="1"/>
            <a:r>
              <a:rPr lang="en-US" sz="1600" b="0" dirty="0" smtClean="0">
                <a:latin typeface="Gill Sans MT" panose="020B0502020104020203" pitchFamily="34" charset="0"/>
              </a:rPr>
              <a:t>Ported from existing Fortran code to run on GPUs using </a:t>
            </a:r>
            <a:r>
              <a:rPr lang="en-US" sz="1600" b="0" dirty="0" err="1" smtClean="0">
                <a:latin typeface="Gill Sans MT" panose="020B0502020104020203" pitchFamily="34" charset="0"/>
              </a:rPr>
              <a:t>OpenACC</a:t>
            </a:r>
            <a:r>
              <a:rPr lang="en-US" sz="1600" b="0" dirty="0">
                <a:latin typeface="Gill Sans MT" panose="020B0502020104020203" pitchFamily="34" charset="0"/>
              </a:rPr>
              <a:t> </a:t>
            </a:r>
            <a:r>
              <a:rPr lang="en-US" sz="1600" b="0" dirty="0" smtClean="0">
                <a:latin typeface="Gill Sans MT" panose="020B0502020104020203" pitchFamily="34" charset="0"/>
              </a:rPr>
              <a:t>+ PGI compiler</a:t>
            </a:r>
            <a:endParaRPr lang="en-US" b="0" dirty="0" smtClean="0">
              <a:latin typeface="Gill Sans MT" panose="020B0502020104020203" pitchFamily="34" charset="0"/>
            </a:endParaRPr>
          </a:p>
          <a:p>
            <a:r>
              <a:rPr lang="en-US" sz="2000" b="0" dirty="0" smtClean="0">
                <a:latin typeface="Gill Sans MT" panose="020B0502020104020203" pitchFamily="34" charset="0"/>
              </a:rPr>
              <a:t>Recent work focused on performance optimization of </a:t>
            </a:r>
            <a:r>
              <a:rPr lang="en-US" sz="2000" b="0" dirty="0" err="1" smtClean="0">
                <a:latin typeface="Gill Sans MT" panose="020B0502020104020203" pitchFamily="34" charset="0"/>
              </a:rPr>
              <a:t>OpenACC</a:t>
            </a:r>
            <a:r>
              <a:rPr lang="en-US" sz="2000" b="0" dirty="0" smtClean="0">
                <a:latin typeface="Gill Sans MT" panose="020B0502020104020203" pitchFamily="34" charset="0"/>
              </a:rPr>
              <a:t> code and running on multiple GPUs.</a:t>
            </a:r>
            <a:endParaRPr lang="en-US" sz="2000" b="0" dirty="0">
              <a:latin typeface="Gill Sans MT" panose="020B0502020104020203" pitchFamily="34" charset="0"/>
            </a:endParaRPr>
          </a:p>
          <a:p>
            <a:r>
              <a:rPr lang="en-US" sz="2000" b="0" dirty="0" smtClean="0">
                <a:latin typeface="Gill Sans MT" panose="020B0502020104020203" pitchFamily="34" charset="0"/>
              </a:rPr>
              <a:t>Newer versions of PGI compiler (14.x) support more accelerator platforms, including AMD GPUs.</a:t>
            </a:r>
          </a:p>
          <a:p>
            <a:pPr marL="457200" lvl="1" indent="0">
              <a:buNone/>
            </a:pPr>
            <a:endParaRPr lang="en-US" sz="1600" dirty="0" smtClean="0"/>
          </a:p>
        </p:txBody>
      </p:sp>
      <p:sp>
        <p:nvSpPr>
          <p:cNvPr id="9" name="TextBox 8"/>
          <p:cNvSpPr txBox="1"/>
          <p:nvPr/>
        </p:nvSpPr>
        <p:spPr>
          <a:xfrm>
            <a:off x="4819261" y="5185335"/>
            <a:ext cx="4318000" cy="830997"/>
          </a:xfrm>
          <a:prstGeom prst="rect">
            <a:avLst/>
          </a:prstGeom>
          <a:noFill/>
        </p:spPr>
        <p:txBody>
          <a:bodyPr wrap="square" rtlCol="0">
            <a:spAutoFit/>
          </a:bodyPr>
          <a:lstStyle/>
          <a:p>
            <a:r>
              <a:rPr lang="en-US" sz="1600" dirty="0" smtClean="0"/>
              <a:t>Speedup of INS code on several GPU platforms relative to a single CPU thread (SSE </a:t>
            </a:r>
            <a:r>
              <a:rPr lang="en-US" sz="1600" dirty="0" err="1" smtClean="0"/>
              <a:t>vectorized</a:t>
            </a:r>
            <a:r>
              <a:rPr lang="en-US" sz="1600" dirty="0" smtClean="0"/>
              <a:t>) running on a Xeon X5560.</a:t>
            </a:r>
          </a:p>
        </p:txBody>
      </p:sp>
      <p:graphicFrame>
        <p:nvGraphicFramePr>
          <p:cNvPr id="7" name="Chart 6"/>
          <p:cNvGraphicFramePr/>
          <p:nvPr>
            <p:extLst>
              <p:ext uri="{D42A27DB-BD31-4B8C-83A1-F6EECF244321}">
                <p14:modId xmlns:p14="http://schemas.microsoft.com/office/powerpoint/2010/main" val="3550044806"/>
              </p:ext>
            </p:extLst>
          </p:nvPr>
        </p:nvGraphicFramePr>
        <p:xfrm>
          <a:off x="4152900" y="1515035"/>
          <a:ext cx="4933561" cy="373380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5757028" y="18955"/>
            <a:ext cx="3434642" cy="307777"/>
          </a:xfrm>
          <a:prstGeom prst="rect">
            <a:avLst/>
          </a:prstGeom>
          <a:noFill/>
        </p:spPr>
        <p:txBody>
          <a:bodyPr wrap="none" rtlCol="0">
            <a:spAutoFit/>
          </a:bodyPr>
          <a:lstStyle/>
          <a:p>
            <a:r>
              <a:rPr lang="en-US" sz="1400" dirty="0" smtClean="0"/>
              <a:t>Performance: Hardware/Software Co-Design</a:t>
            </a:r>
            <a:endParaRPr lang="en-US" sz="1400" dirty="0"/>
          </a:p>
        </p:txBody>
      </p:sp>
    </p:spTree>
    <p:extLst>
      <p:ext uri="{BB962C8B-B14F-4D97-AF65-F5344CB8AC3E}">
        <p14:creationId xmlns:p14="http://schemas.microsoft.com/office/powerpoint/2010/main" val="3991162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325442"/>
            <a:ext cx="6273800" cy="851933"/>
          </a:xfrm>
        </p:spPr>
        <p:txBody>
          <a:bodyPr>
            <a:noAutofit/>
          </a:bodyPr>
          <a:lstStyle/>
          <a:p>
            <a:pPr algn="l"/>
            <a:r>
              <a:rPr lang="en-US" sz="2800" dirty="0" smtClean="0"/>
              <a:t>Optimization of </a:t>
            </a:r>
            <a:r>
              <a:rPr lang="en-US" sz="2800" dirty="0" err="1" smtClean="0"/>
              <a:t>OpenACC</a:t>
            </a:r>
            <a:r>
              <a:rPr lang="en-US" sz="2800" dirty="0" smtClean="0"/>
              <a:t> </a:t>
            </a:r>
            <a:br>
              <a:rPr lang="en-US" sz="2800" dirty="0" smtClean="0"/>
            </a:br>
            <a:r>
              <a:rPr lang="en-US" sz="2800" dirty="0" smtClean="0"/>
              <a:t>using Gang/Worker/Vector </a:t>
            </a:r>
            <a:r>
              <a:rPr lang="en-US" sz="2800" dirty="0"/>
              <a:t>C</a:t>
            </a:r>
            <a:r>
              <a:rPr lang="en-US" sz="2800" dirty="0" smtClean="0"/>
              <a:t>lauses</a:t>
            </a:r>
            <a:endParaRPr lang="en-US" sz="2800" dirty="0"/>
          </a:p>
        </p:txBody>
      </p:sp>
      <p:sp>
        <p:nvSpPr>
          <p:cNvPr id="3" name="Content Placeholder 2"/>
          <p:cNvSpPr>
            <a:spLocks noGrp="1"/>
          </p:cNvSpPr>
          <p:nvPr>
            <p:ph idx="1"/>
          </p:nvPr>
        </p:nvSpPr>
        <p:spPr>
          <a:xfrm>
            <a:off x="266700" y="1447797"/>
            <a:ext cx="4406900" cy="4775200"/>
          </a:xfrm>
        </p:spPr>
        <p:txBody>
          <a:bodyPr>
            <a:normAutofit/>
          </a:bodyPr>
          <a:lstStyle/>
          <a:p>
            <a:r>
              <a:rPr lang="en-US" sz="1800" b="0" dirty="0" smtClean="0">
                <a:latin typeface="Gill Sans MT" panose="020B0502020104020203" pitchFamily="34" charset="0"/>
              </a:rPr>
              <a:t>Can use </a:t>
            </a:r>
            <a:r>
              <a:rPr lang="en-US" sz="1800" b="0" dirty="0" err="1" smtClean="0">
                <a:latin typeface="Gill Sans MT" panose="020B0502020104020203" pitchFamily="34" charset="0"/>
              </a:rPr>
              <a:t>OpenACC</a:t>
            </a:r>
            <a:r>
              <a:rPr lang="en-US" sz="1800" b="0" dirty="0" smtClean="0">
                <a:latin typeface="Gill Sans MT" panose="020B0502020104020203" pitchFamily="34" charset="0"/>
              </a:rPr>
              <a:t> clauses to control the kernel launch configuration on NVIDIA devices.</a:t>
            </a:r>
          </a:p>
          <a:p>
            <a:r>
              <a:rPr lang="en-US" sz="1800" b="0" dirty="0" smtClean="0">
                <a:latin typeface="Gill Sans MT" panose="020B0502020104020203" pitchFamily="34" charset="0"/>
              </a:rPr>
              <a:t>Explored entire parameter space of possible 2D thread-block dimensions.</a:t>
            </a:r>
          </a:p>
          <a:p>
            <a:pPr lvl="1"/>
            <a:r>
              <a:rPr lang="en-US" sz="1600" b="0" dirty="0" smtClean="0">
                <a:latin typeface="Gill Sans MT" panose="020B0502020104020203" pitchFamily="34" charset="0"/>
              </a:rPr>
              <a:t>Tested both Fermi (C2075) and </a:t>
            </a:r>
            <a:r>
              <a:rPr lang="en-US" sz="1600" b="0" dirty="0" err="1" smtClean="0">
                <a:latin typeface="Gill Sans MT" panose="020B0502020104020203" pitchFamily="34" charset="0"/>
              </a:rPr>
              <a:t>Kepler</a:t>
            </a:r>
            <a:r>
              <a:rPr lang="en-US" sz="1600" b="0" dirty="0" smtClean="0">
                <a:latin typeface="Gill Sans MT" panose="020B0502020104020203" pitchFamily="34" charset="0"/>
              </a:rPr>
              <a:t> (K20) GPUs, using double- and single-precision arithmetic.</a:t>
            </a:r>
          </a:p>
          <a:p>
            <a:pPr lvl="1"/>
            <a:r>
              <a:rPr lang="en-US" sz="1600" b="0" dirty="0" smtClean="0">
                <a:latin typeface="Gill Sans MT" panose="020B0502020104020203" pitchFamily="34" charset="0"/>
              </a:rPr>
              <a:t>On all platforms, the default block size (when no vector clause was used) was observed to be 64x4.</a:t>
            </a:r>
          </a:p>
          <a:p>
            <a:pPr lvl="1"/>
            <a:r>
              <a:rPr lang="en-US" sz="1600" b="0" dirty="0" smtClean="0">
                <a:latin typeface="Gill Sans MT" panose="020B0502020104020203" pitchFamily="34" charset="0"/>
              </a:rPr>
              <a:t>Manual tuning showed performance increases ranging from 6-33% on the different GPUs. The compiler default was never found to be optimal.</a:t>
            </a:r>
          </a:p>
          <a:p>
            <a:r>
              <a:rPr lang="en-US" sz="1800" i="1" dirty="0" smtClean="0">
                <a:latin typeface="Gill Sans MT" panose="020B0502020104020203" pitchFamily="34" charset="0"/>
              </a:rPr>
              <a:t>Applying approaches to eliminate “brute force” search </a:t>
            </a:r>
            <a:r>
              <a:rPr lang="en-US" sz="1800" i="1" dirty="0" smtClean="0">
                <a:latin typeface="Gill Sans MT" panose="020B0502020104020203" pitchFamily="34" charset="0"/>
                <a:sym typeface="Wingdings"/>
              </a:rPr>
              <a:t> </a:t>
            </a:r>
            <a:r>
              <a:rPr lang="en-US" sz="1800" i="1" dirty="0" err="1" smtClean="0">
                <a:latin typeface="Gill Sans MT" panose="020B0502020104020203" pitchFamily="34" charset="0"/>
                <a:sym typeface="Wingdings"/>
              </a:rPr>
              <a:t>Starchart</a:t>
            </a:r>
            <a:r>
              <a:rPr lang="en-US" sz="1800" i="1" dirty="0" smtClean="0">
                <a:latin typeface="Gill Sans MT" panose="020B0502020104020203" pitchFamily="34" charset="0"/>
                <a:sym typeface="Wingdings"/>
              </a:rPr>
              <a:t> / Stargazer</a:t>
            </a:r>
            <a:endParaRPr lang="en-US" sz="1800" b="0" i="1" dirty="0" smtClean="0">
              <a:latin typeface="Gill Sans MT" panose="020B0502020104020203" pitchFamily="34" charset="0"/>
            </a:endParaRPr>
          </a:p>
          <a:p>
            <a:pPr lvl="1"/>
            <a:endParaRPr lang="en-US" sz="1400" b="0" dirty="0" smtClean="0">
              <a:latin typeface="Gill Sans MT" panose="020B0502020104020203" pitchFamily="34" charset="0"/>
            </a:endParaRPr>
          </a:p>
          <a:p>
            <a:pPr marL="457200" lvl="1" indent="0">
              <a:buNone/>
            </a:pPr>
            <a:endParaRPr lang="en-US" sz="1400" dirty="0" smtClean="0"/>
          </a:p>
        </p:txBody>
      </p:sp>
      <p:pic>
        <p:nvPicPr>
          <p:cNvPr id="1026" name="Picture 2" descr="C:\Users\bpickeri\Dropbox\Thesis\Data_and_images_thesis\K20_BlockSizeSweep_annotat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0414" y="1490133"/>
            <a:ext cx="4416414" cy="3924300"/>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Box 8"/>
          <p:cNvSpPr txBox="1"/>
          <p:nvPr/>
        </p:nvSpPr>
        <p:spPr>
          <a:xfrm>
            <a:off x="4735814" y="5456767"/>
            <a:ext cx="4481256" cy="738664"/>
          </a:xfrm>
          <a:prstGeom prst="rect">
            <a:avLst/>
          </a:prstGeom>
          <a:noFill/>
        </p:spPr>
        <p:txBody>
          <a:bodyPr wrap="square" rtlCol="0">
            <a:spAutoFit/>
          </a:bodyPr>
          <a:lstStyle/>
          <a:p>
            <a:r>
              <a:rPr lang="en-US" sz="1400" dirty="0" smtClean="0"/>
              <a:t>Optimization results for K20c GPU using double precision.</a:t>
            </a:r>
          </a:p>
          <a:p>
            <a:r>
              <a:rPr lang="en-US" sz="1400" dirty="0" smtClean="0"/>
              <a:t>      </a:t>
            </a:r>
            <a:r>
              <a:rPr lang="en-US" sz="1400" b="1" dirty="0" smtClean="0"/>
              <a:t>Default:</a:t>
            </a:r>
            <a:r>
              <a:rPr lang="en-US" sz="1400" dirty="0" smtClean="0"/>
              <a:t> </a:t>
            </a:r>
            <a:r>
              <a:rPr lang="en-US" sz="1400" b="1" dirty="0" smtClean="0"/>
              <a:t>64x4 </a:t>
            </a:r>
            <a:r>
              <a:rPr lang="en-US" sz="1400" dirty="0" smtClean="0"/>
              <a:t>threads/block </a:t>
            </a:r>
            <a:r>
              <a:rPr lang="en-US" sz="1400" dirty="0" smtClean="0">
                <a:sym typeface="Wingdings" panose="05000000000000000000" pitchFamily="2" charset="2"/>
              </a:rPr>
              <a:t> 68.5 GFLOPS</a:t>
            </a:r>
          </a:p>
          <a:p>
            <a:r>
              <a:rPr lang="en-US" sz="1400" dirty="0">
                <a:sym typeface="Wingdings" panose="05000000000000000000" pitchFamily="2" charset="2"/>
              </a:rPr>
              <a:t> </a:t>
            </a:r>
            <a:r>
              <a:rPr lang="en-US" sz="1400" dirty="0" smtClean="0">
                <a:sym typeface="Wingdings" panose="05000000000000000000" pitchFamily="2" charset="2"/>
              </a:rPr>
              <a:t>    </a:t>
            </a:r>
            <a:r>
              <a:rPr lang="en-US" sz="1400" b="1" dirty="0" smtClean="0">
                <a:sym typeface="Wingdings" panose="05000000000000000000" pitchFamily="2" charset="2"/>
              </a:rPr>
              <a:t>Optimal: 16x8 </a:t>
            </a:r>
            <a:r>
              <a:rPr lang="en-US" sz="1400" dirty="0" smtClean="0">
                <a:sym typeface="Wingdings" panose="05000000000000000000" pitchFamily="2" charset="2"/>
              </a:rPr>
              <a:t>threads/block  90.6 GFLOPS</a:t>
            </a:r>
            <a:endParaRPr lang="en-US" sz="1400" dirty="0"/>
          </a:p>
        </p:txBody>
      </p:sp>
      <p:sp>
        <p:nvSpPr>
          <p:cNvPr id="6" name="TextBox 5"/>
          <p:cNvSpPr txBox="1"/>
          <p:nvPr/>
        </p:nvSpPr>
        <p:spPr>
          <a:xfrm>
            <a:off x="5757028" y="18955"/>
            <a:ext cx="3434642" cy="307777"/>
          </a:xfrm>
          <a:prstGeom prst="rect">
            <a:avLst/>
          </a:prstGeom>
          <a:noFill/>
        </p:spPr>
        <p:txBody>
          <a:bodyPr wrap="none" rtlCol="0">
            <a:spAutoFit/>
          </a:bodyPr>
          <a:lstStyle/>
          <a:p>
            <a:r>
              <a:rPr lang="en-US" sz="1400" dirty="0" smtClean="0"/>
              <a:t>Performance: Hardware/Software Co-Design</a:t>
            </a:r>
            <a:endParaRPr lang="en-US" sz="1400" dirty="0"/>
          </a:p>
        </p:txBody>
      </p:sp>
      <p:sp>
        <p:nvSpPr>
          <p:cNvPr id="4" name="TextBox 3"/>
          <p:cNvSpPr txBox="1"/>
          <p:nvPr/>
        </p:nvSpPr>
        <p:spPr>
          <a:xfrm>
            <a:off x="6455621" y="1566333"/>
            <a:ext cx="2587442" cy="276999"/>
          </a:xfrm>
          <a:prstGeom prst="rect">
            <a:avLst/>
          </a:prstGeom>
          <a:noFill/>
        </p:spPr>
        <p:txBody>
          <a:bodyPr wrap="none" rtlCol="0">
            <a:spAutoFit/>
          </a:bodyPr>
          <a:lstStyle/>
          <a:p>
            <a:r>
              <a:rPr lang="en-US" sz="1200" dirty="0" smtClean="0"/>
              <a:t>Courtesy: Brent Pickering &amp; Chris Roy</a:t>
            </a:r>
            <a:endParaRPr lang="en-US" sz="1200" dirty="0"/>
          </a:p>
        </p:txBody>
      </p:sp>
    </p:spTree>
    <p:extLst>
      <p:ext uri="{BB962C8B-B14F-4D97-AF65-F5344CB8AC3E}">
        <p14:creationId xmlns:p14="http://schemas.microsoft.com/office/powerpoint/2010/main" val="3749289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2518"/>
            <a:ext cx="8229600" cy="851933"/>
          </a:xfrm>
        </p:spPr>
        <p:txBody>
          <a:bodyPr/>
          <a:lstStyle/>
          <a:p>
            <a:pPr algn="l"/>
            <a:r>
              <a:rPr lang="en-US" dirty="0" smtClean="0"/>
              <a:t>Vision</a:t>
            </a:r>
            <a:endParaRPr lang="en-US" dirty="0"/>
          </a:p>
        </p:txBody>
      </p:sp>
      <p:sp>
        <p:nvSpPr>
          <p:cNvPr id="3" name="Content Placeholder 2"/>
          <p:cNvSpPr>
            <a:spLocks noGrp="1"/>
          </p:cNvSpPr>
          <p:nvPr>
            <p:ph idx="1"/>
          </p:nvPr>
        </p:nvSpPr>
        <p:spPr>
          <a:xfrm>
            <a:off x="406400" y="1152359"/>
            <a:ext cx="8331200" cy="4973806"/>
          </a:xfrm>
        </p:spPr>
        <p:txBody>
          <a:bodyPr>
            <a:noAutofit/>
          </a:bodyPr>
          <a:lstStyle/>
          <a:p>
            <a:r>
              <a:rPr lang="en-US" sz="2200" dirty="0" smtClean="0"/>
              <a:t>Synergistic co</a:t>
            </a:r>
            <a:r>
              <a:rPr lang="en-US" sz="2200" dirty="0"/>
              <a:t>-design process for the </a:t>
            </a:r>
            <a:endParaRPr lang="en-US" sz="2200" dirty="0" smtClean="0"/>
          </a:p>
          <a:p>
            <a:pPr indent="0">
              <a:spcBef>
                <a:spcPts val="0"/>
              </a:spcBef>
              <a:buNone/>
            </a:pPr>
            <a:r>
              <a:rPr lang="en-US" sz="2200" i="1" dirty="0" smtClean="0"/>
              <a:t>structured</a:t>
            </a:r>
            <a:r>
              <a:rPr lang="en-US" sz="2200" i="1" dirty="0"/>
              <a:t>/unstructured grid </a:t>
            </a:r>
            <a:r>
              <a:rPr lang="en-US" sz="2200" i="1" dirty="0" smtClean="0"/>
              <a:t>motifs </a:t>
            </a:r>
            <a:r>
              <a:rPr lang="en-US" sz="2200" dirty="0" smtClean="0"/>
              <a:t>(or dwarfs)</a:t>
            </a:r>
          </a:p>
          <a:p>
            <a:pPr indent="0">
              <a:spcBef>
                <a:spcPts val="0"/>
              </a:spcBef>
              <a:buNone/>
            </a:pPr>
            <a:r>
              <a:rPr lang="en-US" sz="2200" dirty="0" smtClean="0"/>
              <a:t>in </a:t>
            </a:r>
            <a:r>
              <a:rPr lang="en-US" sz="2200" dirty="0"/>
              <a:t>computational fluid dynamics (CFD) </a:t>
            </a:r>
            <a:endParaRPr lang="en-US" sz="2200" dirty="0" smtClean="0"/>
          </a:p>
          <a:p>
            <a:pPr indent="0">
              <a:spcBef>
                <a:spcPts val="0"/>
              </a:spcBef>
              <a:buNone/>
            </a:pPr>
            <a:r>
              <a:rPr lang="en-US" sz="2200" dirty="0" smtClean="0"/>
              <a:t>to support aerodynamic </a:t>
            </a:r>
            <a:r>
              <a:rPr lang="en-US" sz="2200" dirty="0"/>
              <a:t>predictions for </a:t>
            </a:r>
            <a:endParaRPr lang="en-US" sz="2200" dirty="0" smtClean="0"/>
          </a:p>
          <a:p>
            <a:pPr indent="0">
              <a:spcBef>
                <a:spcPts val="0"/>
              </a:spcBef>
              <a:buNone/>
            </a:pPr>
            <a:r>
              <a:rPr lang="en-US" sz="2200" dirty="0" smtClean="0"/>
              <a:t>micro-air </a:t>
            </a:r>
            <a:r>
              <a:rPr lang="en-US" sz="2200" dirty="0"/>
              <a:t>vehicles (MAVs). </a:t>
            </a:r>
            <a:endParaRPr lang="en-US" sz="2200" dirty="0" smtClean="0"/>
          </a:p>
          <a:p>
            <a:pPr lvl="1"/>
            <a:r>
              <a:rPr lang="en-US" dirty="0" smtClean="0"/>
              <a:t>Malleable and maintainable </a:t>
            </a:r>
            <a:r>
              <a:rPr lang="en-US" b="1" dirty="0" smtClean="0"/>
              <a:t>algorithms</a:t>
            </a:r>
            <a:r>
              <a:rPr lang="en-US" dirty="0" smtClean="0"/>
              <a:t> </a:t>
            </a:r>
          </a:p>
          <a:p>
            <a:pPr marL="749300" lvl="1" indent="0">
              <a:buNone/>
            </a:pPr>
            <a:r>
              <a:rPr lang="en-US" dirty="0" smtClean="0"/>
              <a:t>… that </a:t>
            </a:r>
            <a:r>
              <a:rPr lang="en-US" dirty="0"/>
              <a:t>can be mapped and </a:t>
            </a:r>
            <a:r>
              <a:rPr lang="en-US" dirty="0" smtClean="0"/>
              <a:t>optimized in </a:t>
            </a:r>
            <a:r>
              <a:rPr lang="en-US" b="1" dirty="0" smtClean="0"/>
              <a:t>software</a:t>
            </a:r>
            <a:r>
              <a:rPr lang="en-US" dirty="0" smtClean="0"/>
              <a:t> </a:t>
            </a:r>
          </a:p>
          <a:p>
            <a:pPr marL="749300" lvl="1" indent="0">
              <a:buNone/>
            </a:pPr>
            <a:r>
              <a:rPr lang="en-US" dirty="0" smtClean="0"/>
              <a:t>… onto </a:t>
            </a:r>
            <a:r>
              <a:rPr lang="en-US" dirty="0"/>
              <a:t>the right type of processing </a:t>
            </a:r>
            <a:r>
              <a:rPr lang="en-US" dirty="0" smtClean="0"/>
              <a:t>core in </a:t>
            </a:r>
            <a:r>
              <a:rPr lang="en-US" b="1" dirty="0" smtClean="0"/>
              <a:t>hardware</a:t>
            </a:r>
            <a:r>
              <a:rPr lang="en-US" dirty="0" smtClean="0"/>
              <a:t> </a:t>
            </a:r>
          </a:p>
          <a:p>
            <a:pPr marL="749300" lvl="1" indent="0">
              <a:buNone/>
            </a:pPr>
            <a:r>
              <a:rPr lang="en-US" dirty="0" smtClean="0"/>
              <a:t>… at </a:t>
            </a:r>
            <a:r>
              <a:rPr lang="en-US" dirty="0"/>
              <a:t>the right </a:t>
            </a:r>
            <a:r>
              <a:rPr lang="en-US" dirty="0" smtClean="0"/>
              <a:t>time</a:t>
            </a:r>
          </a:p>
          <a:p>
            <a:pPr marL="749300" lvl="1" indent="0">
              <a:buNone/>
            </a:pPr>
            <a:r>
              <a:rPr lang="en-US" dirty="0" smtClean="0"/>
              <a:t>… to deliver multiplicative speed-up that would </a:t>
            </a:r>
            <a:r>
              <a:rPr lang="en-US" i="1" dirty="0" smtClean="0"/>
              <a:t>not</a:t>
            </a:r>
            <a:r>
              <a:rPr lang="en-US" dirty="0" smtClean="0"/>
              <a:t> have possible by   	  Moore’s Law alone </a:t>
            </a:r>
            <a:r>
              <a:rPr lang="en-US" sz="1800" dirty="0" smtClean="0">
                <a:solidFill>
                  <a:srgbClr val="A6A6A6"/>
                </a:solidFill>
              </a:rPr>
              <a:t>(e.g., 88x </a:t>
            </a:r>
            <a:r>
              <a:rPr lang="en-US" sz="1800" dirty="0" smtClean="0">
                <a:solidFill>
                  <a:srgbClr val="A6A6A6"/>
                </a:solidFill>
                <a:sym typeface="Wingdings"/>
              </a:rPr>
              <a:t> 371x, as noted above)</a:t>
            </a:r>
            <a:endParaRPr lang="en-US" sz="1800" dirty="0" smtClean="0">
              <a:solidFill>
                <a:srgbClr val="A6A6A6"/>
              </a:solidFill>
            </a:endParaRPr>
          </a:p>
          <a:p>
            <a:pPr lvl="1"/>
            <a:r>
              <a:rPr lang="en-US" dirty="0" smtClean="0"/>
              <a:t>Co-design feedback to vendors to guide future hardware design</a:t>
            </a:r>
          </a:p>
          <a:p>
            <a:pPr lvl="1"/>
            <a:r>
              <a:rPr lang="en-US" dirty="0" smtClean="0"/>
              <a:t>Enabling of domain scientists and engineers to focus on their science and engineering rather than the </a:t>
            </a:r>
            <a:r>
              <a:rPr lang="en-US" i="1" dirty="0" smtClean="0"/>
              <a:t>computer</a:t>
            </a:r>
            <a:r>
              <a:rPr lang="en-US" dirty="0" smtClean="0"/>
              <a:t> science and engineering</a:t>
            </a:r>
          </a:p>
        </p:txBody>
      </p:sp>
      <p:sp>
        <p:nvSpPr>
          <p:cNvPr id="5" name="Oval 4"/>
          <p:cNvSpPr/>
          <p:nvPr/>
        </p:nvSpPr>
        <p:spPr bwMode="auto">
          <a:xfrm>
            <a:off x="5736008" y="279164"/>
            <a:ext cx="1854200" cy="177102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6" name="TextBox 5"/>
          <p:cNvSpPr txBox="1"/>
          <p:nvPr/>
        </p:nvSpPr>
        <p:spPr>
          <a:xfrm>
            <a:off x="5899083" y="560247"/>
            <a:ext cx="1213944" cy="369332"/>
          </a:xfrm>
          <a:prstGeom prst="rect">
            <a:avLst/>
          </a:prstGeom>
          <a:noFill/>
        </p:spPr>
        <p:txBody>
          <a:bodyPr wrap="none" rtlCol="0">
            <a:spAutoFit/>
          </a:bodyPr>
          <a:lstStyle/>
          <a:p>
            <a:r>
              <a:rPr lang="en-US" sz="1800" dirty="0" smtClean="0">
                <a:latin typeface="Gill Sans MT"/>
                <a:cs typeface="Gill Sans MT"/>
              </a:rPr>
              <a:t>Algorithms</a:t>
            </a:r>
            <a:endParaRPr lang="en-US" sz="1800" dirty="0">
              <a:latin typeface="Gill Sans MT"/>
              <a:cs typeface="Gill Sans MT"/>
            </a:endParaRPr>
          </a:p>
        </p:txBody>
      </p:sp>
      <p:sp>
        <p:nvSpPr>
          <p:cNvPr id="7" name="TextBox 6"/>
          <p:cNvSpPr txBox="1"/>
          <p:nvPr/>
        </p:nvSpPr>
        <p:spPr>
          <a:xfrm>
            <a:off x="5887589" y="831509"/>
            <a:ext cx="681810" cy="369332"/>
          </a:xfrm>
          <a:prstGeom prst="rect">
            <a:avLst/>
          </a:prstGeom>
          <a:noFill/>
        </p:spPr>
        <p:txBody>
          <a:bodyPr wrap="none" rtlCol="0">
            <a:spAutoFit/>
          </a:bodyPr>
          <a:lstStyle/>
          <a:p>
            <a:r>
              <a:rPr lang="en-US" i="1" dirty="0" smtClean="0">
                <a:latin typeface="Gill Sans MT"/>
                <a:cs typeface="Gill Sans MT"/>
              </a:rPr>
              <a:t>216</a:t>
            </a:r>
            <a:r>
              <a:rPr lang="en-US" sz="1800" i="1" dirty="0" smtClean="0">
                <a:latin typeface="Gill Sans MT"/>
                <a:cs typeface="Gill Sans MT"/>
              </a:rPr>
              <a:t>x</a:t>
            </a:r>
            <a:endParaRPr lang="en-US" sz="1800" i="1" dirty="0">
              <a:latin typeface="Gill Sans MT"/>
              <a:cs typeface="Gill Sans MT"/>
            </a:endParaRPr>
          </a:p>
        </p:txBody>
      </p:sp>
      <p:sp>
        <p:nvSpPr>
          <p:cNvPr id="8" name="TextBox 7"/>
          <p:cNvSpPr txBox="1"/>
          <p:nvPr/>
        </p:nvSpPr>
        <p:spPr>
          <a:xfrm>
            <a:off x="7643308" y="570055"/>
            <a:ext cx="1014220" cy="369332"/>
          </a:xfrm>
          <a:prstGeom prst="rect">
            <a:avLst/>
          </a:prstGeom>
          <a:noFill/>
        </p:spPr>
        <p:txBody>
          <a:bodyPr wrap="none" rtlCol="0">
            <a:spAutoFit/>
          </a:bodyPr>
          <a:lstStyle/>
          <a:p>
            <a:r>
              <a:rPr lang="en-US" sz="1800" dirty="0" smtClean="0">
                <a:latin typeface="Gill Sans MT"/>
                <a:cs typeface="Gill Sans MT"/>
              </a:rPr>
              <a:t>Software</a:t>
            </a:r>
            <a:endParaRPr lang="en-US" sz="1800" dirty="0">
              <a:latin typeface="Gill Sans MT"/>
              <a:cs typeface="Gill Sans MT"/>
            </a:endParaRPr>
          </a:p>
        </p:txBody>
      </p:sp>
      <p:sp>
        <p:nvSpPr>
          <p:cNvPr id="9" name="TextBox 8"/>
          <p:cNvSpPr txBox="1"/>
          <p:nvPr/>
        </p:nvSpPr>
        <p:spPr>
          <a:xfrm>
            <a:off x="8174401" y="836757"/>
            <a:ext cx="441284" cy="369332"/>
          </a:xfrm>
          <a:prstGeom prst="rect">
            <a:avLst/>
          </a:prstGeom>
          <a:noFill/>
        </p:spPr>
        <p:txBody>
          <a:bodyPr wrap="none" rtlCol="0">
            <a:spAutoFit/>
          </a:bodyPr>
          <a:lstStyle/>
          <a:p>
            <a:r>
              <a:rPr lang="en-US" sz="1800" i="1" dirty="0">
                <a:latin typeface="Gill Sans MT"/>
                <a:cs typeface="Gill Sans MT"/>
              </a:rPr>
              <a:t>4</a:t>
            </a:r>
            <a:r>
              <a:rPr lang="en-US" sz="1800" i="1" dirty="0" smtClean="0">
                <a:latin typeface="Gill Sans MT"/>
                <a:cs typeface="Gill Sans MT"/>
              </a:rPr>
              <a:t>x</a:t>
            </a:r>
            <a:endParaRPr lang="en-US" sz="1800" i="1" dirty="0">
              <a:latin typeface="Gill Sans MT"/>
              <a:cs typeface="Gill Sans MT"/>
            </a:endParaRPr>
          </a:p>
        </p:txBody>
      </p:sp>
      <p:sp>
        <p:nvSpPr>
          <p:cNvPr id="10" name="TextBox 9"/>
          <p:cNvSpPr txBox="1"/>
          <p:nvPr/>
        </p:nvSpPr>
        <p:spPr>
          <a:xfrm>
            <a:off x="6734686" y="2271857"/>
            <a:ext cx="1118929" cy="369332"/>
          </a:xfrm>
          <a:prstGeom prst="rect">
            <a:avLst/>
          </a:prstGeom>
          <a:noFill/>
        </p:spPr>
        <p:txBody>
          <a:bodyPr wrap="none" rtlCol="0">
            <a:spAutoFit/>
          </a:bodyPr>
          <a:lstStyle/>
          <a:p>
            <a:r>
              <a:rPr lang="en-US" sz="1800" dirty="0" smtClean="0">
                <a:latin typeface="Gill Sans MT"/>
                <a:cs typeface="Gill Sans MT"/>
              </a:rPr>
              <a:t>Hardware</a:t>
            </a:r>
            <a:endParaRPr lang="en-US" sz="1800" dirty="0">
              <a:latin typeface="Gill Sans MT"/>
              <a:cs typeface="Gill Sans MT"/>
            </a:endParaRPr>
          </a:p>
        </p:txBody>
      </p:sp>
      <p:sp>
        <p:nvSpPr>
          <p:cNvPr id="11" name="TextBox 10"/>
          <p:cNvSpPr txBox="1"/>
          <p:nvPr/>
        </p:nvSpPr>
        <p:spPr>
          <a:xfrm>
            <a:off x="7049871" y="2001690"/>
            <a:ext cx="561547" cy="369332"/>
          </a:xfrm>
          <a:prstGeom prst="rect">
            <a:avLst/>
          </a:prstGeom>
          <a:noFill/>
        </p:spPr>
        <p:txBody>
          <a:bodyPr wrap="none" rtlCol="0">
            <a:spAutoFit/>
          </a:bodyPr>
          <a:lstStyle/>
          <a:p>
            <a:r>
              <a:rPr lang="en-US" i="1" dirty="0" smtClean="0">
                <a:latin typeface="Gill Sans MT"/>
                <a:cs typeface="Gill Sans MT"/>
              </a:rPr>
              <a:t>88</a:t>
            </a:r>
            <a:r>
              <a:rPr lang="en-US" sz="1800" i="1" dirty="0" smtClean="0">
                <a:latin typeface="Gill Sans MT"/>
                <a:cs typeface="Gill Sans MT"/>
              </a:rPr>
              <a:t>x</a:t>
            </a:r>
            <a:endParaRPr lang="en-US" sz="1800" i="1" dirty="0">
              <a:latin typeface="Gill Sans MT"/>
              <a:cs typeface="Gill Sans MT"/>
            </a:endParaRPr>
          </a:p>
        </p:txBody>
      </p:sp>
      <p:sp>
        <p:nvSpPr>
          <p:cNvPr id="13" name="Oval 12"/>
          <p:cNvSpPr/>
          <p:nvPr/>
        </p:nvSpPr>
        <p:spPr bwMode="auto">
          <a:xfrm>
            <a:off x="6967908" y="291864"/>
            <a:ext cx="1854200" cy="177102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14" name="Oval 13"/>
          <p:cNvSpPr/>
          <p:nvPr/>
        </p:nvSpPr>
        <p:spPr bwMode="auto">
          <a:xfrm>
            <a:off x="6371008" y="990364"/>
            <a:ext cx="1854200" cy="177102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15" name="TextBox 14"/>
          <p:cNvSpPr txBox="1"/>
          <p:nvPr/>
        </p:nvSpPr>
        <p:spPr>
          <a:xfrm>
            <a:off x="8241189" y="4217"/>
            <a:ext cx="902811" cy="369332"/>
          </a:xfrm>
          <a:prstGeom prst="rect">
            <a:avLst/>
          </a:prstGeom>
          <a:noFill/>
        </p:spPr>
        <p:txBody>
          <a:bodyPr wrap="none" rtlCol="0">
            <a:spAutoFit/>
          </a:bodyPr>
          <a:lstStyle/>
          <a:p>
            <a:r>
              <a:rPr lang="en-US" dirty="0" smtClean="0"/>
              <a:t>N-body</a:t>
            </a:r>
            <a:endParaRPr lang="en-US" dirty="0"/>
          </a:p>
        </p:txBody>
      </p:sp>
      <p:cxnSp>
        <p:nvCxnSpPr>
          <p:cNvPr id="17" name="Straight Connector 16"/>
          <p:cNvCxnSpPr/>
          <p:nvPr/>
        </p:nvCxnSpPr>
        <p:spPr>
          <a:xfrm>
            <a:off x="6967908" y="1063073"/>
            <a:ext cx="622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6974258" y="1139273"/>
            <a:ext cx="622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6967908" y="1223211"/>
            <a:ext cx="622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980608" y="1299411"/>
            <a:ext cx="609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6999701" y="1374223"/>
            <a:ext cx="55256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7014518" y="1450423"/>
            <a:ext cx="52928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9870" y="1534361"/>
            <a:ext cx="45583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7095067" y="1610561"/>
            <a:ext cx="36406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7133169" y="1686761"/>
            <a:ext cx="28786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7192436" y="1758728"/>
            <a:ext cx="160866" cy="0"/>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360184" y="2805319"/>
            <a:ext cx="1893705" cy="369332"/>
          </a:xfrm>
          <a:prstGeom prst="rect">
            <a:avLst/>
          </a:prstGeom>
          <a:noFill/>
        </p:spPr>
        <p:txBody>
          <a:bodyPr wrap="none" rtlCol="0">
            <a:spAutoFit/>
          </a:bodyPr>
          <a:lstStyle/>
          <a:p>
            <a:r>
              <a:rPr lang="en-US" dirty="0" smtClean="0">
                <a:solidFill>
                  <a:schemeClr val="bg1">
                    <a:lumMod val="65000"/>
                  </a:schemeClr>
                </a:solidFill>
              </a:rPr>
              <a:t>Theoretical 1600x</a:t>
            </a:r>
            <a:endParaRPr lang="en-US" dirty="0">
              <a:solidFill>
                <a:schemeClr val="bg1">
                  <a:lumMod val="65000"/>
                </a:schemeClr>
              </a:solidFill>
            </a:endParaRPr>
          </a:p>
        </p:txBody>
      </p:sp>
      <p:sp>
        <p:nvSpPr>
          <p:cNvPr id="4" name="TextBox 3"/>
          <p:cNvSpPr txBox="1"/>
          <p:nvPr/>
        </p:nvSpPr>
        <p:spPr>
          <a:xfrm>
            <a:off x="7518401" y="1502389"/>
            <a:ext cx="646331" cy="369332"/>
          </a:xfrm>
          <a:prstGeom prst="rect">
            <a:avLst/>
          </a:prstGeom>
          <a:noFill/>
        </p:spPr>
        <p:txBody>
          <a:bodyPr wrap="none" rtlCol="0">
            <a:spAutoFit/>
          </a:bodyPr>
          <a:lstStyle/>
          <a:p>
            <a:r>
              <a:rPr lang="en-US" dirty="0" smtClean="0"/>
              <a:t>371x</a:t>
            </a:r>
            <a:endParaRPr lang="en-US" dirty="0"/>
          </a:p>
        </p:txBody>
      </p:sp>
    </p:spTree>
    <p:extLst>
      <p:ext uri="{BB962C8B-B14F-4D97-AF65-F5344CB8AC3E}">
        <p14:creationId xmlns:p14="http://schemas.microsoft.com/office/powerpoint/2010/main" val="29276775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5742"/>
            <a:ext cx="8229600" cy="851933"/>
          </a:xfrm>
        </p:spPr>
        <p:txBody>
          <a:bodyPr>
            <a:normAutofit/>
          </a:bodyPr>
          <a:lstStyle/>
          <a:p>
            <a:pPr algn="l"/>
            <a:r>
              <a:rPr lang="en-US" sz="2800" dirty="0" smtClean="0"/>
              <a:t>Multi-GPU Scaling</a:t>
            </a:r>
            <a:endParaRPr lang="en-US" sz="2800" dirty="0"/>
          </a:p>
        </p:txBody>
      </p:sp>
      <p:sp>
        <p:nvSpPr>
          <p:cNvPr id="3" name="Content Placeholder 2"/>
          <p:cNvSpPr>
            <a:spLocks noGrp="1"/>
          </p:cNvSpPr>
          <p:nvPr>
            <p:ph idx="1"/>
          </p:nvPr>
        </p:nvSpPr>
        <p:spPr>
          <a:xfrm>
            <a:off x="342900" y="985640"/>
            <a:ext cx="8432800" cy="4835727"/>
          </a:xfrm>
        </p:spPr>
        <p:txBody>
          <a:bodyPr>
            <a:normAutofit/>
          </a:bodyPr>
          <a:lstStyle/>
          <a:p>
            <a:r>
              <a:rPr lang="en-US" sz="2000" b="0" dirty="0" smtClean="0">
                <a:latin typeface="Gill Sans MT" panose="020B0502020104020203" pitchFamily="34" charset="0"/>
              </a:rPr>
              <a:t>Near-linear performance scaling using multiple GPUs.</a:t>
            </a:r>
          </a:p>
          <a:p>
            <a:pPr lvl="1"/>
            <a:r>
              <a:rPr lang="en-US" sz="1800" b="0" dirty="0" smtClean="0">
                <a:latin typeface="Gill Sans MT" panose="020B0502020104020203" pitchFamily="34" charset="0"/>
              </a:rPr>
              <a:t>Domain decomposition, with each domain partition residing on one GPU for duration of simulation (only ghost cells had to be exchanged on each iteration).</a:t>
            </a:r>
          </a:p>
          <a:p>
            <a:pPr lvl="1"/>
            <a:r>
              <a:rPr lang="en-US" sz="1800" b="0" dirty="0" smtClean="0">
                <a:latin typeface="Gill Sans MT" panose="020B0502020104020203" pitchFamily="34" charset="0"/>
              </a:rPr>
              <a:t>One control CPU thread per GPU.</a:t>
            </a:r>
          </a:p>
          <a:p>
            <a:pPr lvl="1"/>
            <a:r>
              <a:rPr lang="en-US" sz="1800" b="0" dirty="0" smtClean="0">
                <a:latin typeface="Gill Sans MT" panose="020B0502020104020203" pitchFamily="34" charset="0"/>
              </a:rPr>
              <a:t>PGI 14.1 compiler can generate code for AMD GPUs in addition to NVIDIA.</a:t>
            </a:r>
            <a:endParaRPr lang="en-US" sz="2400" b="0" dirty="0" smtClean="0">
              <a:latin typeface="Gill Sans MT" panose="020B0502020104020203" pitchFamily="34" charset="0"/>
            </a:endParaRPr>
          </a:p>
          <a:p>
            <a:pPr lvl="1"/>
            <a:endParaRPr lang="en-US" sz="1600" dirty="0" smtClean="0"/>
          </a:p>
          <a:p>
            <a:pPr marL="457200" lvl="1" indent="0">
              <a:buNone/>
            </a:pPr>
            <a:endParaRPr lang="en-US" sz="1600" dirty="0" smtClean="0"/>
          </a:p>
        </p:txBody>
      </p:sp>
      <p:graphicFrame>
        <p:nvGraphicFramePr>
          <p:cNvPr id="6" name="Chart 5"/>
          <p:cNvGraphicFramePr/>
          <p:nvPr>
            <p:extLst>
              <p:ext uri="{D42A27DB-BD31-4B8C-83A1-F6EECF244321}">
                <p14:modId xmlns:p14="http://schemas.microsoft.com/office/powerpoint/2010/main" val="3807864265"/>
              </p:ext>
            </p:extLst>
          </p:nvPr>
        </p:nvGraphicFramePr>
        <p:xfrm>
          <a:off x="228600" y="2654300"/>
          <a:ext cx="8839200" cy="38100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4512740" y="2878662"/>
            <a:ext cx="3657472" cy="584776"/>
          </a:xfrm>
          <a:prstGeom prst="rect">
            <a:avLst/>
          </a:prstGeom>
          <a:noFill/>
        </p:spPr>
        <p:txBody>
          <a:bodyPr wrap="none" rtlCol="0">
            <a:spAutoFit/>
          </a:bodyPr>
          <a:lstStyle/>
          <a:p>
            <a:pPr algn="ctr"/>
            <a:r>
              <a:rPr lang="en-US" sz="1600" dirty="0" smtClean="0">
                <a:solidFill>
                  <a:srgbClr val="FF0000"/>
                </a:solidFill>
              </a:rPr>
              <a:t>Two AMD GPUs from AMD Radeon 7990</a:t>
            </a:r>
          </a:p>
          <a:p>
            <a:pPr algn="ctr"/>
            <a:r>
              <a:rPr lang="en-US" sz="1600" dirty="0" smtClean="0">
                <a:solidFill>
                  <a:srgbClr val="FF0000"/>
                </a:solidFill>
              </a:rPr>
              <a:t>vs. four NVIDIA C2070 GPUs</a:t>
            </a:r>
            <a:endParaRPr lang="en-US" sz="1600" dirty="0">
              <a:solidFill>
                <a:srgbClr val="FF0000"/>
              </a:solidFill>
            </a:endParaRPr>
          </a:p>
        </p:txBody>
      </p:sp>
      <p:cxnSp>
        <p:nvCxnSpPr>
          <p:cNvPr id="8" name="Straight Arrow Connector 7"/>
          <p:cNvCxnSpPr/>
          <p:nvPr/>
        </p:nvCxnSpPr>
        <p:spPr>
          <a:xfrm flipH="1">
            <a:off x="4089400" y="3149600"/>
            <a:ext cx="355600" cy="18626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6531729" y="3446504"/>
            <a:ext cx="0" cy="32116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757028" y="18955"/>
            <a:ext cx="3434642" cy="307777"/>
          </a:xfrm>
          <a:prstGeom prst="rect">
            <a:avLst/>
          </a:prstGeom>
          <a:noFill/>
        </p:spPr>
        <p:txBody>
          <a:bodyPr wrap="none" rtlCol="0">
            <a:spAutoFit/>
          </a:bodyPr>
          <a:lstStyle/>
          <a:p>
            <a:r>
              <a:rPr lang="en-US" sz="1400" dirty="0" smtClean="0"/>
              <a:t>Performance: Hardware/Software Co-Design</a:t>
            </a:r>
            <a:endParaRPr lang="en-US" sz="1400" dirty="0"/>
          </a:p>
        </p:txBody>
      </p:sp>
    </p:spTree>
    <p:extLst>
      <p:ext uri="{BB962C8B-B14F-4D97-AF65-F5344CB8AC3E}">
        <p14:creationId xmlns:p14="http://schemas.microsoft.com/office/powerpoint/2010/main" val="2134309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LDC: Hand-optimization for AMD/MIC/NVIDIA</a:t>
            </a:r>
            <a:endParaRPr lang="en-US" dirty="0"/>
          </a:p>
        </p:txBody>
      </p:sp>
      <p:sp>
        <p:nvSpPr>
          <p:cNvPr id="3" name="Content Placeholder 2"/>
          <p:cNvSpPr>
            <a:spLocks noGrp="1"/>
          </p:cNvSpPr>
          <p:nvPr>
            <p:ph idx="1"/>
          </p:nvPr>
        </p:nvSpPr>
        <p:spPr>
          <a:xfrm>
            <a:off x="457199" y="1290440"/>
            <a:ext cx="8376249" cy="4835727"/>
          </a:xfrm>
        </p:spPr>
        <p:txBody>
          <a:bodyPr>
            <a:normAutofit fontScale="92500" lnSpcReduction="10000"/>
          </a:bodyPr>
          <a:lstStyle/>
          <a:p>
            <a:r>
              <a:rPr lang="en-US" dirty="0" smtClean="0"/>
              <a:t>Transliteration from F90 to C</a:t>
            </a:r>
          </a:p>
          <a:p>
            <a:pPr lvl="1"/>
            <a:r>
              <a:rPr lang="en-US" dirty="0" smtClean="0"/>
              <a:t>explicit solver ported to CUDA, </a:t>
            </a:r>
            <a:r>
              <a:rPr lang="en-US" dirty="0" err="1" smtClean="0"/>
              <a:t>OpenACC</a:t>
            </a:r>
            <a:r>
              <a:rPr lang="en-US" dirty="0" smtClean="0"/>
              <a:t>, and </a:t>
            </a:r>
            <a:r>
              <a:rPr lang="en-US" dirty="0" err="1" smtClean="0"/>
              <a:t>OpenCL</a:t>
            </a:r>
            <a:endParaRPr lang="en-US" dirty="0" smtClean="0"/>
          </a:p>
          <a:p>
            <a:r>
              <a:rPr lang="en-US" dirty="0" smtClean="0"/>
              <a:t>CUDA Dynamic Parallelism / Register Optimization</a:t>
            </a:r>
          </a:p>
          <a:p>
            <a:pPr lvl="1"/>
            <a:r>
              <a:rPr lang="en-US" dirty="0" smtClean="0"/>
              <a:t>“relocatable device code” required by DP uses excess registers</a:t>
            </a:r>
          </a:p>
          <a:p>
            <a:pPr lvl="1"/>
            <a:r>
              <a:rPr lang="en-US" dirty="0" smtClean="0"/>
              <a:t>Kernel fission and explicit max register count improve perf. significantly</a:t>
            </a:r>
          </a:p>
          <a:p>
            <a:pPr lvl="2"/>
            <a:r>
              <a:rPr lang="en-US" dirty="0" smtClean="0"/>
              <a:t>excess registers spill to slower local memory / limit active blocks per SM</a:t>
            </a:r>
          </a:p>
          <a:p>
            <a:pPr lvl="1"/>
            <a:r>
              <a:rPr lang="en-US" dirty="0" smtClean="0"/>
              <a:t>Dynamic parallelism potentially useful for in-GPU convergence testing</a:t>
            </a:r>
          </a:p>
          <a:p>
            <a:r>
              <a:rPr lang="en-US" dirty="0" smtClean="0"/>
              <a:t>AMD kernel fission</a:t>
            </a:r>
          </a:p>
          <a:p>
            <a:pPr lvl="1"/>
            <a:r>
              <a:rPr lang="en-US" dirty="0" smtClean="0"/>
              <a:t>Small perf. </a:t>
            </a:r>
            <a:r>
              <a:rPr lang="en-US" i="1" dirty="0" smtClean="0"/>
              <a:t>loss</a:t>
            </a:r>
            <a:r>
              <a:rPr lang="en-US" dirty="0" smtClean="0"/>
              <a:t> vs. single kernel</a:t>
            </a:r>
          </a:p>
          <a:p>
            <a:r>
              <a:rPr lang="en-US" dirty="0" err="1" smtClean="0"/>
              <a:t>StarChart</a:t>
            </a:r>
            <a:r>
              <a:rPr lang="en-US" dirty="0" smtClean="0"/>
              <a:t> </a:t>
            </a:r>
            <a:r>
              <a:rPr lang="en-US" dirty="0" err="1" smtClean="0"/>
              <a:t>OpenACC</a:t>
            </a:r>
            <a:r>
              <a:rPr lang="en-US" dirty="0" smtClean="0"/>
              <a:t> Optimization</a:t>
            </a:r>
            <a:endParaRPr lang="en-US" dirty="0"/>
          </a:p>
          <a:p>
            <a:pPr lvl="1"/>
            <a:r>
              <a:rPr lang="en-US" dirty="0"/>
              <a:t>A tree-based method for efficiently searching a multi-parameter optimization space – ideal for high-level perf. </a:t>
            </a:r>
            <a:r>
              <a:rPr lang="en-US" dirty="0" smtClean="0"/>
              <a:t>tuning</a:t>
            </a:r>
          </a:p>
          <a:p>
            <a:pPr lvl="1"/>
            <a:r>
              <a:rPr lang="en-US" dirty="0" smtClean="0"/>
              <a:t>CUDA perf. ~2x better vs. default </a:t>
            </a:r>
            <a:r>
              <a:rPr lang="en-US" dirty="0" err="1" smtClean="0"/>
              <a:t>OpenACC</a:t>
            </a:r>
            <a:r>
              <a:rPr lang="en-US" dirty="0" smtClean="0"/>
              <a:t> w/ optimal parameter settings</a:t>
            </a:r>
          </a:p>
          <a:p>
            <a:pPr lvl="2"/>
            <a:r>
              <a:rPr lang="en-US" dirty="0" smtClean="0"/>
              <a:t>8x16 </a:t>
            </a:r>
            <a:r>
              <a:rPr lang="en-US" dirty="0" err="1" smtClean="0"/>
              <a:t>threadblock</a:t>
            </a:r>
            <a:r>
              <a:rPr lang="en-US" dirty="0" smtClean="0"/>
              <a:t>, 3.5 compute capability, CUDA 5.5 runtime, 72 registers</a:t>
            </a:r>
          </a:p>
          <a:p>
            <a:pPr lvl="1"/>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39667305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762000"/>
          </a:xfrm>
        </p:spPr>
        <p:txBody>
          <a:bodyPr/>
          <a:lstStyle/>
          <a:p>
            <a:pPr algn="ctr"/>
            <a:r>
              <a:rPr lang="en-US" dirty="0" smtClean="0"/>
              <a:t>LDC: CUDA C Manual optimization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33188887"/>
              </p:ext>
            </p:extLst>
          </p:nvPr>
        </p:nvGraphicFramePr>
        <p:xfrm>
          <a:off x="152400" y="1066800"/>
          <a:ext cx="8991600" cy="543877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rot="16200000">
            <a:off x="-393397" y="3075057"/>
            <a:ext cx="1614816" cy="707886"/>
          </a:xfrm>
          <a:prstGeom prst="rect">
            <a:avLst/>
          </a:prstGeom>
          <a:noFill/>
        </p:spPr>
        <p:txBody>
          <a:bodyPr wrap="square" rtlCol="0">
            <a:spAutoFit/>
          </a:bodyPr>
          <a:lstStyle/>
          <a:p>
            <a:r>
              <a:rPr lang="en-US" sz="2000" b="1" dirty="0" smtClean="0"/>
              <a:t>Execution </a:t>
            </a:r>
          </a:p>
          <a:p>
            <a:r>
              <a:rPr lang="en-US" sz="2000" b="1" dirty="0" smtClean="0"/>
              <a:t>Time (sec)</a:t>
            </a:r>
            <a:endParaRPr lang="en-US" sz="2000" b="1" dirty="0"/>
          </a:p>
        </p:txBody>
      </p:sp>
      <p:sp>
        <p:nvSpPr>
          <p:cNvPr id="6" name="TextBox 5"/>
          <p:cNvSpPr txBox="1"/>
          <p:nvPr/>
        </p:nvSpPr>
        <p:spPr>
          <a:xfrm rot="5400000">
            <a:off x="8201025" y="3075057"/>
            <a:ext cx="1219200" cy="707886"/>
          </a:xfrm>
          <a:prstGeom prst="rect">
            <a:avLst/>
          </a:prstGeom>
          <a:noFill/>
        </p:spPr>
        <p:txBody>
          <a:bodyPr wrap="square" rtlCol="0">
            <a:spAutoFit/>
          </a:bodyPr>
          <a:lstStyle/>
          <a:p>
            <a:pPr algn="ctr"/>
            <a:r>
              <a:rPr lang="en-US" sz="2000" b="1" dirty="0" smtClean="0"/>
              <a:t>Register </a:t>
            </a:r>
          </a:p>
          <a:p>
            <a:pPr algn="ctr"/>
            <a:r>
              <a:rPr lang="en-US" sz="2000" b="1" dirty="0" smtClean="0"/>
              <a:t>Count</a:t>
            </a:r>
            <a:endParaRPr lang="en-US" sz="2000" b="1" dirty="0"/>
          </a:p>
        </p:txBody>
      </p:sp>
      <p:sp>
        <p:nvSpPr>
          <p:cNvPr id="3" name="TextBox 2"/>
          <p:cNvSpPr txBox="1"/>
          <p:nvPr/>
        </p:nvSpPr>
        <p:spPr>
          <a:xfrm>
            <a:off x="2971800" y="1742182"/>
            <a:ext cx="1895475" cy="1077218"/>
          </a:xfrm>
          <a:prstGeom prst="rect">
            <a:avLst/>
          </a:prstGeom>
          <a:solidFill>
            <a:schemeClr val="bg1"/>
          </a:solidFill>
          <a:ln w="19050">
            <a:solidFill>
              <a:schemeClr val="tx1"/>
            </a:solidFill>
          </a:ln>
        </p:spPr>
        <p:txBody>
          <a:bodyPr wrap="square" rtlCol="0">
            <a:spAutoFit/>
          </a:bodyPr>
          <a:lstStyle/>
          <a:p>
            <a:r>
              <a:rPr lang="en-US" sz="1600" dirty="0" smtClean="0"/>
              <a:t>Runtime tracks with register pressure</a:t>
            </a:r>
          </a:p>
          <a:p>
            <a:r>
              <a:rPr lang="en-US" sz="1600" dirty="0" smtClean="0"/>
              <a:t>Why? – spilling and SM occupancy…</a:t>
            </a:r>
            <a:endParaRPr lang="en-US" sz="1600" dirty="0"/>
          </a:p>
        </p:txBody>
      </p:sp>
      <p:cxnSp>
        <p:nvCxnSpPr>
          <p:cNvPr id="8" name="Curved Connector 7"/>
          <p:cNvCxnSpPr>
            <a:stCxn id="3" idx="3"/>
          </p:cNvCxnSpPr>
          <p:nvPr/>
        </p:nvCxnSpPr>
        <p:spPr>
          <a:xfrm>
            <a:off x="4867275" y="2280791"/>
            <a:ext cx="657225" cy="1386334"/>
          </a:xfrm>
          <a:prstGeom prst="curvedConnector2">
            <a:avLst/>
          </a:prstGeom>
          <a:ln w="190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317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762000"/>
          </a:xfrm>
        </p:spPr>
        <p:txBody>
          <a:bodyPr/>
          <a:lstStyle/>
          <a:p>
            <a:r>
              <a:rPr lang="en-US" dirty="0"/>
              <a:t>LDC: CUDA C Manual optimization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03888341"/>
              </p:ext>
            </p:extLst>
          </p:nvPr>
        </p:nvGraphicFramePr>
        <p:xfrm>
          <a:off x="353944" y="1066801"/>
          <a:ext cx="8485256" cy="521017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rot="5400000">
            <a:off x="8077200" y="3075057"/>
            <a:ext cx="1219200" cy="707886"/>
          </a:xfrm>
          <a:prstGeom prst="rect">
            <a:avLst/>
          </a:prstGeom>
          <a:noFill/>
        </p:spPr>
        <p:txBody>
          <a:bodyPr wrap="square" rtlCol="0">
            <a:spAutoFit/>
          </a:bodyPr>
          <a:lstStyle/>
          <a:p>
            <a:pPr algn="ctr"/>
            <a:r>
              <a:rPr lang="en-US" sz="2000" b="1" dirty="0" smtClean="0"/>
              <a:t>Register </a:t>
            </a:r>
          </a:p>
          <a:p>
            <a:pPr algn="ctr"/>
            <a:r>
              <a:rPr lang="en-US" sz="2000" b="1" dirty="0" smtClean="0"/>
              <a:t>Count</a:t>
            </a:r>
            <a:endParaRPr lang="en-US" sz="2000" b="1" dirty="0"/>
          </a:p>
        </p:txBody>
      </p:sp>
      <p:sp>
        <p:nvSpPr>
          <p:cNvPr id="7" name="TextBox 6"/>
          <p:cNvSpPr txBox="1"/>
          <p:nvPr/>
        </p:nvSpPr>
        <p:spPr>
          <a:xfrm rot="16200000">
            <a:off x="-653518" y="3075057"/>
            <a:ext cx="2014925" cy="707886"/>
          </a:xfrm>
          <a:prstGeom prst="rect">
            <a:avLst/>
          </a:prstGeom>
          <a:noFill/>
        </p:spPr>
        <p:txBody>
          <a:bodyPr wrap="square" rtlCol="0">
            <a:spAutoFit/>
          </a:bodyPr>
          <a:lstStyle/>
          <a:p>
            <a:pPr algn="ctr"/>
            <a:r>
              <a:rPr lang="en-US" sz="2000" b="1" dirty="0" smtClean="0"/>
              <a:t>SM</a:t>
            </a:r>
          </a:p>
          <a:p>
            <a:pPr algn="ctr"/>
            <a:r>
              <a:rPr lang="en-US" sz="2000" b="1" dirty="0" smtClean="0"/>
              <a:t>Occupancy (%)</a:t>
            </a:r>
            <a:endParaRPr lang="en-US" sz="2000" b="1" dirty="0"/>
          </a:p>
        </p:txBody>
      </p:sp>
      <p:sp>
        <p:nvSpPr>
          <p:cNvPr id="3" name="TextBox 2"/>
          <p:cNvSpPr txBox="1"/>
          <p:nvPr/>
        </p:nvSpPr>
        <p:spPr>
          <a:xfrm>
            <a:off x="2452688" y="6438900"/>
            <a:ext cx="4238625" cy="369332"/>
          </a:xfrm>
          <a:prstGeom prst="rect">
            <a:avLst/>
          </a:prstGeom>
          <a:noFill/>
        </p:spPr>
        <p:txBody>
          <a:bodyPr wrap="square" rtlCol="0">
            <a:spAutoFit/>
          </a:bodyPr>
          <a:lstStyle/>
          <a:p>
            <a:pPr algn="ctr"/>
            <a:r>
              <a:rPr lang="en-US" dirty="0" smtClean="0">
                <a:solidFill>
                  <a:srgbClr val="FF0000"/>
                </a:solidFill>
              </a:rPr>
              <a:t>*32KB/SM on Fermi, 64KB/SM on Kepler</a:t>
            </a:r>
            <a:endParaRPr lang="en-US" dirty="0">
              <a:solidFill>
                <a:srgbClr val="FF0000"/>
              </a:solidFill>
            </a:endParaRPr>
          </a:p>
        </p:txBody>
      </p:sp>
      <p:sp>
        <p:nvSpPr>
          <p:cNvPr id="8" name="TextBox 2"/>
          <p:cNvSpPr txBox="1"/>
          <p:nvPr/>
        </p:nvSpPr>
        <p:spPr>
          <a:xfrm>
            <a:off x="2688397" y="1645791"/>
            <a:ext cx="2319406" cy="1077218"/>
          </a:xfrm>
          <a:prstGeom prst="rect">
            <a:avLst/>
          </a:prstGeom>
          <a:solidFill>
            <a:schemeClr val="bg1"/>
          </a:solidFill>
          <a:ln w="19050">
            <a:solidFill>
              <a:schemeClr val="tx1"/>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smtClean="0"/>
              <a:t>Fixed-size* register file per SM shared between all active </a:t>
            </a:r>
            <a:r>
              <a:rPr lang="en-US" sz="1600" dirty="0" err="1" smtClean="0"/>
              <a:t>threadblocks</a:t>
            </a:r>
            <a:r>
              <a:rPr lang="en-US" sz="1600" dirty="0" smtClean="0"/>
              <a:t> – overuse limits parallelism!</a:t>
            </a:r>
            <a:endParaRPr lang="en-US" sz="1600" dirty="0"/>
          </a:p>
        </p:txBody>
      </p:sp>
      <p:cxnSp>
        <p:nvCxnSpPr>
          <p:cNvPr id="9" name="Curved Connector 8"/>
          <p:cNvCxnSpPr>
            <a:stCxn id="8" idx="3"/>
          </p:cNvCxnSpPr>
          <p:nvPr/>
        </p:nvCxnSpPr>
        <p:spPr>
          <a:xfrm>
            <a:off x="5007803" y="2184400"/>
            <a:ext cx="465897" cy="939800"/>
          </a:xfrm>
          <a:prstGeom prst="curvedConnector2">
            <a:avLst/>
          </a:prstGeom>
          <a:ln w="190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61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LDC:  Work in Progress</a:t>
            </a:r>
            <a:endParaRPr lang="en-US" dirty="0"/>
          </a:p>
        </p:txBody>
      </p:sp>
      <p:sp>
        <p:nvSpPr>
          <p:cNvPr id="3" name="Content Placeholder 2"/>
          <p:cNvSpPr>
            <a:spLocks noGrp="1"/>
          </p:cNvSpPr>
          <p:nvPr>
            <p:ph idx="1"/>
          </p:nvPr>
        </p:nvSpPr>
        <p:spPr/>
        <p:txBody>
          <a:bodyPr/>
          <a:lstStyle/>
          <a:p>
            <a:r>
              <a:rPr lang="en-US" dirty="0" smtClean="0"/>
              <a:t>ICPADS submission on CUDA Dynamic Parallelism w/ LDC</a:t>
            </a:r>
          </a:p>
          <a:p>
            <a:pPr lvl="1"/>
            <a:r>
              <a:rPr lang="en-US" dirty="0" smtClean="0"/>
              <a:t>alternatively </a:t>
            </a:r>
            <a:r>
              <a:rPr lang="en-US" dirty="0" err="1" smtClean="0"/>
              <a:t>PPoPP</a:t>
            </a:r>
            <a:r>
              <a:rPr lang="en-US" dirty="0" smtClean="0"/>
              <a:t> or IPDPS</a:t>
            </a:r>
          </a:p>
          <a:p>
            <a:r>
              <a:rPr lang="en-US" dirty="0" smtClean="0"/>
              <a:t>CUDA Memory access optimization</a:t>
            </a:r>
          </a:p>
          <a:p>
            <a:pPr lvl="1"/>
            <a:r>
              <a:rPr lang="en-US" dirty="0" smtClean="0"/>
              <a:t>“restrict” + “</a:t>
            </a:r>
            <a:r>
              <a:rPr lang="en-US" dirty="0" err="1" smtClean="0"/>
              <a:t>const</a:t>
            </a:r>
            <a:r>
              <a:rPr lang="en-US" dirty="0" smtClean="0"/>
              <a:t>” – no pointer aliasing and some read-only access – preliminary results show </a:t>
            </a:r>
            <a:r>
              <a:rPr lang="en-US" b="1" dirty="0" smtClean="0">
                <a:solidFill>
                  <a:schemeClr val="accent1"/>
                </a:solidFill>
              </a:rPr>
              <a:t>~1.3x </a:t>
            </a:r>
            <a:r>
              <a:rPr lang="en-US" dirty="0" smtClean="0"/>
              <a:t>speedup over current best</a:t>
            </a:r>
          </a:p>
          <a:p>
            <a:endParaRPr lang="en-US" dirty="0"/>
          </a:p>
        </p:txBody>
      </p:sp>
    </p:spTree>
    <p:extLst>
      <p:ext uri="{BB962C8B-B14F-4D97-AF65-F5344CB8AC3E}">
        <p14:creationId xmlns:p14="http://schemas.microsoft.com/office/powerpoint/2010/main" val="9855914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LDC: Future Work</a:t>
            </a:r>
            <a:endParaRPr lang="en-US" dirty="0"/>
          </a:p>
        </p:txBody>
      </p:sp>
      <p:sp>
        <p:nvSpPr>
          <p:cNvPr id="3" name="Content Placeholder 2"/>
          <p:cNvSpPr>
            <a:spLocks noGrp="1"/>
          </p:cNvSpPr>
          <p:nvPr>
            <p:ph idx="1"/>
          </p:nvPr>
        </p:nvSpPr>
        <p:spPr/>
        <p:txBody>
          <a:bodyPr/>
          <a:lstStyle/>
          <a:p>
            <a:r>
              <a:rPr lang="en-US" dirty="0" smtClean="0"/>
              <a:t>Further improve occupancy? (only 60% currently)</a:t>
            </a:r>
          </a:p>
          <a:p>
            <a:r>
              <a:rPr lang="en-US" dirty="0" smtClean="0"/>
              <a:t>Use dynamic parallelism to move convergence test / iteration loop into GPU?</a:t>
            </a:r>
          </a:p>
          <a:p>
            <a:r>
              <a:rPr lang="en-US" dirty="0" smtClean="0"/>
              <a:t>Explore hand-optimization for AMD GPU and Intel MIC</a:t>
            </a:r>
            <a:endParaRPr lang="en-US" dirty="0"/>
          </a:p>
          <a:p>
            <a:pPr lvl="1"/>
            <a:endParaRPr lang="en-US" dirty="0" smtClean="0"/>
          </a:p>
        </p:txBody>
      </p:sp>
    </p:spTree>
    <p:extLst>
      <p:ext uri="{BB962C8B-B14F-4D97-AF65-F5344CB8AC3E}">
        <p14:creationId xmlns:p14="http://schemas.microsoft.com/office/powerpoint/2010/main" val="16602655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300" y="33342"/>
            <a:ext cx="8229600" cy="851933"/>
          </a:xfrm>
        </p:spPr>
        <p:txBody>
          <a:bodyPr/>
          <a:lstStyle/>
          <a:p>
            <a:pPr algn="r"/>
            <a:r>
              <a:rPr lang="en-US" dirty="0"/>
              <a:t>Targeted CFD </a:t>
            </a:r>
            <a:r>
              <a:rPr lang="en-US" dirty="0" smtClean="0"/>
              <a:t>Codes</a:t>
            </a:r>
            <a:endParaRPr lang="en-US" dirty="0"/>
          </a:p>
        </p:txBody>
      </p:sp>
      <p:sp>
        <p:nvSpPr>
          <p:cNvPr id="3" name="Content Placeholder 2"/>
          <p:cNvSpPr>
            <a:spLocks noGrp="1"/>
          </p:cNvSpPr>
          <p:nvPr>
            <p:ph idx="1"/>
          </p:nvPr>
        </p:nvSpPr>
        <p:spPr>
          <a:xfrm>
            <a:off x="381000" y="558800"/>
            <a:ext cx="8382000" cy="5994401"/>
          </a:xfrm>
        </p:spPr>
        <p:txBody>
          <a:bodyPr>
            <a:normAutofit fontScale="92500" lnSpcReduction="10000"/>
          </a:bodyPr>
          <a:lstStyle/>
          <a:p>
            <a:pPr marL="0" indent="0">
              <a:buNone/>
            </a:pPr>
            <a:r>
              <a:rPr lang="en-US" b="1" dirty="0" smtClean="0">
                <a:solidFill>
                  <a:srgbClr val="A6A6A6"/>
                </a:solidFill>
              </a:rPr>
              <a:t>SENSEI (C. Roy, Virginia Tech)</a:t>
            </a:r>
          </a:p>
          <a:p>
            <a:pPr lvl="1"/>
            <a:r>
              <a:rPr lang="en-US" dirty="0" smtClean="0">
                <a:solidFill>
                  <a:srgbClr val="A6A6A6"/>
                </a:solidFill>
              </a:rPr>
              <a:t>Structured, </a:t>
            </a:r>
            <a:r>
              <a:rPr lang="en-US" dirty="0" err="1" smtClean="0">
                <a:solidFill>
                  <a:srgbClr val="A6A6A6"/>
                </a:solidFill>
              </a:rPr>
              <a:t>multiblock</a:t>
            </a:r>
            <a:r>
              <a:rPr lang="en-US" dirty="0" smtClean="0">
                <a:solidFill>
                  <a:srgbClr val="A6A6A6"/>
                </a:solidFill>
              </a:rPr>
              <a:t>, 2</a:t>
            </a:r>
            <a:r>
              <a:rPr lang="en-US" baseline="30000" dirty="0" smtClean="0">
                <a:solidFill>
                  <a:srgbClr val="A6A6A6"/>
                </a:solidFill>
              </a:rPr>
              <a:t>nd</a:t>
            </a:r>
            <a:r>
              <a:rPr lang="en-US" dirty="0" smtClean="0">
                <a:solidFill>
                  <a:srgbClr val="A6A6A6"/>
                </a:solidFill>
              </a:rPr>
              <a:t> order, finite-volume code</a:t>
            </a:r>
          </a:p>
          <a:p>
            <a:pPr lvl="1"/>
            <a:r>
              <a:rPr lang="en-US" dirty="0" smtClean="0">
                <a:solidFill>
                  <a:srgbClr val="A6A6A6"/>
                </a:solidFill>
              </a:rPr>
              <a:t>Artificial compressibility method</a:t>
            </a:r>
          </a:p>
          <a:p>
            <a:pPr lvl="1"/>
            <a:r>
              <a:rPr lang="en-US" dirty="0" smtClean="0">
                <a:solidFill>
                  <a:srgbClr val="A6A6A6"/>
                </a:solidFill>
              </a:rPr>
              <a:t>2</a:t>
            </a:r>
            <a:r>
              <a:rPr lang="en-US" baseline="30000" dirty="0" smtClean="0">
                <a:solidFill>
                  <a:srgbClr val="A6A6A6"/>
                </a:solidFill>
              </a:rPr>
              <a:t>nd</a:t>
            </a:r>
            <a:r>
              <a:rPr lang="en-US" dirty="0">
                <a:solidFill>
                  <a:srgbClr val="A6A6A6"/>
                </a:solidFill>
              </a:rPr>
              <a:t>-</a:t>
            </a:r>
            <a:r>
              <a:rPr lang="en-US" dirty="0" smtClean="0">
                <a:solidFill>
                  <a:srgbClr val="A6A6A6"/>
                </a:solidFill>
              </a:rPr>
              <a:t>order spatial accuracy</a:t>
            </a:r>
          </a:p>
          <a:p>
            <a:pPr lvl="1"/>
            <a:r>
              <a:rPr lang="en-US" dirty="0" smtClean="0">
                <a:solidFill>
                  <a:srgbClr val="A6A6A6"/>
                </a:solidFill>
              </a:rPr>
              <a:t>Artificial compressibility (AC) </a:t>
            </a:r>
            <a:endParaRPr lang="en-US" sz="1100" dirty="0" smtClean="0">
              <a:solidFill>
                <a:srgbClr val="A6A6A6"/>
              </a:solidFill>
            </a:endParaRPr>
          </a:p>
          <a:p>
            <a:pPr marL="0" indent="0">
              <a:buNone/>
            </a:pPr>
            <a:r>
              <a:rPr lang="en-US" b="1" dirty="0" err="1" smtClean="0">
                <a:solidFill>
                  <a:srgbClr val="000000"/>
                </a:solidFill>
              </a:rPr>
              <a:t>GenIDLEST</a:t>
            </a:r>
            <a:r>
              <a:rPr lang="en-US" b="1" dirty="0" smtClean="0">
                <a:solidFill>
                  <a:srgbClr val="000000"/>
                </a:solidFill>
              </a:rPr>
              <a:t> (D. </a:t>
            </a:r>
            <a:r>
              <a:rPr lang="en-US" b="1" dirty="0" err="1" smtClean="0">
                <a:solidFill>
                  <a:srgbClr val="000000"/>
                </a:solidFill>
              </a:rPr>
              <a:t>Tafti</a:t>
            </a:r>
            <a:r>
              <a:rPr lang="en-US" b="1" dirty="0" smtClean="0">
                <a:solidFill>
                  <a:srgbClr val="000000"/>
                </a:solidFill>
              </a:rPr>
              <a:t>, Virginia Tech)</a:t>
            </a:r>
            <a:endParaRPr lang="en-US" dirty="0" smtClean="0">
              <a:solidFill>
                <a:srgbClr val="000000"/>
              </a:solidFill>
            </a:endParaRPr>
          </a:p>
          <a:p>
            <a:pPr lvl="1"/>
            <a:r>
              <a:rPr lang="en-US" dirty="0" smtClean="0"/>
              <a:t>Structured, </a:t>
            </a:r>
            <a:r>
              <a:rPr lang="en-US" dirty="0" err="1" smtClean="0"/>
              <a:t>multiblock</a:t>
            </a:r>
            <a:r>
              <a:rPr lang="en-US" dirty="0" smtClean="0"/>
              <a:t>, 2</a:t>
            </a:r>
            <a:r>
              <a:rPr lang="en-US" baseline="30000" dirty="0" smtClean="0"/>
              <a:t>nd</a:t>
            </a:r>
            <a:r>
              <a:rPr lang="en-US" dirty="0" smtClean="0"/>
              <a:t> order, finite-volume code</a:t>
            </a:r>
          </a:p>
          <a:p>
            <a:pPr lvl="1"/>
            <a:r>
              <a:rPr lang="en-US" dirty="0" smtClean="0"/>
              <a:t>Pressure projection method</a:t>
            </a:r>
          </a:p>
          <a:p>
            <a:pPr lvl="1"/>
            <a:r>
              <a:rPr lang="en-US" dirty="0"/>
              <a:t>Arbitrary </a:t>
            </a:r>
            <a:r>
              <a:rPr lang="en-US" dirty="0" err="1"/>
              <a:t>Lagrangian</a:t>
            </a:r>
            <a:r>
              <a:rPr lang="en-US" dirty="0"/>
              <a:t>/</a:t>
            </a:r>
            <a:r>
              <a:rPr lang="en-US" dirty="0" err="1"/>
              <a:t>Eulerian</a:t>
            </a:r>
            <a:r>
              <a:rPr lang="en-US" dirty="0"/>
              <a:t> (ALE) and </a:t>
            </a:r>
            <a:r>
              <a:rPr lang="en-US" dirty="0" smtClean="0"/>
              <a:t>immersed boundary methods (IBM)</a:t>
            </a:r>
            <a:endParaRPr lang="en-US" b="1" dirty="0" smtClean="0">
              <a:solidFill>
                <a:srgbClr val="CC0000"/>
              </a:solidFill>
            </a:endParaRPr>
          </a:p>
          <a:p>
            <a:pPr marL="0" indent="0">
              <a:buNone/>
            </a:pPr>
            <a:r>
              <a:rPr lang="en-US" b="1" dirty="0" smtClean="0">
                <a:solidFill>
                  <a:srgbClr val="A6A6A6"/>
                </a:solidFill>
              </a:rPr>
              <a:t>RDGFLO (H. </a:t>
            </a:r>
            <a:r>
              <a:rPr lang="en-US" b="1" dirty="0" err="1" smtClean="0">
                <a:solidFill>
                  <a:srgbClr val="A6A6A6"/>
                </a:solidFill>
              </a:rPr>
              <a:t>Luo</a:t>
            </a:r>
            <a:r>
              <a:rPr lang="en-US" b="1" dirty="0" smtClean="0">
                <a:solidFill>
                  <a:srgbClr val="A6A6A6"/>
                </a:solidFill>
              </a:rPr>
              <a:t>, NCSU)</a:t>
            </a:r>
            <a:endParaRPr lang="en-US" dirty="0" smtClean="0">
              <a:solidFill>
                <a:srgbClr val="A6A6A6"/>
              </a:solidFill>
            </a:endParaRPr>
          </a:p>
          <a:p>
            <a:pPr lvl="1"/>
            <a:r>
              <a:rPr lang="en-US" dirty="0" smtClean="0">
                <a:solidFill>
                  <a:srgbClr val="A6A6A6"/>
                </a:solidFill>
              </a:rPr>
              <a:t>Unstructured, discontinuous </a:t>
            </a:r>
            <a:r>
              <a:rPr lang="en-US" dirty="0" err="1" smtClean="0">
                <a:solidFill>
                  <a:srgbClr val="A6A6A6"/>
                </a:solidFill>
              </a:rPr>
              <a:t>Galerkin</a:t>
            </a:r>
            <a:r>
              <a:rPr lang="en-US" dirty="0" smtClean="0">
                <a:solidFill>
                  <a:srgbClr val="A6A6A6"/>
                </a:solidFill>
              </a:rPr>
              <a:t> (DG) method</a:t>
            </a:r>
          </a:p>
          <a:p>
            <a:pPr lvl="1"/>
            <a:r>
              <a:rPr lang="en-US" dirty="0">
                <a:solidFill>
                  <a:srgbClr val="A6A6A6"/>
                </a:solidFill>
              </a:rPr>
              <a:t>High-order solution of compressible flows</a:t>
            </a:r>
          </a:p>
          <a:p>
            <a:pPr lvl="1"/>
            <a:r>
              <a:rPr lang="en-US" dirty="0" smtClean="0">
                <a:solidFill>
                  <a:srgbClr val="A6A6A6"/>
                </a:solidFill>
              </a:rPr>
              <a:t>ALE</a:t>
            </a:r>
            <a:endParaRPr lang="en-US" b="1" dirty="0" smtClean="0">
              <a:solidFill>
                <a:srgbClr val="A6A6A6"/>
              </a:solidFill>
            </a:endParaRPr>
          </a:p>
          <a:p>
            <a:pPr marL="0" indent="0">
              <a:spcBef>
                <a:spcPts val="1200"/>
              </a:spcBef>
              <a:buNone/>
            </a:pPr>
            <a:r>
              <a:rPr lang="en-US" b="1" dirty="0" smtClean="0">
                <a:solidFill>
                  <a:srgbClr val="A6A6A6"/>
                </a:solidFill>
              </a:rPr>
              <a:t>INCOMP3D (J. Edwards, NCSU)</a:t>
            </a:r>
          </a:p>
          <a:p>
            <a:pPr lvl="1"/>
            <a:r>
              <a:rPr lang="en-US" dirty="0" smtClean="0">
                <a:solidFill>
                  <a:srgbClr val="A6A6A6"/>
                </a:solidFill>
              </a:rPr>
              <a:t>Structured, </a:t>
            </a:r>
            <a:r>
              <a:rPr lang="en-US" dirty="0" err="1" smtClean="0">
                <a:solidFill>
                  <a:srgbClr val="A6A6A6"/>
                </a:solidFill>
              </a:rPr>
              <a:t>multiblock</a:t>
            </a:r>
            <a:r>
              <a:rPr lang="en-US" dirty="0" smtClean="0">
                <a:solidFill>
                  <a:srgbClr val="A6A6A6"/>
                </a:solidFill>
              </a:rPr>
              <a:t> finite-volume code</a:t>
            </a:r>
          </a:p>
          <a:p>
            <a:pPr lvl="1"/>
            <a:r>
              <a:rPr lang="en-US" dirty="0" smtClean="0">
                <a:solidFill>
                  <a:srgbClr val="A6A6A6"/>
                </a:solidFill>
              </a:rPr>
              <a:t>Second </a:t>
            </a:r>
            <a:r>
              <a:rPr lang="en-US" dirty="0">
                <a:solidFill>
                  <a:srgbClr val="A6A6A6"/>
                </a:solidFill>
              </a:rPr>
              <a:t>or higher order spatial </a:t>
            </a:r>
            <a:r>
              <a:rPr lang="en-US" dirty="0" smtClean="0">
                <a:solidFill>
                  <a:srgbClr val="A6A6A6"/>
                </a:solidFill>
              </a:rPr>
              <a:t>accuracy</a:t>
            </a:r>
          </a:p>
          <a:p>
            <a:pPr lvl="1"/>
            <a:r>
              <a:rPr lang="en-US" dirty="0" smtClean="0">
                <a:solidFill>
                  <a:srgbClr val="A6A6A6"/>
                </a:solidFill>
              </a:rPr>
              <a:t>ALE and IBM</a:t>
            </a:r>
          </a:p>
          <a:p>
            <a:pPr lvl="1"/>
            <a:endParaRPr lang="en-US" dirty="0" smtClean="0"/>
          </a:p>
        </p:txBody>
      </p:sp>
      <p:sp>
        <p:nvSpPr>
          <p:cNvPr id="4" name="TextBox 3"/>
          <p:cNvSpPr txBox="1"/>
          <p:nvPr/>
        </p:nvSpPr>
        <p:spPr>
          <a:xfrm>
            <a:off x="6667500" y="1193800"/>
            <a:ext cx="2121093" cy="923330"/>
          </a:xfrm>
          <a:prstGeom prst="rect">
            <a:avLst/>
          </a:prstGeom>
          <a:noFill/>
        </p:spPr>
        <p:txBody>
          <a:bodyPr wrap="none" rtlCol="0">
            <a:spAutoFit/>
          </a:bodyPr>
          <a:lstStyle/>
          <a:p>
            <a:r>
              <a:rPr lang="en-US" dirty="0" err="1" smtClean="0">
                <a:solidFill>
                  <a:srgbClr val="A6A6A6"/>
                </a:solidFill>
              </a:rPr>
              <a:t>Testbed</a:t>
            </a:r>
            <a:r>
              <a:rPr lang="en-US" dirty="0" smtClean="0">
                <a:solidFill>
                  <a:srgbClr val="A6A6A6"/>
                </a:solidFill>
              </a:rPr>
              <a:t> Codes</a:t>
            </a:r>
          </a:p>
          <a:p>
            <a:pPr marL="285750" indent="-285750">
              <a:buFont typeface="Arial"/>
              <a:buChar char="•"/>
            </a:pPr>
            <a:r>
              <a:rPr lang="en-US" dirty="0" smtClean="0">
                <a:solidFill>
                  <a:srgbClr val="A6A6A6"/>
                </a:solidFill>
              </a:rPr>
              <a:t>Lid-Driven Cavity</a:t>
            </a:r>
          </a:p>
          <a:p>
            <a:pPr marL="285750" indent="-285750">
              <a:buFont typeface="Arial"/>
              <a:buChar char="•"/>
            </a:pPr>
            <a:r>
              <a:rPr lang="en-US" dirty="0" smtClean="0">
                <a:solidFill>
                  <a:srgbClr val="A6A6A6"/>
                </a:solidFill>
              </a:rPr>
              <a:t>SENSEI Lite</a:t>
            </a:r>
            <a:endParaRPr lang="en-US" dirty="0">
              <a:solidFill>
                <a:srgbClr val="A6A6A6"/>
              </a:solidFill>
            </a:endParaRPr>
          </a:p>
        </p:txBody>
      </p:sp>
      <p:sp>
        <p:nvSpPr>
          <p:cNvPr id="5" name="Right Brace 4"/>
          <p:cNvSpPr/>
          <p:nvPr/>
        </p:nvSpPr>
        <p:spPr>
          <a:xfrm>
            <a:off x="6358467" y="3615267"/>
            <a:ext cx="309033" cy="2573866"/>
          </a:xfrm>
          <a:prstGeom prst="rightBrace">
            <a:avLst>
              <a:gd name="adj1" fmla="val 49429"/>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6722533" y="4571998"/>
            <a:ext cx="2214032" cy="646331"/>
          </a:xfrm>
          <a:prstGeom prst="rect">
            <a:avLst/>
          </a:prstGeom>
          <a:noFill/>
        </p:spPr>
        <p:txBody>
          <a:bodyPr wrap="square" rtlCol="0">
            <a:spAutoFit/>
          </a:bodyPr>
          <a:lstStyle/>
          <a:p>
            <a:r>
              <a:rPr lang="en-US" dirty="0" smtClean="0">
                <a:solidFill>
                  <a:schemeClr val="tx2">
                    <a:lumMod val="60000"/>
                    <a:lumOff val="40000"/>
                  </a:schemeClr>
                </a:solidFill>
              </a:rPr>
              <a:t>Status of these codes relative to co-design?</a:t>
            </a:r>
            <a:endParaRPr lang="en-US" dirty="0">
              <a:solidFill>
                <a:schemeClr val="tx2">
                  <a:lumMod val="60000"/>
                  <a:lumOff val="40000"/>
                </a:schemeClr>
              </a:solidFill>
            </a:endParaRPr>
          </a:p>
        </p:txBody>
      </p:sp>
    </p:spTree>
    <p:extLst>
      <p:ext uri="{BB962C8B-B14F-4D97-AF65-F5344CB8AC3E}">
        <p14:creationId xmlns:p14="http://schemas.microsoft.com/office/powerpoint/2010/main" val="10926429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25" y="274642"/>
            <a:ext cx="8858350" cy="851933"/>
          </a:xfrm>
        </p:spPr>
        <p:txBody>
          <a:bodyPr>
            <a:normAutofit fontScale="90000"/>
          </a:bodyPr>
          <a:lstStyle/>
          <a:p>
            <a:r>
              <a:rPr lang="en-US" dirty="0" err="1" smtClean="0"/>
              <a:t>GenIDLEST</a:t>
            </a:r>
            <a:r>
              <a:rPr lang="en-US" dirty="0" smtClean="0"/>
              <a:t>:  Manual </a:t>
            </a:r>
            <a:r>
              <a:rPr lang="en-US" dirty="0" smtClean="0"/>
              <a:t>CUDA Fortran Optimization (2014)</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10254296"/>
              </p:ext>
            </p:extLst>
          </p:nvPr>
        </p:nvGraphicFramePr>
        <p:xfrm>
          <a:off x="514814" y="1295400"/>
          <a:ext cx="77724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5240776" y="1472400"/>
            <a:ext cx="2990219" cy="706432"/>
          </a:xfrm>
          <a:prstGeom prst="rect">
            <a:avLst/>
          </a:prstGeom>
          <a:noFill/>
          <a:ln>
            <a:noFill/>
          </a:ln>
        </p:spPr>
        <p:txBody>
          <a:bodyPr vert="horz" wrap="none" lIns="90000" tIns="45000" rIns="90000" bIns="45000" compatLnSpc="1">
            <a:spAutoFit/>
          </a:bodyPr>
          <a:lstStyle/>
          <a:p>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sz="2000">
                <a:latin typeface="Cicle Gordita" pitchFamily="2"/>
              </a:defRPr>
            </a:pPr>
            <a:r>
              <a:rPr lang="en-US" sz="2000" b="0" i="0" u="none" strike="noStrike" baseline="0" dirty="0">
                <a:ln>
                  <a:noFill/>
                </a:ln>
                <a:solidFill>
                  <a:srgbClr val="FF0000"/>
                </a:solidFill>
                <a:ea typeface="ＭＳ Ｐゴシック" pitchFamily="2"/>
                <a:cs typeface="ＭＳ Ｐゴシック" pitchFamily="2"/>
              </a:rPr>
              <a:t>Lower is Better!</a:t>
            </a:r>
          </a:p>
          <a:p>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sz="2000">
                <a:latin typeface="Cicle Gordita" pitchFamily="2"/>
              </a:defRPr>
            </a:pPr>
            <a:r>
              <a:rPr lang="en-US" sz="2000" b="0" i="0" u="none" strike="noStrike" baseline="0" dirty="0">
                <a:ln>
                  <a:noFill/>
                </a:ln>
                <a:solidFill>
                  <a:srgbClr val="FF0000"/>
                </a:solidFill>
                <a:ea typeface="ＭＳ Ｐゴシック" pitchFamily="2"/>
                <a:cs typeface="ＭＳ Ｐゴシック" pitchFamily="2"/>
              </a:rPr>
              <a:t>← Older           Newer →</a:t>
            </a:r>
          </a:p>
        </p:txBody>
      </p:sp>
      <p:cxnSp>
        <p:nvCxnSpPr>
          <p:cNvPr id="11" name="Straight Connector 10"/>
          <p:cNvCxnSpPr/>
          <p:nvPr/>
        </p:nvCxnSpPr>
        <p:spPr bwMode="auto">
          <a:xfrm>
            <a:off x="3211551" y="1133947"/>
            <a:ext cx="0" cy="4304370"/>
          </a:xfrm>
          <a:prstGeom prst="line">
            <a:avLst/>
          </a:prstGeom>
          <a:solidFill>
            <a:schemeClr val="accent1"/>
          </a:solidFill>
          <a:ln w="12700" cap="flat" cmpd="sng" algn="ctr">
            <a:solidFill>
              <a:schemeClr val="tx1"/>
            </a:solidFill>
            <a:prstDash val="dash"/>
            <a:round/>
            <a:headEnd type="none" w="med" len="med"/>
            <a:tailEnd type="none" w="med" len="med"/>
          </a:ln>
          <a:effectLst/>
        </p:spPr>
      </p:cxnSp>
      <p:sp>
        <p:nvSpPr>
          <p:cNvPr id="12" name="TextBox 11"/>
          <p:cNvSpPr txBox="1"/>
          <p:nvPr/>
        </p:nvSpPr>
        <p:spPr>
          <a:xfrm>
            <a:off x="1674626" y="1160479"/>
            <a:ext cx="3073851" cy="706432"/>
          </a:xfrm>
          <a:prstGeom prst="rect">
            <a:avLst/>
          </a:prstGeom>
          <a:noFill/>
          <a:ln>
            <a:noFill/>
          </a:ln>
        </p:spPr>
        <p:txBody>
          <a:bodyPr vert="horz" wrap="none" lIns="90000" tIns="45000" rIns="90000" bIns="45000" compatLnSpc="1">
            <a:spAutoFit/>
          </a:bodyPr>
          <a:lstStyle/>
          <a:p>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sz="2000">
                <a:latin typeface="Cicle Gordita" pitchFamily="2"/>
              </a:defRPr>
            </a:pPr>
            <a:r>
              <a:rPr lang="en-US" sz="2000" b="0" i="0" u="none" strike="noStrike" baseline="0" dirty="0" smtClean="0">
                <a:ln>
                  <a:noFill/>
                </a:ln>
                <a:solidFill>
                  <a:srgbClr val="000000"/>
                </a:solidFill>
                <a:ea typeface="ＭＳ Ｐゴシック" pitchFamily="2"/>
                <a:cs typeface="ＭＳ Ｐゴシック" pitchFamily="2"/>
              </a:rPr>
              <a:t>← Domain       Manual →</a:t>
            </a:r>
          </a:p>
          <a:p>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sz="2000">
                <a:latin typeface="Cicle Gordita" pitchFamily="2"/>
              </a:defRPr>
            </a:pPr>
            <a:r>
              <a:rPr lang="en-US" sz="2000" dirty="0">
                <a:solidFill>
                  <a:srgbClr val="000000"/>
                </a:solidFill>
                <a:ea typeface="ＭＳ Ｐゴシック" pitchFamily="2"/>
                <a:cs typeface="ＭＳ Ｐゴシック" pitchFamily="2"/>
              </a:rPr>
              <a:t> </a:t>
            </a:r>
            <a:r>
              <a:rPr lang="en-US" sz="2000" dirty="0" smtClean="0">
                <a:solidFill>
                  <a:srgbClr val="000000"/>
                </a:solidFill>
                <a:ea typeface="ＭＳ Ｐゴシック" pitchFamily="2"/>
                <a:cs typeface="ＭＳ Ｐゴシック" pitchFamily="2"/>
              </a:rPr>
              <a:t>Scientists       Co-Design</a:t>
            </a:r>
            <a:endParaRPr lang="en-US" sz="2000" b="0" i="0" u="none" strike="noStrike" baseline="0" dirty="0">
              <a:ln>
                <a:noFill/>
              </a:ln>
              <a:solidFill>
                <a:srgbClr val="000000"/>
              </a:solidFill>
              <a:ea typeface="ＭＳ Ｐゴシック" pitchFamily="2"/>
              <a:cs typeface="ＭＳ Ｐゴシック" pitchFamily="2"/>
            </a:endParaRPr>
          </a:p>
        </p:txBody>
      </p:sp>
      <p:sp>
        <p:nvSpPr>
          <p:cNvPr id="13" name="Left Brace 12"/>
          <p:cNvSpPr/>
          <p:nvPr/>
        </p:nvSpPr>
        <p:spPr bwMode="auto">
          <a:xfrm rot="10800000">
            <a:off x="4785732" y="3125780"/>
            <a:ext cx="165410" cy="320704"/>
          </a:xfrm>
          <a:prstGeom prst="leftBrace">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14" name="TextBox 13"/>
          <p:cNvSpPr txBox="1"/>
          <p:nvPr/>
        </p:nvSpPr>
        <p:spPr>
          <a:xfrm>
            <a:off x="4868437" y="3136653"/>
            <a:ext cx="587298" cy="276999"/>
          </a:xfrm>
          <a:prstGeom prst="rect">
            <a:avLst/>
          </a:prstGeom>
          <a:noFill/>
        </p:spPr>
        <p:txBody>
          <a:bodyPr wrap="square" rtlCol="0">
            <a:spAutoFit/>
          </a:bodyPr>
          <a:lstStyle/>
          <a:p>
            <a:r>
              <a:rPr lang="en-US" sz="1200" dirty="0" smtClean="0"/>
              <a:t>1.29x</a:t>
            </a:r>
            <a:endParaRPr lang="en-US" sz="1200" dirty="0"/>
          </a:p>
        </p:txBody>
      </p:sp>
      <p:cxnSp>
        <p:nvCxnSpPr>
          <p:cNvPr id="16" name="Straight Connector 15"/>
          <p:cNvCxnSpPr/>
          <p:nvPr/>
        </p:nvCxnSpPr>
        <p:spPr bwMode="auto">
          <a:xfrm>
            <a:off x="4785732" y="3888059"/>
            <a:ext cx="333979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17" name="Left Brace 16"/>
          <p:cNvSpPr/>
          <p:nvPr/>
        </p:nvSpPr>
        <p:spPr bwMode="auto">
          <a:xfrm rot="10800000">
            <a:off x="8125522" y="3888059"/>
            <a:ext cx="196077" cy="156117"/>
          </a:xfrm>
          <a:prstGeom prst="leftBrace">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18" name="TextBox 17"/>
          <p:cNvSpPr txBox="1"/>
          <p:nvPr/>
        </p:nvSpPr>
        <p:spPr>
          <a:xfrm>
            <a:off x="8230995" y="3827617"/>
            <a:ext cx="587298" cy="276999"/>
          </a:xfrm>
          <a:prstGeom prst="rect">
            <a:avLst/>
          </a:prstGeom>
          <a:noFill/>
        </p:spPr>
        <p:txBody>
          <a:bodyPr wrap="square" rtlCol="0">
            <a:spAutoFit/>
          </a:bodyPr>
          <a:lstStyle/>
          <a:p>
            <a:r>
              <a:rPr lang="en-US" sz="1200" dirty="0" smtClean="0"/>
              <a:t>1.32x</a:t>
            </a:r>
            <a:endParaRPr lang="en-US" sz="1200" dirty="0"/>
          </a:p>
        </p:txBody>
      </p:sp>
      <p:sp>
        <p:nvSpPr>
          <p:cNvPr id="19" name="Left Brace 18"/>
          <p:cNvSpPr/>
          <p:nvPr/>
        </p:nvSpPr>
        <p:spPr bwMode="auto">
          <a:xfrm rot="10800000" flipH="1" flipV="1">
            <a:off x="561811" y="1800309"/>
            <a:ext cx="178685" cy="2243867"/>
          </a:xfrm>
          <a:prstGeom prst="leftBrace">
            <a:avLst>
              <a:gd name="adj1" fmla="val 61639"/>
              <a:gd name="adj2" fmla="val 50994"/>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Arial" pitchFamily="-65" charset="0"/>
              <a:ea typeface="ＭＳ Ｐゴシック" pitchFamily="-65" charset="-128"/>
              <a:cs typeface="ＭＳ Ｐゴシック" pitchFamily="-65" charset="-128"/>
            </a:endParaRPr>
          </a:p>
        </p:txBody>
      </p:sp>
      <p:cxnSp>
        <p:nvCxnSpPr>
          <p:cNvPr id="20" name="Straight Connector 19"/>
          <p:cNvCxnSpPr/>
          <p:nvPr/>
        </p:nvCxnSpPr>
        <p:spPr bwMode="auto">
          <a:xfrm>
            <a:off x="765717" y="4044176"/>
            <a:ext cx="7359804"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22" name="Straight Connector 21"/>
          <p:cNvCxnSpPr/>
          <p:nvPr/>
        </p:nvCxnSpPr>
        <p:spPr bwMode="auto">
          <a:xfrm>
            <a:off x="761471" y="1800309"/>
            <a:ext cx="710490" cy="1"/>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24" name="TextBox 23"/>
          <p:cNvSpPr txBox="1"/>
          <p:nvPr/>
        </p:nvSpPr>
        <p:spPr>
          <a:xfrm>
            <a:off x="98502" y="2783742"/>
            <a:ext cx="587298" cy="276999"/>
          </a:xfrm>
          <a:prstGeom prst="rect">
            <a:avLst/>
          </a:prstGeom>
          <a:noFill/>
          <a:ln>
            <a:noFill/>
          </a:ln>
        </p:spPr>
        <p:txBody>
          <a:bodyPr wrap="square" rtlCol="0">
            <a:spAutoFit/>
          </a:bodyPr>
          <a:lstStyle/>
          <a:p>
            <a:r>
              <a:rPr lang="en-US" sz="1200" dirty="0" smtClean="0">
                <a:solidFill>
                  <a:srgbClr val="FF0000"/>
                </a:solidFill>
              </a:rPr>
              <a:t>5.75x</a:t>
            </a:r>
            <a:endParaRPr lang="en-US" sz="1200" dirty="0">
              <a:solidFill>
                <a:srgbClr val="FF0000"/>
              </a:solidFill>
            </a:endParaRPr>
          </a:p>
        </p:txBody>
      </p:sp>
      <p:sp>
        <p:nvSpPr>
          <p:cNvPr id="29" name="TextBox 28"/>
          <p:cNvSpPr txBox="1"/>
          <p:nvPr/>
        </p:nvSpPr>
        <p:spPr>
          <a:xfrm>
            <a:off x="4748477" y="5647046"/>
            <a:ext cx="1426944" cy="738664"/>
          </a:xfrm>
          <a:prstGeom prst="rect">
            <a:avLst/>
          </a:prstGeom>
          <a:noFill/>
        </p:spPr>
        <p:txBody>
          <a:bodyPr wrap="square" rtlCol="0">
            <a:spAutoFit/>
          </a:bodyPr>
          <a:lstStyle/>
          <a:p>
            <a:r>
              <a:rPr lang="en-US" sz="1400" dirty="0" smtClean="0"/>
              <a:t>Example: </a:t>
            </a:r>
          </a:p>
          <a:p>
            <a:r>
              <a:rPr lang="en-US" sz="1400" dirty="0" smtClean="0"/>
              <a:t>GPU-amenable </a:t>
            </a:r>
          </a:p>
          <a:p>
            <a:r>
              <a:rPr lang="en-US" sz="1400" dirty="0" smtClean="0"/>
              <a:t>memory layout</a:t>
            </a:r>
            <a:endParaRPr lang="en-US" sz="1400" dirty="0"/>
          </a:p>
        </p:txBody>
      </p:sp>
      <p:sp>
        <p:nvSpPr>
          <p:cNvPr id="30" name="TextBox 29"/>
          <p:cNvSpPr txBox="1"/>
          <p:nvPr/>
        </p:nvSpPr>
        <p:spPr>
          <a:xfrm>
            <a:off x="6404023" y="5734916"/>
            <a:ext cx="2726266" cy="738664"/>
          </a:xfrm>
          <a:prstGeom prst="rect">
            <a:avLst/>
          </a:prstGeom>
          <a:noFill/>
        </p:spPr>
        <p:txBody>
          <a:bodyPr wrap="square" rtlCol="0">
            <a:spAutoFit/>
          </a:bodyPr>
          <a:lstStyle/>
          <a:p>
            <a:r>
              <a:rPr lang="en-US" sz="1400" dirty="0" smtClean="0"/>
              <a:t>Example:  tree-based in-GPU reduction; more memory changes; sync relaxation</a:t>
            </a:r>
            <a:endParaRPr lang="en-US" sz="1400" dirty="0"/>
          </a:p>
        </p:txBody>
      </p:sp>
      <p:cxnSp>
        <p:nvCxnSpPr>
          <p:cNvPr id="32" name="Curved Connector 31"/>
          <p:cNvCxnSpPr>
            <a:endCxn id="14" idx="3"/>
          </p:cNvCxnSpPr>
          <p:nvPr/>
        </p:nvCxnSpPr>
        <p:spPr bwMode="auto">
          <a:xfrm rot="16200000" flipV="1">
            <a:off x="4364107" y="4366781"/>
            <a:ext cx="2538350" cy="355094"/>
          </a:xfrm>
          <a:prstGeom prst="curvedConnector2">
            <a:avLst/>
          </a:prstGeom>
          <a:solidFill>
            <a:schemeClr val="accent1"/>
          </a:solidFill>
          <a:ln w="12700" cap="flat" cmpd="sng" algn="ctr">
            <a:solidFill>
              <a:schemeClr val="tx1"/>
            </a:solidFill>
            <a:prstDash val="solid"/>
            <a:round/>
            <a:headEnd type="none" w="med" len="med"/>
            <a:tailEnd type="stealth"/>
          </a:ln>
          <a:effectLst/>
        </p:spPr>
      </p:cxnSp>
      <p:cxnSp>
        <p:nvCxnSpPr>
          <p:cNvPr id="34" name="Curved Connector 33"/>
          <p:cNvCxnSpPr/>
          <p:nvPr/>
        </p:nvCxnSpPr>
        <p:spPr bwMode="auto">
          <a:xfrm rot="5400000" flipH="1" flipV="1">
            <a:off x="7713696" y="4956572"/>
            <a:ext cx="1993714" cy="12801"/>
          </a:xfrm>
          <a:prstGeom prst="curvedConnector4">
            <a:avLst>
              <a:gd name="adj1" fmla="val 663"/>
              <a:gd name="adj2" fmla="val 1885798"/>
            </a:avLst>
          </a:prstGeom>
          <a:solidFill>
            <a:schemeClr val="accent1"/>
          </a:solidFill>
          <a:ln w="12700" cap="flat" cmpd="sng" algn="ctr">
            <a:solidFill>
              <a:schemeClr val="tx1"/>
            </a:solidFill>
            <a:prstDash val="solid"/>
            <a:round/>
            <a:headEnd type="none" w="med" len="med"/>
            <a:tailEnd type="stealth"/>
          </a:ln>
          <a:effectLst/>
        </p:spPr>
      </p:cxnSp>
      <p:sp>
        <p:nvSpPr>
          <p:cNvPr id="51" name="TextBox 50"/>
          <p:cNvSpPr txBox="1"/>
          <p:nvPr/>
        </p:nvSpPr>
        <p:spPr>
          <a:xfrm>
            <a:off x="3345366" y="1965316"/>
            <a:ext cx="1895410" cy="954107"/>
          </a:xfrm>
          <a:prstGeom prst="rect">
            <a:avLst/>
          </a:prstGeom>
          <a:solidFill>
            <a:schemeClr val="bg1"/>
          </a:solidFill>
          <a:ln>
            <a:solidFill>
              <a:schemeClr val="tx1"/>
            </a:solidFill>
          </a:ln>
        </p:spPr>
        <p:txBody>
          <a:bodyPr wrap="square" rtlCol="0">
            <a:spAutoFit/>
          </a:bodyPr>
          <a:lstStyle/>
          <a:p>
            <a:r>
              <a:rPr lang="en-US" sz="1400" dirty="0" smtClean="0"/>
              <a:t>Not all approaches will work well:  kernels need enough work to amortize launch(</a:t>
            </a:r>
            <a:r>
              <a:rPr lang="en-US" sz="1400" dirty="0" err="1" smtClean="0"/>
              <a:t>es</a:t>
            </a:r>
            <a:r>
              <a:rPr lang="en-US" sz="1400" dirty="0" smtClean="0"/>
              <a:t>)</a:t>
            </a:r>
            <a:endParaRPr lang="en-US" sz="1400" dirty="0"/>
          </a:p>
        </p:txBody>
      </p:sp>
      <p:cxnSp>
        <p:nvCxnSpPr>
          <p:cNvPr id="52" name="Curved Connector 51"/>
          <p:cNvCxnSpPr/>
          <p:nvPr/>
        </p:nvCxnSpPr>
        <p:spPr bwMode="auto">
          <a:xfrm rot="10800000" flipV="1">
            <a:off x="2541782" y="2096428"/>
            <a:ext cx="803585" cy="690563"/>
          </a:xfrm>
          <a:prstGeom prst="curvedConnector3">
            <a:avLst>
              <a:gd name="adj1" fmla="val 99957"/>
            </a:avLst>
          </a:prstGeom>
          <a:solidFill>
            <a:schemeClr val="accent1"/>
          </a:solidFill>
          <a:ln w="12700" cap="flat" cmpd="sng" algn="ctr">
            <a:solidFill>
              <a:schemeClr val="tx1"/>
            </a:solidFill>
            <a:prstDash val="solid"/>
            <a:round/>
            <a:headEnd type="none" w="med" len="med"/>
            <a:tailEnd type="stealth"/>
          </a:ln>
          <a:effectLst/>
        </p:spPr>
      </p:cxnSp>
      <p:sp>
        <p:nvSpPr>
          <p:cNvPr id="25" name="Left Brace 24"/>
          <p:cNvSpPr/>
          <p:nvPr/>
        </p:nvSpPr>
        <p:spPr bwMode="auto">
          <a:xfrm rot="10800000" flipH="1" flipV="1">
            <a:off x="1668547" y="1295401"/>
            <a:ext cx="178685" cy="2742814"/>
          </a:xfrm>
          <a:prstGeom prst="leftBrace">
            <a:avLst>
              <a:gd name="adj1" fmla="val 61639"/>
              <a:gd name="adj2" fmla="val 50994"/>
            </a:avLst>
          </a:prstGeom>
          <a:noFill/>
          <a:ln w="12700" cap="flat" cmpd="sng" algn="ctr">
            <a:solidFill>
              <a:srgbClr val="FF0000"/>
            </a:solidFill>
            <a:prstDash val="solid"/>
            <a:round/>
            <a:headEnd type="none" w="med" len="med"/>
            <a:tailEnd type="none" w="med" len="med"/>
          </a:ln>
          <a:effectLst/>
          <a:scene3d>
            <a:camera prst="orthographicFront">
              <a:rot lat="0" lon="0" rev="1080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Arial" pitchFamily="-65" charset="0"/>
              <a:ea typeface="ＭＳ Ｐゴシック" pitchFamily="-65" charset="-128"/>
              <a:cs typeface="ＭＳ Ｐゴシック" pitchFamily="-65" charset="-128"/>
            </a:endParaRPr>
          </a:p>
        </p:txBody>
      </p:sp>
      <p:sp>
        <p:nvSpPr>
          <p:cNvPr id="27" name="TextBox 26"/>
          <p:cNvSpPr txBox="1"/>
          <p:nvPr/>
        </p:nvSpPr>
        <p:spPr>
          <a:xfrm>
            <a:off x="1796427" y="2504345"/>
            <a:ext cx="643749" cy="276999"/>
          </a:xfrm>
          <a:prstGeom prst="rect">
            <a:avLst/>
          </a:prstGeom>
          <a:noFill/>
          <a:ln>
            <a:noFill/>
          </a:ln>
        </p:spPr>
        <p:txBody>
          <a:bodyPr wrap="square" rtlCol="0">
            <a:spAutoFit/>
          </a:bodyPr>
          <a:lstStyle/>
          <a:p>
            <a:r>
              <a:rPr lang="en-US" sz="1200" dirty="0" smtClean="0">
                <a:solidFill>
                  <a:srgbClr val="FF0000"/>
                </a:solidFill>
              </a:rPr>
              <a:t>17.98x</a:t>
            </a:r>
            <a:endParaRPr lang="en-US" sz="1200" dirty="0">
              <a:solidFill>
                <a:srgbClr val="FF0000"/>
              </a:solidFill>
            </a:endParaRPr>
          </a:p>
        </p:txBody>
      </p:sp>
      <p:cxnSp>
        <p:nvCxnSpPr>
          <p:cNvPr id="8" name="Straight Connector 7"/>
          <p:cNvCxnSpPr/>
          <p:nvPr/>
        </p:nvCxnSpPr>
        <p:spPr>
          <a:xfrm>
            <a:off x="4656668" y="4512728"/>
            <a:ext cx="0" cy="17780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146801" y="4495792"/>
            <a:ext cx="0" cy="17780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5757028" y="18955"/>
            <a:ext cx="3434642" cy="307777"/>
          </a:xfrm>
          <a:prstGeom prst="rect">
            <a:avLst/>
          </a:prstGeom>
          <a:noFill/>
        </p:spPr>
        <p:txBody>
          <a:bodyPr wrap="none" rtlCol="0">
            <a:spAutoFit/>
          </a:bodyPr>
          <a:lstStyle/>
          <a:p>
            <a:r>
              <a:rPr lang="en-US" sz="1400" dirty="0" smtClean="0"/>
              <a:t>Performance: Hardware/Software Co-Design</a:t>
            </a:r>
            <a:endParaRPr lang="en-US" sz="1400" dirty="0"/>
          </a:p>
        </p:txBody>
      </p:sp>
      <p:sp>
        <p:nvSpPr>
          <p:cNvPr id="28" name="Rectangle 27"/>
          <p:cNvSpPr/>
          <p:nvPr/>
        </p:nvSpPr>
        <p:spPr>
          <a:xfrm>
            <a:off x="5113867" y="953122"/>
            <a:ext cx="3954034" cy="523220"/>
          </a:xfrm>
          <a:prstGeom prst="rect">
            <a:avLst/>
          </a:prstGeom>
        </p:spPr>
        <p:txBody>
          <a:bodyPr wrap="square">
            <a:spAutoFit/>
          </a:bodyPr>
          <a:lstStyle/>
          <a:p>
            <a:r>
              <a:rPr lang="en-US" sz="1400" dirty="0" smtClean="0">
                <a:solidFill>
                  <a:schemeClr val="bg1">
                    <a:lumMod val="65000"/>
                  </a:schemeClr>
                </a:solidFill>
              </a:rPr>
              <a:t>1 GPU:  Reynolds </a:t>
            </a:r>
            <a:r>
              <a:rPr lang="en-US" sz="1400" dirty="0">
                <a:solidFill>
                  <a:schemeClr val="bg1">
                    <a:lumMod val="65000"/>
                  </a:schemeClr>
                </a:solidFill>
              </a:rPr>
              <a:t>180, </a:t>
            </a:r>
            <a:r>
              <a:rPr lang="en-US" sz="1400" dirty="0" smtClean="0">
                <a:solidFill>
                  <a:schemeClr val="bg1">
                    <a:lumMod val="65000"/>
                  </a:schemeClr>
                </a:solidFill>
              </a:rPr>
              <a:t>64x64x64 </a:t>
            </a:r>
            <a:r>
              <a:rPr lang="en-US" sz="1400" dirty="0">
                <a:solidFill>
                  <a:schemeClr val="bg1">
                    <a:lumMod val="65000"/>
                  </a:schemeClr>
                </a:solidFill>
              </a:rPr>
              <a:t>grid, 90 iterations</a:t>
            </a:r>
          </a:p>
          <a:p>
            <a:r>
              <a:rPr lang="en-US" sz="1400" dirty="0" smtClean="0">
                <a:solidFill>
                  <a:schemeClr val="bg1">
                    <a:lumMod val="65000"/>
                  </a:schemeClr>
                </a:solidFill>
              </a:rPr>
              <a:t>4 GPU:  Reynolds </a:t>
            </a:r>
            <a:r>
              <a:rPr lang="en-US" sz="1400" dirty="0">
                <a:solidFill>
                  <a:schemeClr val="bg1">
                    <a:lumMod val="65000"/>
                  </a:schemeClr>
                </a:solidFill>
              </a:rPr>
              <a:t>395, </a:t>
            </a:r>
            <a:r>
              <a:rPr lang="en-US" sz="1400" dirty="0" smtClean="0">
                <a:solidFill>
                  <a:schemeClr val="bg1">
                    <a:lumMod val="65000"/>
                  </a:schemeClr>
                </a:solidFill>
              </a:rPr>
              <a:t>256x64x126 </a:t>
            </a:r>
            <a:r>
              <a:rPr lang="en-US" sz="1400" dirty="0">
                <a:solidFill>
                  <a:schemeClr val="bg1">
                    <a:lumMod val="65000"/>
                  </a:schemeClr>
                </a:solidFill>
              </a:rPr>
              <a:t>grid, 5 iterations</a:t>
            </a:r>
          </a:p>
        </p:txBody>
      </p:sp>
    </p:spTree>
    <p:extLst>
      <p:ext uri="{BB962C8B-B14F-4D97-AF65-F5344CB8AC3E}">
        <p14:creationId xmlns:p14="http://schemas.microsoft.com/office/powerpoint/2010/main" val="2653617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7" grpId="0" animBg="1"/>
      <p:bldP spid="18" grpId="0"/>
      <p:bldP spid="29" grpId="0"/>
      <p:bldP spid="30" grpId="0"/>
      <p:bldP spid="5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GenIDLEST</a:t>
            </a:r>
            <a:r>
              <a:rPr lang="en-US" dirty="0" smtClean="0"/>
              <a:t>: </a:t>
            </a:r>
            <a:r>
              <a:rPr lang="en-US" dirty="0" err="1" smtClean="0"/>
              <a:t>OpenACC</a:t>
            </a:r>
            <a:r>
              <a:rPr lang="en-US" dirty="0" smtClean="0"/>
              <a:t> optimization</a:t>
            </a:r>
            <a:endParaRPr lang="en-US" dirty="0"/>
          </a:p>
        </p:txBody>
      </p:sp>
      <p:sp>
        <p:nvSpPr>
          <p:cNvPr id="3" name="Content Placeholder 2"/>
          <p:cNvSpPr>
            <a:spLocks noGrp="1"/>
          </p:cNvSpPr>
          <p:nvPr>
            <p:ph idx="1"/>
          </p:nvPr>
        </p:nvSpPr>
        <p:spPr>
          <a:xfrm>
            <a:off x="457200" y="1290440"/>
            <a:ext cx="8686800" cy="5041349"/>
          </a:xfrm>
        </p:spPr>
        <p:txBody>
          <a:bodyPr>
            <a:normAutofit lnSpcReduction="10000"/>
          </a:bodyPr>
          <a:lstStyle/>
          <a:p>
            <a:r>
              <a:rPr lang="en-US" dirty="0" smtClean="0"/>
              <a:t>Manual optimization</a:t>
            </a:r>
          </a:p>
          <a:p>
            <a:pPr lvl="1"/>
            <a:r>
              <a:rPr lang="en-US" dirty="0" smtClean="0"/>
              <a:t>Merge </a:t>
            </a:r>
            <a:r>
              <a:rPr lang="en-US" dirty="0" err="1" smtClean="0"/>
              <a:t>sum_domain_acc.f</a:t>
            </a:r>
            <a:r>
              <a:rPr lang="en-US" dirty="0" smtClean="0"/>
              <a:t> and </a:t>
            </a:r>
            <a:r>
              <a:rPr lang="en-US" dirty="0" err="1" smtClean="0"/>
              <a:t>dot_prod_acc.f</a:t>
            </a:r>
            <a:r>
              <a:rPr lang="en-US" dirty="0" smtClean="0"/>
              <a:t> to single </a:t>
            </a:r>
            <a:r>
              <a:rPr lang="en-US" dirty="0" err="1" smtClean="0"/>
              <a:t>OpenACC</a:t>
            </a:r>
            <a:r>
              <a:rPr lang="en-US" dirty="0" smtClean="0"/>
              <a:t> region – improves perf </a:t>
            </a:r>
            <a:r>
              <a:rPr lang="en-US" b="1" dirty="0" smtClean="0">
                <a:solidFill>
                  <a:schemeClr val="accent1"/>
                </a:solidFill>
              </a:rPr>
              <a:t>4.5x-12.9x</a:t>
            </a:r>
            <a:r>
              <a:rPr lang="en-US" dirty="0" smtClean="0"/>
              <a:t> (large/small case, respectively)</a:t>
            </a:r>
          </a:p>
          <a:p>
            <a:pPr lvl="1"/>
            <a:r>
              <a:rPr lang="en-US" dirty="0" smtClean="0"/>
              <a:t>Porting additional kernels from (x/y/z)</a:t>
            </a:r>
            <a:r>
              <a:rPr lang="en-US" dirty="0" err="1" smtClean="0"/>
              <a:t>mom.f</a:t>
            </a:r>
            <a:r>
              <a:rPr lang="en-US" dirty="0" smtClean="0"/>
              <a:t> and </a:t>
            </a:r>
            <a:r>
              <a:rPr lang="en-US" dirty="0" err="1" smtClean="0"/>
              <a:t>dif_coeff.f</a:t>
            </a:r>
            <a:endParaRPr lang="en-US" dirty="0" smtClean="0"/>
          </a:p>
          <a:p>
            <a:pPr lvl="1"/>
            <a:r>
              <a:rPr lang="en-US" dirty="0" smtClean="0"/>
              <a:t>Exploration of the </a:t>
            </a:r>
            <a:r>
              <a:rPr lang="en-US" dirty="0" err="1" smtClean="0"/>
              <a:t>async</a:t>
            </a:r>
            <a:r>
              <a:rPr lang="en-US" dirty="0" smtClean="0"/>
              <a:t>() clause to overlap compute/communicate</a:t>
            </a:r>
          </a:p>
          <a:p>
            <a:r>
              <a:rPr lang="en-US" dirty="0" err="1" smtClean="0"/>
              <a:t>OpenMP</a:t>
            </a:r>
            <a:r>
              <a:rPr lang="en-US" dirty="0" smtClean="0"/>
              <a:t> vs. CUDA vs. </a:t>
            </a:r>
            <a:r>
              <a:rPr lang="en-US" dirty="0" err="1" smtClean="0"/>
              <a:t>OpenACC</a:t>
            </a:r>
            <a:r>
              <a:rPr lang="en-US" dirty="0" smtClean="0"/>
              <a:t> performance comparison</a:t>
            </a:r>
            <a:endParaRPr lang="en-US" dirty="0"/>
          </a:p>
          <a:p>
            <a:pPr lvl="1"/>
            <a:r>
              <a:rPr lang="en-US" altLang="zh-CN" kern="0" dirty="0" smtClean="0">
                <a:solidFill>
                  <a:srgbClr val="660000"/>
                </a:solidFill>
                <a:ea typeface="ＭＳ Ｐゴシック"/>
              </a:rPr>
              <a:t>Small </a:t>
            </a:r>
            <a:r>
              <a:rPr lang="en-US" altLang="zh-CN" kern="0" dirty="0">
                <a:solidFill>
                  <a:srgbClr val="660000"/>
                </a:solidFill>
                <a:ea typeface="ＭＳ Ｐゴシック"/>
              </a:rPr>
              <a:t>case: </a:t>
            </a:r>
            <a:r>
              <a:rPr lang="en-US" altLang="zh-CN" b="1" kern="0" dirty="0">
                <a:solidFill>
                  <a:schemeClr val="accent1"/>
                </a:solidFill>
                <a:ea typeface="ＭＳ Ｐゴシック"/>
              </a:rPr>
              <a:t>13.3s</a:t>
            </a:r>
            <a:r>
              <a:rPr lang="en-US" altLang="zh-CN" kern="0" dirty="0">
                <a:solidFill>
                  <a:srgbClr val="660000"/>
                </a:solidFill>
                <a:ea typeface="ＭＳ Ｐゴシック"/>
              </a:rPr>
              <a:t> (CPU 1 </a:t>
            </a:r>
            <a:r>
              <a:rPr lang="en-US" altLang="zh-CN" kern="0" dirty="0" err="1">
                <a:solidFill>
                  <a:srgbClr val="660000"/>
                </a:solidFill>
                <a:ea typeface="ＭＳ Ｐゴシック"/>
              </a:rPr>
              <a:t>proc</a:t>
            </a:r>
            <a:r>
              <a:rPr lang="en-US" altLang="zh-CN" kern="0" dirty="0">
                <a:solidFill>
                  <a:srgbClr val="660000"/>
                </a:solidFill>
                <a:ea typeface="ＭＳ Ｐゴシック"/>
              </a:rPr>
              <a:t> + 4 </a:t>
            </a:r>
            <a:r>
              <a:rPr lang="en-US" altLang="zh-CN" kern="0" dirty="0" err="1">
                <a:solidFill>
                  <a:srgbClr val="660000"/>
                </a:solidFill>
                <a:ea typeface="ＭＳ Ｐゴシック"/>
              </a:rPr>
              <a:t>OpenMP</a:t>
            </a:r>
            <a:r>
              <a:rPr lang="en-US" altLang="zh-CN" kern="0" dirty="0">
                <a:solidFill>
                  <a:srgbClr val="660000"/>
                </a:solidFill>
                <a:ea typeface="ＭＳ Ｐゴシック"/>
              </a:rPr>
              <a:t> threads) vs. </a:t>
            </a:r>
            <a:r>
              <a:rPr lang="en-US" altLang="zh-CN" b="1" kern="0" dirty="0">
                <a:solidFill>
                  <a:schemeClr val="accent1"/>
                </a:solidFill>
                <a:ea typeface="ＭＳ Ｐゴシック"/>
              </a:rPr>
              <a:t>5s/2.7x</a:t>
            </a:r>
            <a:r>
              <a:rPr lang="en-US" altLang="zh-CN" kern="0" dirty="0">
                <a:solidFill>
                  <a:srgbClr val="660000"/>
                </a:solidFill>
                <a:ea typeface="ＭＳ Ｐゴシック"/>
              </a:rPr>
              <a:t> (1 </a:t>
            </a:r>
            <a:r>
              <a:rPr lang="en-US" altLang="zh-CN" kern="0" dirty="0" err="1">
                <a:solidFill>
                  <a:srgbClr val="660000"/>
                </a:solidFill>
                <a:ea typeface="ＭＳ Ｐゴシック"/>
              </a:rPr>
              <a:t>proc</a:t>
            </a:r>
            <a:r>
              <a:rPr lang="en-US" altLang="zh-CN" kern="0" dirty="0">
                <a:solidFill>
                  <a:srgbClr val="660000"/>
                </a:solidFill>
                <a:ea typeface="ＭＳ Ｐゴシック"/>
              </a:rPr>
              <a:t> + CUDA) vs. </a:t>
            </a:r>
            <a:r>
              <a:rPr lang="en-US" altLang="zh-CN" b="1" kern="0" dirty="0">
                <a:solidFill>
                  <a:schemeClr val="accent1"/>
                </a:solidFill>
                <a:ea typeface="ＭＳ Ｐゴシック"/>
              </a:rPr>
              <a:t>7.5s/1.8x</a:t>
            </a:r>
            <a:r>
              <a:rPr lang="en-US" altLang="zh-CN" kern="0" dirty="0">
                <a:solidFill>
                  <a:srgbClr val="660000"/>
                </a:solidFill>
                <a:ea typeface="ＭＳ Ｐゴシック"/>
              </a:rPr>
              <a:t> (1 </a:t>
            </a:r>
            <a:r>
              <a:rPr lang="en-US" altLang="zh-CN" kern="0" dirty="0" err="1">
                <a:solidFill>
                  <a:srgbClr val="660000"/>
                </a:solidFill>
                <a:ea typeface="ＭＳ Ｐゴシック"/>
              </a:rPr>
              <a:t>proc</a:t>
            </a:r>
            <a:r>
              <a:rPr lang="en-US" altLang="zh-CN" kern="0" dirty="0">
                <a:solidFill>
                  <a:srgbClr val="660000"/>
                </a:solidFill>
                <a:ea typeface="ＭＳ Ｐゴシック"/>
              </a:rPr>
              <a:t> + </a:t>
            </a:r>
            <a:r>
              <a:rPr lang="en-US" altLang="zh-CN" kern="0" dirty="0" err="1" smtClean="0">
                <a:solidFill>
                  <a:srgbClr val="660000"/>
                </a:solidFill>
                <a:ea typeface="ＭＳ Ｐゴシック"/>
              </a:rPr>
              <a:t>OpenACC</a:t>
            </a:r>
            <a:r>
              <a:rPr lang="en-US" altLang="zh-CN" kern="0" dirty="0" smtClean="0">
                <a:solidFill>
                  <a:srgbClr val="660000"/>
                </a:solidFill>
                <a:ea typeface="ＭＳ Ｐゴシック"/>
              </a:rPr>
              <a:t>)</a:t>
            </a:r>
          </a:p>
          <a:p>
            <a:pPr lvl="1"/>
            <a:r>
              <a:rPr lang="en-US" altLang="zh-CN" kern="0" dirty="0" smtClean="0">
                <a:solidFill>
                  <a:srgbClr val="660000"/>
                </a:solidFill>
                <a:ea typeface="ＭＳ Ｐゴシック"/>
              </a:rPr>
              <a:t>Large </a:t>
            </a:r>
            <a:r>
              <a:rPr lang="en-US" altLang="zh-CN" kern="0" dirty="0">
                <a:solidFill>
                  <a:srgbClr val="660000"/>
                </a:solidFill>
                <a:ea typeface="ＭＳ Ｐゴシック"/>
              </a:rPr>
              <a:t>case: </a:t>
            </a:r>
            <a:r>
              <a:rPr lang="en-US" altLang="zh-CN" b="1" kern="0" dirty="0">
                <a:solidFill>
                  <a:schemeClr val="accent1"/>
                </a:solidFill>
                <a:ea typeface="ＭＳ Ｐゴシック"/>
              </a:rPr>
              <a:t>83.2s</a:t>
            </a:r>
            <a:r>
              <a:rPr lang="en-US" altLang="zh-CN" kern="0" dirty="0">
                <a:solidFill>
                  <a:srgbClr val="660000"/>
                </a:solidFill>
                <a:ea typeface="ＭＳ Ｐゴシック"/>
              </a:rPr>
              <a:t> (CPU 2 </a:t>
            </a:r>
            <a:r>
              <a:rPr lang="en-US" altLang="zh-CN" kern="0" dirty="0" err="1">
                <a:solidFill>
                  <a:srgbClr val="660000"/>
                </a:solidFill>
                <a:ea typeface="ＭＳ Ｐゴシック"/>
              </a:rPr>
              <a:t>procs</a:t>
            </a:r>
            <a:r>
              <a:rPr lang="en-US" altLang="zh-CN" kern="0" dirty="0">
                <a:solidFill>
                  <a:srgbClr val="660000"/>
                </a:solidFill>
                <a:ea typeface="ＭＳ Ｐゴシック"/>
              </a:rPr>
              <a:t> + 4 </a:t>
            </a:r>
            <a:r>
              <a:rPr lang="en-US" altLang="zh-CN" kern="0" dirty="0" err="1">
                <a:solidFill>
                  <a:srgbClr val="660000"/>
                </a:solidFill>
                <a:ea typeface="ＭＳ Ｐゴシック"/>
              </a:rPr>
              <a:t>OpenMP</a:t>
            </a:r>
            <a:r>
              <a:rPr lang="en-US" altLang="zh-CN" kern="0" dirty="0">
                <a:solidFill>
                  <a:srgbClr val="660000"/>
                </a:solidFill>
                <a:ea typeface="ＭＳ Ｐゴシック"/>
              </a:rPr>
              <a:t> threads each) vs. </a:t>
            </a:r>
            <a:r>
              <a:rPr lang="en-US" altLang="zh-CN" b="1" kern="0" dirty="0">
                <a:solidFill>
                  <a:schemeClr val="accent1"/>
                </a:solidFill>
                <a:ea typeface="ＭＳ Ｐゴシック"/>
              </a:rPr>
              <a:t>23s/3.6x</a:t>
            </a:r>
            <a:r>
              <a:rPr lang="en-US" altLang="zh-CN" kern="0" dirty="0">
                <a:solidFill>
                  <a:srgbClr val="660000"/>
                </a:solidFill>
                <a:ea typeface="ＭＳ Ｐゴシック"/>
              </a:rPr>
              <a:t> (2 </a:t>
            </a:r>
            <a:r>
              <a:rPr lang="en-US" altLang="zh-CN" kern="0" dirty="0" err="1">
                <a:solidFill>
                  <a:srgbClr val="660000"/>
                </a:solidFill>
                <a:ea typeface="ＭＳ Ｐゴシック"/>
              </a:rPr>
              <a:t>procs</a:t>
            </a:r>
            <a:r>
              <a:rPr lang="en-US" altLang="zh-CN" kern="0" dirty="0">
                <a:solidFill>
                  <a:srgbClr val="660000"/>
                </a:solidFill>
                <a:ea typeface="ＭＳ Ｐゴシック"/>
              </a:rPr>
              <a:t> + CUDA) vs. </a:t>
            </a:r>
            <a:r>
              <a:rPr lang="en-US" altLang="zh-CN" b="1" kern="0" dirty="0">
                <a:solidFill>
                  <a:schemeClr val="accent1"/>
                </a:solidFill>
                <a:ea typeface="ＭＳ Ｐゴシック"/>
              </a:rPr>
              <a:t>49s/1.7x</a:t>
            </a:r>
            <a:r>
              <a:rPr lang="en-US" altLang="zh-CN" kern="0" dirty="0">
                <a:solidFill>
                  <a:srgbClr val="660000"/>
                </a:solidFill>
                <a:ea typeface="ＭＳ Ｐゴシック"/>
              </a:rPr>
              <a:t> (2 </a:t>
            </a:r>
            <a:r>
              <a:rPr lang="en-US" altLang="zh-CN" kern="0" dirty="0" err="1">
                <a:solidFill>
                  <a:srgbClr val="660000"/>
                </a:solidFill>
                <a:ea typeface="ＭＳ Ｐゴシック"/>
              </a:rPr>
              <a:t>procs</a:t>
            </a:r>
            <a:r>
              <a:rPr lang="en-US" altLang="zh-CN" kern="0" dirty="0">
                <a:solidFill>
                  <a:srgbClr val="660000"/>
                </a:solidFill>
                <a:ea typeface="ＭＳ Ｐゴシック"/>
              </a:rPr>
              <a:t> + </a:t>
            </a:r>
            <a:r>
              <a:rPr lang="en-US" altLang="zh-CN" kern="0" dirty="0" err="1">
                <a:solidFill>
                  <a:srgbClr val="660000"/>
                </a:solidFill>
                <a:ea typeface="ＭＳ Ｐゴシック"/>
              </a:rPr>
              <a:t>OpenACC</a:t>
            </a:r>
            <a:r>
              <a:rPr lang="en-US" altLang="zh-CN" kern="0" dirty="0" smtClean="0">
                <a:solidFill>
                  <a:srgbClr val="660000"/>
                </a:solidFill>
                <a:ea typeface="ＭＳ Ｐゴシック"/>
              </a:rPr>
              <a:t>)</a:t>
            </a:r>
            <a:endParaRPr lang="en-US" dirty="0" smtClean="0"/>
          </a:p>
          <a:p>
            <a:r>
              <a:rPr lang="en-US" dirty="0" err="1" smtClean="0"/>
              <a:t>StarChart</a:t>
            </a:r>
            <a:r>
              <a:rPr lang="en-US" dirty="0"/>
              <a:t> </a:t>
            </a:r>
            <a:r>
              <a:rPr lang="en-US" dirty="0" smtClean="0"/>
              <a:t>- </a:t>
            </a:r>
            <a:r>
              <a:rPr lang="en-US" dirty="0" err="1" smtClean="0"/>
              <a:t>pc_jac_blk_acc.f</a:t>
            </a:r>
            <a:r>
              <a:rPr lang="en-US" dirty="0" smtClean="0"/>
              <a:t> tuning</a:t>
            </a:r>
          </a:p>
          <a:p>
            <a:pPr lvl="1"/>
            <a:r>
              <a:rPr lang="en-US" altLang="zh-CN" dirty="0" err="1" smtClean="0"/>
              <a:t>Params</a:t>
            </a:r>
            <a:r>
              <a:rPr lang="en-US" altLang="zh-CN" dirty="0" smtClean="0"/>
              <a:t>: register max, </a:t>
            </a:r>
            <a:r>
              <a:rPr lang="en-US" altLang="zh-CN" dirty="0"/>
              <a:t>CUDA </a:t>
            </a:r>
            <a:r>
              <a:rPr lang="en-US" altLang="zh-CN" dirty="0" smtClean="0"/>
              <a:t>Runtime, compute </a:t>
            </a:r>
            <a:r>
              <a:rPr lang="en-US" altLang="zh-CN" dirty="0"/>
              <a:t>capability, </a:t>
            </a:r>
            <a:r>
              <a:rPr lang="en-US" altLang="zh-CN" dirty="0" smtClean="0"/>
              <a:t>L1/</a:t>
            </a:r>
            <a:r>
              <a:rPr lang="en-US" altLang="zh-CN" dirty="0" err="1" smtClean="0"/>
              <a:t>s_mem</a:t>
            </a:r>
            <a:r>
              <a:rPr lang="en-US" altLang="zh-CN" dirty="0" smtClean="0"/>
              <a:t> swap</a:t>
            </a:r>
          </a:p>
          <a:p>
            <a:pPr lvl="2"/>
            <a:r>
              <a:rPr lang="en-US" altLang="zh-CN" dirty="0" smtClean="0">
                <a:solidFill>
                  <a:srgbClr val="C00000"/>
                </a:solidFill>
              </a:rPr>
              <a:t>72 </a:t>
            </a:r>
            <a:r>
              <a:rPr lang="en-US" altLang="zh-CN" dirty="0">
                <a:solidFill>
                  <a:srgbClr val="C00000"/>
                </a:solidFill>
              </a:rPr>
              <a:t>register max, CUDA 5.5, cc35, and 48k L1/ 16k </a:t>
            </a:r>
            <a:r>
              <a:rPr lang="en-US" altLang="zh-CN" dirty="0" err="1" smtClean="0">
                <a:solidFill>
                  <a:srgbClr val="C00000"/>
                </a:solidFill>
              </a:rPr>
              <a:t>smem</a:t>
            </a:r>
            <a:endParaRPr lang="en-US" altLang="zh-CN" dirty="0" smtClean="0">
              <a:solidFill>
                <a:srgbClr val="C00000"/>
              </a:solidFill>
            </a:endParaRPr>
          </a:p>
          <a:p>
            <a:pPr lvl="2"/>
            <a:r>
              <a:rPr lang="en-US" altLang="zh-CN" b="1" dirty="0" smtClean="0">
                <a:solidFill>
                  <a:schemeClr val="accent1"/>
                </a:solidFill>
              </a:rPr>
              <a:t>1.52x/1.58x</a:t>
            </a:r>
            <a:r>
              <a:rPr lang="en-US" altLang="zh-CN" dirty="0" smtClean="0">
                <a:solidFill>
                  <a:srgbClr val="C00000"/>
                </a:solidFill>
              </a:rPr>
              <a:t> </a:t>
            </a:r>
            <a:r>
              <a:rPr lang="en-US" altLang="zh-CN" dirty="0">
                <a:solidFill>
                  <a:srgbClr val="C00000"/>
                </a:solidFill>
              </a:rPr>
              <a:t>speedup vs. default in small/large case, </a:t>
            </a:r>
            <a:r>
              <a:rPr lang="en-US" altLang="zh-CN" dirty="0" smtClean="0">
                <a:solidFill>
                  <a:srgbClr val="C00000"/>
                </a:solidFill>
              </a:rPr>
              <a:t>respectively</a:t>
            </a:r>
            <a:endParaRPr lang="en-US" dirty="0" smtClean="0"/>
          </a:p>
          <a:p>
            <a:pPr marL="0" indent="0">
              <a:buNone/>
            </a:pPr>
            <a:endParaRPr lang="en-US" dirty="0"/>
          </a:p>
        </p:txBody>
      </p:sp>
    </p:spTree>
    <p:extLst>
      <p:ext uri="{BB962C8B-B14F-4D97-AF65-F5344CB8AC3E}">
        <p14:creationId xmlns:p14="http://schemas.microsoft.com/office/powerpoint/2010/main" val="375657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GenIDLEST</a:t>
            </a:r>
            <a:r>
              <a:rPr lang="en-US" dirty="0" smtClean="0"/>
              <a:t>: </a:t>
            </a:r>
            <a:r>
              <a:rPr lang="en-US" dirty="0" err="1" smtClean="0"/>
              <a:t>StarChart</a:t>
            </a:r>
            <a:r>
              <a:rPr lang="en-US" dirty="0" smtClean="0"/>
              <a:t> Performance Evaluation</a:t>
            </a:r>
            <a:endParaRPr lang="en-US" dirty="0"/>
          </a:p>
        </p:txBody>
      </p:sp>
      <p:graphicFrame>
        <p:nvGraphicFramePr>
          <p:cNvPr id="4" name="图表 4"/>
          <p:cNvGraphicFramePr>
            <a:graphicFrameLocks noGrp="1"/>
          </p:cNvGraphicFramePr>
          <p:nvPr>
            <p:ph idx="1"/>
            <p:extLst>
              <p:ext uri="{D42A27DB-BD31-4B8C-83A1-F6EECF244321}">
                <p14:modId xmlns:p14="http://schemas.microsoft.com/office/powerpoint/2010/main" val="3361095706"/>
              </p:ext>
            </p:extLst>
          </p:nvPr>
        </p:nvGraphicFramePr>
        <p:xfrm>
          <a:off x="457200" y="1057276"/>
          <a:ext cx="8229600" cy="5068888"/>
        </p:xfrm>
        <a:graphic>
          <a:graphicData uri="http://schemas.openxmlformats.org/drawingml/2006/chart">
            <c:chart xmlns:c="http://schemas.openxmlformats.org/drawingml/2006/chart" xmlns:r="http://schemas.openxmlformats.org/officeDocument/2006/relationships" r:id="rId2"/>
          </a:graphicData>
        </a:graphic>
      </p:graphicFrame>
      <p:sp>
        <p:nvSpPr>
          <p:cNvPr id="5" name="Oval 4"/>
          <p:cNvSpPr/>
          <p:nvPr/>
        </p:nvSpPr>
        <p:spPr>
          <a:xfrm>
            <a:off x="4324349" y="4457700"/>
            <a:ext cx="3305175" cy="112395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628774" y="4371796"/>
            <a:ext cx="2295525" cy="1200329"/>
          </a:xfrm>
          <a:prstGeom prst="rect">
            <a:avLst/>
          </a:prstGeom>
          <a:solidFill>
            <a:schemeClr val="bg1"/>
          </a:solidFill>
          <a:ln w="19050" cmpd="sng">
            <a:solidFill>
              <a:schemeClr val="tx1"/>
            </a:solidFill>
          </a:ln>
        </p:spPr>
        <p:txBody>
          <a:bodyPr wrap="square" rtlCol="0">
            <a:spAutoFit/>
          </a:bodyPr>
          <a:lstStyle/>
          <a:p>
            <a:r>
              <a:rPr lang="en-US" dirty="0" smtClean="0"/>
              <a:t>-</a:t>
            </a:r>
            <a:r>
              <a:rPr lang="en-US" dirty="0" err="1" smtClean="0"/>
              <a:t>StarChart</a:t>
            </a:r>
            <a:r>
              <a:rPr lang="en-US" dirty="0" smtClean="0"/>
              <a:t> helps find</a:t>
            </a:r>
          </a:p>
          <a:p>
            <a:r>
              <a:rPr lang="en-US" dirty="0" smtClean="0"/>
              <a:t>local/global minima</a:t>
            </a:r>
          </a:p>
          <a:p>
            <a:r>
              <a:rPr lang="en-US" dirty="0" smtClean="0"/>
              <a:t>-Register usage is key</a:t>
            </a:r>
          </a:p>
          <a:p>
            <a:r>
              <a:rPr lang="en-US" dirty="0" smtClean="0"/>
              <a:t>perf. determinant</a:t>
            </a:r>
            <a:endParaRPr lang="en-US" dirty="0"/>
          </a:p>
        </p:txBody>
      </p:sp>
      <p:cxnSp>
        <p:nvCxnSpPr>
          <p:cNvPr id="8" name="Curved Connector 7"/>
          <p:cNvCxnSpPr>
            <a:stCxn id="6" idx="3"/>
            <a:endCxn id="5" idx="2"/>
          </p:cNvCxnSpPr>
          <p:nvPr/>
        </p:nvCxnSpPr>
        <p:spPr>
          <a:xfrm>
            <a:off x="3924299" y="4971961"/>
            <a:ext cx="400050" cy="47714"/>
          </a:xfrm>
          <a:prstGeom prst="curvedConnector3">
            <a:avLst>
              <a:gd name="adj1" fmla="val 50000"/>
            </a:avLst>
          </a:prstGeom>
          <a:ln>
            <a:solidFill>
              <a:schemeClr val="tx1"/>
            </a:solidFill>
            <a:headEnd w="lg" len="lg"/>
            <a:tailEnd type="stealth"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72881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Synergistic Co-Design?  </a:t>
            </a:r>
            <a:endParaRPr lang="en-US" dirty="0"/>
          </a:p>
        </p:txBody>
      </p:sp>
      <p:sp>
        <p:nvSpPr>
          <p:cNvPr id="23" name="Content Placeholder 22"/>
          <p:cNvSpPr>
            <a:spLocks noGrp="1"/>
          </p:cNvSpPr>
          <p:nvPr>
            <p:ph idx="1"/>
          </p:nvPr>
        </p:nvSpPr>
        <p:spPr>
          <a:xfrm>
            <a:off x="330200" y="1226940"/>
            <a:ext cx="8382000" cy="4835727"/>
          </a:xfrm>
        </p:spPr>
        <p:txBody>
          <a:bodyPr/>
          <a:lstStyle/>
          <a:p>
            <a:r>
              <a:rPr lang="en-US" dirty="0" err="1" smtClean="0"/>
              <a:t>Exascale</a:t>
            </a:r>
            <a:r>
              <a:rPr lang="en-US" dirty="0" smtClean="0"/>
              <a:t> is coming … why worry?</a:t>
            </a:r>
            <a:endParaRPr lang="en-US" dirty="0"/>
          </a:p>
        </p:txBody>
      </p:sp>
      <p:graphicFrame>
        <p:nvGraphicFramePr>
          <p:cNvPr id="28" name="Content Placeholder 5"/>
          <p:cNvGraphicFramePr>
            <a:graphicFrameLocks/>
          </p:cNvGraphicFramePr>
          <p:nvPr>
            <p:extLst>
              <p:ext uri="{D42A27DB-BD31-4B8C-83A1-F6EECF244321}">
                <p14:modId xmlns:p14="http://schemas.microsoft.com/office/powerpoint/2010/main" val="4263804395"/>
              </p:ext>
            </p:extLst>
          </p:nvPr>
        </p:nvGraphicFramePr>
        <p:xfrm>
          <a:off x="431800" y="1834050"/>
          <a:ext cx="8391855" cy="4057197"/>
        </p:xfrm>
        <a:graphic>
          <a:graphicData uri="http://schemas.openxmlformats.org/drawingml/2006/table">
            <a:tbl>
              <a:tblPr firstRow="1" bandRow="1">
                <a:tableStyleId>{3C2FFA5D-87B4-456A-9821-1D502468CF0F}</a:tableStyleId>
              </a:tblPr>
              <a:tblGrid>
                <a:gridCol w="2011686"/>
                <a:gridCol w="1176014"/>
                <a:gridCol w="1206500"/>
                <a:gridCol w="1172901"/>
                <a:gridCol w="1412377"/>
                <a:gridCol w="1412377"/>
              </a:tblGrid>
              <a:tr h="386453">
                <a:tc>
                  <a:txBody>
                    <a:bodyPr/>
                    <a:lstStyle/>
                    <a:p>
                      <a:pPr algn="ctr"/>
                      <a:r>
                        <a:rPr lang="en-US" sz="1600" b="1" dirty="0" smtClean="0">
                          <a:solidFill>
                            <a:srgbClr val="C00000"/>
                          </a:solidFill>
                        </a:rPr>
                        <a:t>System Attributes</a:t>
                      </a:r>
                      <a:endParaRPr lang="en-US" sz="1600" b="1" dirty="0">
                        <a:solidFill>
                          <a:srgbClr val="C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600" b="1" dirty="0" smtClean="0">
                          <a:solidFill>
                            <a:srgbClr val="C00000"/>
                          </a:solidFill>
                        </a:rPr>
                        <a:t>2010</a:t>
                      </a:r>
                      <a:endParaRPr lang="en-US" sz="1600" b="1" dirty="0">
                        <a:solidFill>
                          <a:srgbClr val="C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gridSpan="2">
                  <a:txBody>
                    <a:bodyPr/>
                    <a:lstStyle/>
                    <a:p>
                      <a:pPr algn="ctr"/>
                      <a:r>
                        <a:rPr lang="en-US" sz="1600" b="1" dirty="0" smtClean="0">
                          <a:solidFill>
                            <a:srgbClr val="C00000"/>
                          </a:solidFill>
                        </a:rPr>
                        <a:t>“2015”</a:t>
                      </a:r>
                      <a:endParaRPr lang="en-US" sz="1600" b="1" dirty="0">
                        <a:solidFill>
                          <a:srgbClr val="C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hMerge="1">
                  <a:txBody>
                    <a:bodyPr/>
                    <a:lstStyle/>
                    <a:p>
                      <a:endParaRPr lang="en-US"/>
                    </a:p>
                  </a:txBody>
                  <a:tcPr/>
                </a:tc>
                <a:tc gridSpan="2">
                  <a:txBody>
                    <a:bodyPr/>
                    <a:lstStyle/>
                    <a:p>
                      <a:pPr algn="ctr"/>
                      <a:r>
                        <a:rPr lang="en-US" sz="1600" b="1" dirty="0" smtClean="0">
                          <a:solidFill>
                            <a:srgbClr val="C00000"/>
                          </a:solidFill>
                        </a:rPr>
                        <a:t>“2020”</a:t>
                      </a:r>
                      <a:endParaRPr lang="en-US" sz="1600" b="1" dirty="0">
                        <a:solidFill>
                          <a:srgbClr val="C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hMerge="1">
                  <a:txBody>
                    <a:bodyPr/>
                    <a:lstStyle/>
                    <a:p>
                      <a:pPr algn="ctr"/>
                      <a:endParaRPr lang="en-US" sz="1600" dirty="0"/>
                    </a:p>
                  </a:txBody>
                  <a:tcPr>
                    <a:lnB w="12700" cap="flat" cmpd="sng" algn="ctr">
                      <a:solidFill>
                        <a:scrgbClr r="0" g="0" b="0"/>
                      </a:solidFill>
                      <a:prstDash val="solid"/>
                      <a:round/>
                      <a:headEnd type="none" w="med" len="med"/>
                      <a:tailEnd type="none" w="med" len="med"/>
                    </a:lnB>
                    <a:solidFill>
                      <a:srgbClr val="333399"/>
                    </a:solidFill>
                  </a:tcPr>
                </a:tc>
              </a:tr>
              <a:tr h="386453">
                <a:tc>
                  <a:txBody>
                    <a:bodyPr/>
                    <a:lstStyle/>
                    <a:p>
                      <a:r>
                        <a:rPr lang="en-US" sz="1600" dirty="0" smtClean="0">
                          <a:solidFill>
                            <a:schemeClr val="tx1">
                              <a:lumMod val="50000"/>
                            </a:schemeClr>
                          </a:solidFill>
                        </a:rPr>
                        <a:t>System</a:t>
                      </a:r>
                      <a:r>
                        <a:rPr lang="en-US" sz="1600" baseline="0" dirty="0" smtClean="0">
                          <a:solidFill>
                            <a:schemeClr val="tx1">
                              <a:lumMod val="50000"/>
                            </a:schemeClr>
                          </a:solidFill>
                        </a:rPr>
                        <a:t> peak</a:t>
                      </a:r>
                      <a:endParaRPr lang="en-US" sz="1600" b="1" dirty="0" smtClean="0">
                        <a:solidFill>
                          <a:schemeClr val="tx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FF80"/>
                    </a:solidFill>
                  </a:tcPr>
                </a:tc>
                <a:tc>
                  <a:txBody>
                    <a:bodyPr/>
                    <a:lstStyle/>
                    <a:p>
                      <a:pPr algn="ctr"/>
                      <a:r>
                        <a:rPr lang="en-US" sz="1600" dirty="0" smtClean="0">
                          <a:solidFill>
                            <a:schemeClr val="tx1">
                              <a:lumMod val="50000"/>
                            </a:schemeClr>
                          </a:solidFill>
                        </a:rPr>
                        <a:t>2 </a:t>
                      </a:r>
                      <a:r>
                        <a:rPr lang="en-US" sz="1600" dirty="0" err="1" smtClean="0">
                          <a:solidFill>
                            <a:schemeClr val="tx1">
                              <a:lumMod val="50000"/>
                            </a:schemeClr>
                          </a:solidFill>
                        </a:rPr>
                        <a:t>Petaflops</a:t>
                      </a:r>
                      <a:endParaRPr lang="en-US" sz="1600" b="1" dirty="0">
                        <a:solidFill>
                          <a:schemeClr val="tx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FF80"/>
                    </a:solidFill>
                  </a:tcPr>
                </a:tc>
                <a:tc gridSpan="2">
                  <a:txBody>
                    <a:bodyPr/>
                    <a:lstStyle/>
                    <a:p>
                      <a:pPr algn="ctr"/>
                      <a:r>
                        <a:rPr lang="en-US" sz="1600" baseline="0" dirty="0" smtClean="0">
                          <a:solidFill>
                            <a:schemeClr val="tx1">
                              <a:lumMod val="50000"/>
                            </a:schemeClr>
                          </a:solidFill>
                        </a:rPr>
                        <a:t>200-300 </a:t>
                      </a:r>
                      <a:r>
                        <a:rPr lang="en-US" sz="1600" baseline="0" dirty="0" err="1" smtClean="0">
                          <a:solidFill>
                            <a:schemeClr val="tx1">
                              <a:lumMod val="50000"/>
                            </a:schemeClr>
                          </a:solidFill>
                        </a:rPr>
                        <a:t>Petaflops</a:t>
                      </a:r>
                      <a:endParaRPr lang="en-US" sz="1600" b="1" dirty="0">
                        <a:solidFill>
                          <a:schemeClr val="tx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FF80"/>
                    </a:solidFill>
                  </a:tcPr>
                </a:tc>
                <a:tc hMerge="1">
                  <a:txBody>
                    <a:bodyPr/>
                    <a:lstStyle/>
                    <a:p>
                      <a:endParaRPr lang="en-US"/>
                    </a:p>
                  </a:txBody>
                  <a:tcPr/>
                </a:tc>
                <a:tc gridSpan="2">
                  <a:txBody>
                    <a:bodyPr/>
                    <a:lstStyle/>
                    <a:p>
                      <a:pPr algn="ctr"/>
                      <a:r>
                        <a:rPr lang="en-US" sz="1600" dirty="0" smtClean="0">
                          <a:solidFill>
                            <a:schemeClr val="tx1">
                              <a:lumMod val="50000"/>
                            </a:schemeClr>
                          </a:solidFill>
                        </a:rPr>
                        <a:t>1 </a:t>
                      </a:r>
                      <a:r>
                        <a:rPr lang="en-US" sz="1600" dirty="0" err="1" smtClean="0">
                          <a:solidFill>
                            <a:schemeClr val="tx1">
                              <a:lumMod val="50000"/>
                            </a:schemeClr>
                          </a:solidFill>
                        </a:rPr>
                        <a:t>Exaflop</a:t>
                      </a:r>
                      <a:r>
                        <a:rPr lang="en-US" sz="1600" baseline="0" dirty="0" smtClean="0">
                          <a:solidFill>
                            <a:schemeClr val="tx1">
                              <a:lumMod val="50000"/>
                            </a:schemeClr>
                          </a:solidFill>
                        </a:rPr>
                        <a:t> = 1000 </a:t>
                      </a:r>
                      <a:r>
                        <a:rPr lang="en-US" sz="1600" baseline="0" dirty="0" err="1" smtClean="0">
                          <a:solidFill>
                            <a:schemeClr val="tx1">
                              <a:lumMod val="50000"/>
                            </a:schemeClr>
                          </a:solidFill>
                        </a:rPr>
                        <a:t>Petaflops</a:t>
                      </a:r>
                      <a:endParaRPr lang="en-US" sz="1600" b="1" dirty="0">
                        <a:solidFill>
                          <a:schemeClr val="tx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FF80"/>
                    </a:solidFill>
                  </a:tcPr>
                </a:tc>
                <a:tc hMerge="1">
                  <a:txBody>
                    <a:bodyPr/>
                    <a:lstStyle/>
                    <a:p>
                      <a:endParaRPr lang="en-US" sz="1400" b="1" dirty="0"/>
                    </a:p>
                  </a:txBody>
                  <a:tcPr/>
                </a:tc>
              </a:tr>
              <a:tr h="386453">
                <a:tc>
                  <a:txBody>
                    <a:bodyPr/>
                    <a:lstStyle/>
                    <a:p>
                      <a:r>
                        <a:rPr lang="en-US" sz="1600" dirty="0" smtClean="0">
                          <a:solidFill>
                            <a:schemeClr val="tx1">
                              <a:lumMod val="50000"/>
                            </a:schemeClr>
                          </a:solidFill>
                        </a:rPr>
                        <a:t>Power</a:t>
                      </a:r>
                      <a:endParaRPr lang="en-US" sz="1600" b="1" dirty="0">
                        <a:solidFill>
                          <a:schemeClr val="tx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FF80"/>
                    </a:solidFill>
                  </a:tcPr>
                </a:tc>
                <a:tc>
                  <a:txBody>
                    <a:bodyPr/>
                    <a:lstStyle/>
                    <a:p>
                      <a:pPr algn="ctr"/>
                      <a:r>
                        <a:rPr lang="en-US" sz="1600" dirty="0" smtClean="0">
                          <a:solidFill>
                            <a:schemeClr val="tx1">
                              <a:lumMod val="50000"/>
                            </a:schemeClr>
                          </a:solidFill>
                        </a:rPr>
                        <a:t>6 MW</a:t>
                      </a:r>
                      <a:endParaRPr lang="en-US" sz="1600" b="1" dirty="0">
                        <a:solidFill>
                          <a:schemeClr val="tx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FF80"/>
                    </a:solidFill>
                  </a:tcPr>
                </a:tc>
                <a:tc gridSpan="2">
                  <a:txBody>
                    <a:bodyPr/>
                    <a:lstStyle/>
                    <a:p>
                      <a:pPr algn="ctr"/>
                      <a:r>
                        <a:rPr lang="en-US" sz="1600" dirty="0" smtClean="0">
                          <a:solidFill>
                            <a:schemeClr val="tx1">
                              <a:lumMod val="50000"/>
                            </a:schemeClr>
                          </a:solidFill>
                        </a:rPr>
                        <a:t>15 MW</a:t>
                      </a:r>
                      <a:endParaRPr lang="en-US" sz="1600" b="1" dirty="0">
                        <a:solidFill>
                          <a:schemeClr val="tx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FF80"/>
                    </a:solidFill>
                  </a:tcPr>
                </a:tc>
                <a:tc hMerge="1">
                  <a:txBody>
                    <a:bodyPr/>
                    <a:lstStyle/>
                    <a:p>
                      <a:endParaRPr lang="en-US"/>
                    </a:p>
                  </a:txBody>
                  <a:tcPr/>
                </a:tc>
                <a:tc gridSpan="2">
                  <a:txBody>
                    <a:bodyPr/>
                    <a:lstStyle/>
                    <a:p>
                      <a:pPr algn="ctr"/>
                      <a:r>
                        <a:rPr lang="en-US" sz="1600" dirty="0" smtClean="0">
                          <a:solidFill>
                            <a:schemeClr val="tx1">
                              <a:lumMod val="50000"/>
                            </a:schemeClr>
                          </a:solidFill>
                        </a:rPr>
                        <a:t>20-30 MW</a:t>
                      </a:r>
                      <a:endParaRPr lang="en-US" sz="1600" b="1" dirty="0">
                        <a:solidFill>
                          <a:schemeClr val="tx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FF80"/>
                    </a:solidFill>
                  </a:tcPr>
                </a:tc>
                <a:tc hMerge="1">
                  <a:txBody>
                    <a:bodyPr/>
                    <a:lstStyle/>
                    <a:p>
                      <a:endParaRPr lang="en-US" sz="1400" b="1" dirty="0"/>
                    </a:p>
                  </a:txBody>
                  <a:tcPr>
                    <a:solidFill>
                      <a:srgbClr val="FFFF00"/>
                    </a:solidFill>
                  </a:tcPr>
                </a:tc>
              </a:tr>
              <a:tr h="386453">
                <a:tc>
                  <a:txBody>
                    <a:bodyPr/>
                    <a:lstStyle/>
                    <a:p>
                      <a:r>
                        <a:rPr lang="en-US" sz="1600" dirty="0" smtClean="0">
                          <a:solidFill>
                            <a:schemeClr val="tx1">
                              <a:lumMod val="50000"/>
                            </a:schemeClr>
                          </a:solidFill>
                        </a:rPr>
                        <a:t>System memory</a:t>
                      </a:r>
                      <a:endParaRPr lang="en-US" sz="1600" b="1" dirty="0" smtClean="0">
                        <a:solidFill>
                          <a:schemeClr val="tx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FF80"/>
                    </a:solidFill>
                  </a:tcPr>
                </a:tc>
                <a:tc>
                  <a:txBody>
                    <a:bodyPr/>
                    <a:lstStyle/>
                    <a:p>
                      <a:pPr algn="ctr"/>
                      <a:r>
                        <a:rPr lang="en-US" sz="1600" dirty="0" smtClean="0">
                          <a:solidFill>
                            <a:schemeClr val="tx1">
                              <a:lumMod val="50000"/>
                            </a:schemeClr>
                          </a:solidFill>
                        </a:rPr>
                        <a:t>0.3</a:t>
                      </a:r>
                      <a:r>
                        <a:rPr lang="en-US" sz="1600" baseline="0" dirty="0" smtClean="0">
                          <a:solidFill>
                            <a:schemeClr val="tx1">
                              <a:lumMod val="50000"/>
                            </a:schemeClr>
                          </a:solidFill>
                        </a:rPr>
                        <a:t> PB</a:t>
                      </a:r>
                      <a:endParaRPr lang="en-US" sz="1600" b="1" dirty="0">
                        <a:solidFill>
                          <a:schemeClr val="tx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FF80"/>
                    </a:solidFill>
                  </a:tcPr>
                </a:tc>
                <a:tc gridSpan="2">
                  <a:txBody>
                    <a:bodyPr/>
                    <a:lstStyle/>
                    <a:p>
                      <a:pPr algn="ctr"/>
                      <a:r>
                        <a:rPr lang="en-US" sz="1600" dirty="0" smtClean="0">
                          <a:solidFill>
                            <a:schemeClr val="tx1">
                              <a:lumMod val="50000"/>
                            </a:schemeClr>
                          </a:solidFill>
                        </a:rPr>
                        <a:t>5 PB</a:t>
                      </a:r>
                      <a:endParaRPr lang="en-US" sz="1600" b="1" dirty="0">
                        <a:solidFill>
                          <a:schemeClr val="tx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FF80"/>
                    </a:solidFill>
                  </a:tcPr>
                </a:tc>
                <a:tc hMerge="1">
                  <a:txBody>
                    <a:bodyPr/>
                    <a:lstStyle/>
                    <a:p>
                      <a:endParaRPr lang="en-US"/>
                    </a:p>
                  </a:txBody>
                  <a:tcPr/>
                </a:tc>
                <a:tc gridSpan="2">
                  <a:txBody>
                    <a:bodyPr/>
                    <a:lstStyle/>
                    <a:p>
                      <a:pPr algn="ctr"/>
                      <a:r>
                        <a:rPr lang="en-US" sz="1600" baseline="0" dirty="0" smtClean="0">
                          <a:solidFill>
                            <a:schemeClr val="tx1">
                              <a:lumMod val="50000"/>
                            </a:schemeClr>
                          </a:solidFill>
                        </a:rPr>
                        <a:t>32-64</a:t>
                      </a:r>
                      <a:r>
                        <a:rPr lang="en-US" sz="1600" dirty="0" smtClean="0">
                          <a:solidFill>
                            <a:schemeClr val="tx1">
                              <a:lumMod val="50000"/>
                            </a:schemeClr>
                          </a:solidFill>
                        </a:rPr>
                        <a:t> PB</a:t>
                      </a:r>
                      <a:endParaRPr lang="en-US" sz="1600" b="1" dirty="0">
                        <a:solidFill>
                          <a:schemeClr val="tx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FF80"/>
                    </a:solidFill>
                  </a:tcPr>
                </a:tc>
                <a:tc hMerge="1">
                  <a:txBody>
                    <a:bodyPr/>
                    <a:lstStyle/>
                    <a:p>
                      <a:endParaRPr lang="en-US" sz="1400" dirty="0"/>
                    </a:p>
                  </a:txBody>
                  <a:tcPr>
                    <a:solidFill>
                      <a:srgbClr val="FFFF00"/>
                    </a:solidFill>
                  </a:tcPr>
                </a:tc>
              </a:tr>
              <a:tr h="386453">
                <a:tc>
                  <a:txBody>
                    <a:bodyPr/>
                    <a:lstStyle/>
                    <a:p>
                      <a:r>
                        <a:rPr lang="en-US" sz="1600" dirty="0" smtClean="0">
                          <a:solidFill>
                            <a:schemeClr val="tx1">
                              <a:lumMod val="50000"/>
                            </a:schemeClr>
                          </a:solidFill>
                        </a:rPr>
                        <a:t>Node performance</a:t>
                      </a:r>
                      <a:endParaRPr lang="en-US" sz="1600" b="1" dirty="0">
                        <a:solidFill>
                          <a:schemeClr val="tx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solidFill>
                            <a:schemeClr val="tx1">
                              <a:lumMod val="50000"/>
                            </a:schemeClr>
                          </a:solidFill>
                        </a:rPr>
                        <a:t>125 </a:t>
                      </a:r>
                      <a:r>
                        <a:rPr lang="en-US" sz="1600" baseline="0" dirty="0" smtClean="0">
                          <a:solidFill>
                            <a:schemeClr val="tx1">
                              <a:lumMod val="50000"/>
                            </a:schemeClr>
                          </a:solidFill>
                        </a:rPr>
                        <a:t>GF</a:t>
                      </a:r>
                      <a:endParaRPr lang="en-US" sz="1600" b="1" dirty="0">
                        <a:solidFill>
                          <a:schemeClr val="tx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solidFill>
                            <a:schemeClr val="tx1">
                              <a:lumMod val="50000"/>
                            </a:schemeClr>
                          </a:solidFill>
                        </a:rPr>
                        <a:t>0.5</a:t>
                      </a:r>
                      <a:r>
                        <a:rPr lang="en-US" sz="1600" baseline="0" dirty="0" smtClean="0">
                          <a:solidFill>
                            <a:schemeClr val="tx1">
                              <a:lumMod val="50000"/>
                            </a:schemeClr>
                          </a:solidFill>
                        </a:rPr>
                        <a:t> TF</a:t>
                      </a:r>
                      <a:endParaRPr lang="en-US" sz="1600" b="1" dirty="0">
                        <a:solidFill>
                          <a:schemeClr val="tx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solidFill>
                            <a:schemeClr val="tx1">
                              <a:lumMod val="50000"/>
                            </a:schemeClr>
                          </a:solidFill>
                        </a:rPr>
                        <a:t>7 TF</a:t>
                      </a:r>
                      <a:endParaRPr lang="en-US" sz="1600" b="1" dirty="0">
                        <a:solidFill>
                          <a:schemeClr val="tx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solidFill>
                            <a:schemeClr val="tx1">
                              <a:lumMod val="50000"/>
                            </a:schemeClr>
                          </a:solidFill>
                        </a:rPr>
                        <a:t>1 TF</a:t>
                      </a:r>
                      <a:endParaRPr lang="en-US" sz="1600" b="1" dirty="0">
                        <a:solidFill>
                          <a:schemeClr val="tx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dirty="0" smtClean="0">
                          <a:solidFill>
                            <a:schemeClr val="tx1">
                              <a:lumMod val="50000"/>
                            </a:schemeClr>
                          </a:solidFill>
                        </a:rPr>
                        <a:t>10 TF</a:t>
                      </a:r>
                      <a:endParaRPr lang="en-US" sz="1600" b="1" dirty="0">
                        <a:solidFill>
                          <a:schemeClr val="tx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r>
              <a:tr h="386453">
                <a:tc>
                  <a:txBody>
                    <a:bodyPr/>
                    <a:lstStyle/>
                    <a:p>
                      <a:r>
                        <a:rPr lang="en-US" sz="1600" dirty="0" smtClean="0">
                          <a:solidFill>
                            <a:schemeClr val="tx1">
                              <a:lumMod val="50000"/>
                            </a:schemeClr>
                          </a:solidFill>
                        </a:rPr>
                        <a:t>Node memory BW</a:t>
                      </a:r>
                      <a:endParaRPr lang="en-US" sz="1600" dirty="0">
                        <a:solidFill>
                          <a:schemeClr val="tx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solidFill>
                            <a:schemeClr val="tx1">
                              <a:lumMod val="50000"/>
                            </a:schemeClr>
                          </a:solidFill>
                        </a:rPr>
                        <a:t>25</a:t>
                      </a:r>
                      <a:r>
                        <a:rPr lang="en-US" sz="1600" baseline="0" dirty="0" smtClean="0">
                          <a:solidFill>
                            <a:schemeClr val="tx1">
                              <a:lumMod val="50000"/>
                            </a:schemeClr>
                          </a:solidFill>
                        </a:rPr>
                        <a:t> GB/s</a:t>
                      </a:r>
                      <a:endParaRPr lang="en-US" sz="1600" dirty="0">
                        <a:solidFill>
                          <a:schemeClr val="tx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solidFill>
                            <a:schemeClr val="tx1">
                              <a:lumMod val="50000"/>
                            </a:schemeClr>
                          </a:solidFill>
                        </a:rPr>
                        <a:t>0.1 TB/sec</a:t>
                      </a:r>
                      <a:endParaRPr lang="en-US" sz="1600" dirty="0">
                        <a:solidFill>
                          <a:schemeClr val="tx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solidFill>
                            <a:schemeClr val="tx1">
                              <a:lumMod val="50000"/>
                            </a:schemeClr>
                          </a:solidFill>
                        </a:rPr>
                        <a:t>1 TB/sec</a:t>
                      </a:r>
                      <a:endParaRPr lang="en-US" sz="1600" dirty="0">
                        <a:solidFill>
                          <a:schemeClr val="tx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solidFill>
                            <a:schemeClr val="tx1">
                              <a:lumMod val="50000"/>
                            </a:schemeClr>
                          </a:solidFill>
                        </a:rPr>
                        <a:t>0.4 TB/sec</a:t>
                      </a:r>
                      <a:endParaRPr lang="en-US" sz="1600" dirty="0">
                        <a:solidFill>
                          <a:schemeClr val="tx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dirty="0" smtClean="0">
                          <a:solidFill>
                            <a:schemeClr val="tx1">
                              <a:lumMod val="50000"/>
                            </a:schemeClr>
                          </a:solidFill>
                        </a:rPr>
                        <a:t>4 TB/sec</a:t>
                      </a:r>
                      <a:endParaRPr lang="en-US" sz="1600" dirty="0">
                        <a:solidFill>
                          <a:schemeClr val="tx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r>
              <a:tr h="386453">
                <a:tc>
                  <a:txBody>
                    <a:bodyPr/>
                    <a:lstStyle/>
                    <a:p>
                      <a:r>
                        <a:rPr lang="en-US" sz="1600" dirty="0" smtClean="0">
                          <a:solidFill>
                            <a:schemeClr val="tx1">
                              <a:lumMod val="50000"/>
                            </a:schemeClr>
                          </a:solidFill>
                        </a:rPr>
                        <a:t>Node concurrency</a:t>
                      </a:r>
                      <a:endParaRPr lang="en-US" sz="1600" dirty="0">
                        <a:solidFill>
                          <a:schemeClr val="tx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solidFill>
                            <a:schemeClr val="tx1">
                              <a:lumMod val="50000"/>
                            </a:schemeClr>
                          </a:solidFill>
                        </a:rPr>
                        <a:t>12</a:t>
                      </a:r>
                      <a:endParaRPr lang="en-US" sz="1600" dirty="0">
                        <a:solidFill>
                          <a:schemeClr val="tx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solidFill>
                            <a:schemeClr val="tx1">
                              <a:lumMod val="50000"/>
                            </a:schemeClr>
                          </a:solidFill>
                        </a:rPr>
                        <a:t>O(100)</a:t>
                      </a:r>
                      <a:endParaRPr lang="en-US" sz="1600" dirty="0">
                        <a:solidFill>
                          <a:schemeClr val="tx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solidFill>
                            <a:schemeClr val="tx1">
                              <a:lumMod val="50000"/>
                            </a:schemeClr>
                          </a:solidFill>
                        </a:rPr>
                        <a:t>O(1,000)</a:t>
                      </a:r>
                      <a:endParaRPr lang="en-US" sz="1600" dirty="0">
                        <a:solidFill>
                          <a:schemeClr val="tx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solidFill>
                            <a:schemeClr val="tx1">
                              <a:lumMod val="50000"/>
                            </a:schemeClr>
                          </a:solidFill>
                        </a:rPr>
                        <a:t>O(1,000)</a:t>
                      </a:r>
                      <a:endParaRPr lang="en-US" sz="1600" dirty="0">
                        <a:solidFill>
                          <a:schemeClr val="tx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dirty="0" smtClean="0">
                          <a:solidFill>
                            <a:schemeClr val="tx1">
                              <a:lumMod val="50000"/>
                            </a:schemeClr>
                          </a:solidFill>
                        </a:rPr>
                        <a:t>O(10,000)</a:t>
                      </a:r>
                      <a:endParaRPr lang="en-US" sz="1600" dirty="0">
                        <a:solidFill>
                          <a:schemeClr val="tx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r>
              <a:tr h="386453">
                <a:tc>
                  <a:txBody>
                    <a:bodyPr/>
                    <a:lstStyle/>
                    <a:p>
                      <a:r>
                        <a:rPr lang="en-US" sz="1600" dirty="0" smtClean="0">
                          <a:solidFill>
                            <a:schemeClr val="tx1">
                              <a:lumMod val="50000"/>
                            </a:schemeClr>
                          </a:solidFill>
                        </a:rPr>
                        <a:t>System size (nodes)</a:t>
                      </a:r>
                      <a:endParaRPr lang="en-US" sz="1600" dirty="0">
                        <a:solidFill>
                          <a:schemeClr val="tx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solidFill>
                            <a:schemeClr val="tx1">
                              <a:lumMod val="50000"/>
                            </a:schemeClr>
                          </a:solidFill>
                        </a:rPr>
                        <a:t>18,700</a:t>
                      </a:r>
                      <a:endParaRPr lang="en-US" sz="1600" dirty="0">
                        <a:solidFill>
                          <a:schemeClr val="tx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solidFill>
                            <a:schemeClr val="tx1">
                              <a:lumMod val="50000"/>
                            </a:schemeClr>
                          </a:solidFill>
                        </a:rPr>
                        <a:t>50,000</a:t>
                      </a:r>
                      <a:endParaRPr lang="en-US" sz="1600" dirty="0">
                        <a:solidFill>
                          <a:schemeClr val="tx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solidFill>
                            <a:schemeClr val="tx1">
                              <a:lumMod val="50000"/>
                            </a:schemeClr>
                          </a:solidFill>
                        </a:rPr>
                        <a:t>5,000</a:t>
                      </a:r>
                      <a:endParaRPr lang="en-US" sz="1600" dirty="0">
                        <a:solidFill>
                          <a:schemeClr val="tx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solidFill>
                            <a:schemeClr val="tx1">
                              <a:lumMod val="50000"/>
                            </a:schemeClr>
                          </a:solidFill>
                        </a:rPr>
                        <a:t>1,000,000</a:t>
                      </a:r>
                      <a:endParaRPr lang="en-US" sz="1600" dirty="0">
                        <a:solidFill>
                          <a:schemeClr val="tx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dirty="0" smtClean="0">
                          <a:solidFill>
                            <a:schemeClr val="tx1">
                              <a:lumMod val="50000"/>
                            </a:schemeClr>
                          </a:solidFill>
                        </a:rPr>
                        <a:t>100,000</a:t>
                      </a:r>
                      <a:endParaRPr lang="en-US" sz="1600" dirty="0">
                        <a:solidFill>
                          <a:schemeClr val="tx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r>
              <a:tr h="386453">
                <a:tc>
                  <a:txBody>
                    <a:bodyPr/>
                    <a:lstStyle/>
                    <a:p>
                      <a:r>
                        <a:rPr lang="en-US" sz="1600" dirty="0" smtClean="0">
                          <a:solidFill>
                            <a:schemeClr val="tx1">
                              <a:lumMod val="50000"/>
                            </a:schemeClr>
                          </a:solidFill>
                        </a:rPr>
                        <a:t>Total</a:t>
                      </a:r>
                      <a:r>
                        <a:rPr lang="en-US" sz="1600" baseline="0" dirty="0" smtClean="0">
                          <a:solidFill>
                            <a:schemeClr val="tx1">
                              <a:lumMod val="50000"/>
                            </a:schemeClr>
                          </a:solidFill>
                        </a:rPr>
                        <a:t> Node </a:t>
                      </a:r>
                      <a:r>
                        <a:rPr lang="en-US" sz="1600" dirty="0" smtClean="0">
                          <a:solidFill>
                            <a:schemeClr val="tx1">
                              <a:lumMod val="50000"/>
                            </a:schemeClr>
                          </a:solidFill>
                        </a:rPr>
                        <a:t>Interconnect BW</a:t>
                      </a:r>
                      <a:endParaRPr lang="en-US" sz="1600" dirty="0">
                        <a:solidFill>
                          <a:schemeClr val="tx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solidFill>
                            <a:schemeClr val="tx1">
                              <a:lumMod val="50000"/>
                            </a:schemeClr>
                          </a:solidFill>
                        </a:rPr>
                        <a:t>1.5 GB/s</a:t>
                      </a:r>
                      <a:endParaRPr lang="en-US" sz="1600" dirty="0">
                        <a:solidFill>
                          <a:schemeClr val="tx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2">
                  <a:txBody>
                    <a:bodyPr/>
                    <a:lstStyle/>
                    <a:p>
                      <a:pPr algn="ctr"/>
                      <a:r>
                        <a:rPr lang="en-US" sz="1600" dirty="0" smtClean="0">
                          <a:solidFill>
                            <a:schemeClr val="tx1">
                              <a:lumMod val="50000"/>
                            </a:schemeClr>
                          </a:solidFill>
                        </a:rPr>
                        <a:t>20 GB/sec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tc gridSpan="2">
                  <a:txBody>
                    <a:bodyPr/>
                    <a:lstStyle/>
                    <a:p>
                      <a:pPr algn="ctr"/>
                      <a:r>
                        <a:rPr lang="en-US" sz="1600" dirty="0" smtClean="0">
                          <a:solidFill>
                            <a:schemeClr val="tx1">
                              <a:lumMod val="50000"/>
                            </a:schemeClr>
                          </a:solidFill>
                        </a:rPr>
                        <a:t>200 GB/sec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sz="1400" dirty="0" smtClean="0"/>
                    </a:p>
                  </a:txBody>
                  <a:tcPr>
                    <a:solidFill>
                      <a:srgbClr val="FFFF00"/>
                    </a:solidFill>
                  </a:tcPr>
                </a:tc>
              </a:tr>
              <a:tr h="386453">
                <a:tc>
                  <a:txBody>
                    <a:bodyPr/>
                    <a:lstStyle/>
                    <a:p>
                      <a:r>
                        <a:rPr lang="en-US" sz="1600" dirty="0" smtClean="0">
                          <a:solidFill>
                            <a:schemeClr val="tx1">
                              <a:lumMod val="50000"/>
                            </a:schemeClr>
                          </a:solidFill>
                        </a:rPr>
                        <a:t>MTTI</a:t>
                      </a:r>
                      <a:endParaRPr lang="en-US" sz="1600" dirty="0">
                        <a:solidFill>
                          <a:schemeClr val="tx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FF80"/>
                    </a:solidFill>
                  </a:tcPr>
                </a:tc>
                <a:tc>
                  <a:txBody>
                    <a:bodyPr/>
                    <a:lstStyle/>
                    <a:p>
                      <a:pPr algn="ctr"/>
                      <a:r>
                        <a:rPr lang="en-US" sz="1600" dirty="0" smtClean="0">
                          <a:solidFill>
                            <a:schemeClr val="tx1">
                              <a:lumMod val="50000"/>
                            </a:schemeClr>
                          </a:solidFill>
                        </a:rPr>
                        <a:t>days</a:t>
                      </a:r>
                      <a:endParaRPr lang="en-US" sz="1600" dirty="0">
                        <a:solidFill>
                          <a:schemeClr val="tx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FF80"/>
                    </a:solidFill>
                  </a:tcPr>
                </a:tc>
                <a:tc gridSpan="2">
                  <a:txBody>
                    <a:bodyPr/>
                    <a:lstStyle/>
                    <a:p>
                      <a:pPr algn="ctr"/>
                      <a:r>
                        <a:rPr lang="en-US" sz="1600" dirty="0" smtClean="0">
                          <a:solidFill>
                            <a:schemeClr val="tx1">
                              <a:lumMod val="50000"/>
                            </a:schemeClr>
                          </a:solidFill>
                        </a:rPr>
                        <a:t>O(1day)</a:t>
                      </a:r>
                      <a:endParaRPr lang="en-US" sz="1600" dirty="0">
                        <a:solidFill>
                          <a:schemeClr val="tx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FF80"/>
                    </a:solidFill>
                  </a:tcPr>
                </a:tc>
                <a:tc hMerge="1">
                  <a:txBody>
                    <a:bodyPr/>
                    <a:lstStyle/>
                    <a:p>
                      <a:endParaRPr lang="en-US"/>
                    </a:p>
                  </a:txBody>
                  <a:tcPr/>
                </a:tc>
                <a:tc gridSpan="2">
                  <a:txBody>
                    <a:bodyPr/>
                    <a:lstStyle/>
                    <a:p>
                      <a:pPr algn="ctr"/>
                      <a:r>
                        <a:rPr lang="en-US" sz="1600" dirty="0" smtClean="0">
                          <a:solidFill>
                            <a:schemeClr val="tx1">
                              <a:lumMod val="50000"/>
                            </a:schemeClr>
                          </a:solidFill>
                        </a:rPr>
                        <a:t>O(1 day)</a:t>
                      </a:r>
                      <a:endParaRPr lang="en-US" sz="1600" dirty="0">
                        <a:solidFill>
                          <a:schemeClr val="tx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FF80"/>
                    </a:solidFill>
                  </a:tcPr>
                </a:tc>
                <a:tc hMerge="1">
                  <a:txBody>
                    <a:bodyPr/>
                    <a:lstStyle/>
                    <a:p>
                      <a:endParaRPr lang="en-US" sz="1400" dirty="0"/>
                    </a:p>
                  </a:txBody>
                  <a:tcPr/>
                </a:tc>
              </a:tr>
            </a:tbl>
          </a:graphicData>
        </a:graphic>
      </p:graphicFrame>
      <p:sp>
        <p:nvSpPr>
          <p:cNvPr id="29" name="TextBox 28"/>
          <p:cNvSpPr txBox="1"/>
          <p:nvPr/>
        </p:nvSpPr>
        <p:spPr>
          <a:xfrm>
            <a:off x="1524000" y="5992957"/>
            <a:ext cx="6400800" cy="307777"/>
          </a:xfrm>
          <a:prstGeom prst="rect">
            <a:avLst/>
          </a:prstGeom>
          <a:noFill/>
        </p:spPr>
        <p:txBody>
          <a:bodyPr wrap="square" rtlCol="0">
            <a:spAutoFit/>
          </a:bodyPr>
          <a:lstStyle/>
          <a:p>
            <a:pPr algn="ctr"/>
            <a:r>
              <a:rPr lang="en-US" sz="1400" dirty="0" smtClean="0">
                <a:solidFill>
                  <a:srgbClr val="C00000"/>
                </a:solidFill>
              </a:rPr>
              <a:t>Source:  Kathy </a:t>
            </a:r>
            <a:r>
              <a:rPr lang="en-US" sz="1400" dirty="0" err="1" smtClean="0">
                <a:solidFill>
                  <a:srgbClr val="C00000"/>
                </a:solidFill>
              </a:rPr>
              <a:t>Yelick</a:t>
            </a:r>
            <a:r>
              <a:rPr lang="en-US" sz="1400" dirty="0" smtClean="0">
                <a:solidFill>
                  <a:srgbClr val="C00000"/>
                </a:solidFill>
              </a:rPr>
              <a:t> (Lawrence Berkeley National Laboratory)</a:t>
            </a:r>
            <a:endParaRPr lang="en-US" sz="1400" dirty="0">
              <a:solidFill>
                <a:srgbClr val="C00000"/>
              </a:solidFill>
            </a:endParaRPr>
          </a:p>
        </p:txBody>
      </p:sp>
    </p:spTree>
    <p:extLst>
      <p:ext uri="{BB962C8B-B14F-4D97-AF65-F5344CB8AC3E}">
        <p14:creationId xmlns:p14="http://schemas.microsoft.com/office/powerpoint/2010/main" val="18278698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GenIDLEST</a:t>
            </a:r>
            <a:r>
              <a:rPr lang="en-US" dirty="0" smtClean="0"/>
              <a:t> WIP</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2268640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GenIDLEST</a:t>
            </a:r>
            <a:r>
              <a:rPr lang="en-US" dirty="0" smtClean="0"/>
              <a:t> Future Work</a:t>
            </a:r>
            <a:endParaRPr lang="en-US" dirty="0"/>
          </a:p>
        </p:txBody>
      </p:sp>
      <p:sp>
        <p:nvSpPr>
          <p:cNvPr id="3" name="Content Placeholder 2"/>
          <p:cNvSpPr>
            <a:spLocks noGrp="1"/>
          </p:cNvSpPr>
          <p:nvPr>
            <p:ph idx="1"/>
          </p:nvPr>
        </p:nvSpPr>
        <p:spPr/>
        <p:txBody>
          <a:bodyPr/>
          <a:lstStyle/>
          <a:p>
            <a:r>
              <a:rPr lang="en-US" dirty="0" smtClean="0"/>
              <a:t>Apply </a:t>
            </a:r>
            <a:r>
              <a:rPr lang="en-US" dirty="0" err="1" smtClean="0"/>
              <a:t>OpenACC</a:t>
            </a:r>
            <a:r>
              <a:rPr lang="en-US" dirty="0" smtClean="0"/>
              <a:t>/</a:t>
            </a:r>
            <a:r>
              <a:rPr lang="en-US" dirty="0" err="1" smtClean="0"/>
              <a:t>StarChart</a:t>
            </a:r>
            <a:r>
              <a:rPr lang="en-US" dirty="0" smtClean="0"/>
              <a:t> to remaining kernels</a:t>
            </a:r>
          </a:p>
          <a:p>
            <a:pPr lvl="1"/>
            <a:r>
              <a:rPr lang="en-US" dirty="0" smtClean="0"/>
              <a:t>Isolate additional parameters</a:t>
            </a:r>
          </a:p>
          <a:p>
            <a:pPr lvl="2"/>
            <a:r>
              <a:rPr lang="en-US" dirty="0" smtClean="0"/>
              <a:t>Differentiate grid/block per kernel</a:t>
            </a:r>
          </a:p>
          <a:p>
            <a:pPr lvl="1"/>
            <a:r>
              <a:rPr lang="en-US" dirty="0" smtClean="0"/>
              <a:t>Non-orthogonal kernels</a:t>
            </a:r>
            <a:endParaRPr lang="en-US" dirty="0"/>
          </a:p>
        </p:txBody>
      </p:sp>
    </p:spTree>
    <p:extLst>
      <p:ext uri="{BB962C8B-B14F-4D97-AF65-F5344CB8AC3E}">
        <p14:creationId xmlns:p14="http://schemas.microsoft.com/office/powerpoint/2010/main" val="9289220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304800"/>
            <a:ext cx="8271933" cy="762000"/>
          </a:xfrm>
        </p:spPr>
        <p:txBody>
          <a:bodyPr/>
          <a:lstStyle/>
          <a:p>
            <a:r>
              <a:rPr lang="en-US" dirty="0" err="1" smtClean="0"/>
              <a:t>GenIDLEST</a:t>
            </a:r>
            <a:r>
              <a:rPr lang="en-US" dirty="0" smtClean="0"/>
              <a:t>:  GPU Dot-Product </a:t>
            </a:r>
            <a:r>
              <a:rPr lang="en-US" dirty="0"/>
              <a:t>M</a:t>
            </a:r>
            <a:r>
              <a:rPr lang="en-US" dirty="0" smtClean="0"/>
              <a:t>odifications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641795346"/>
              </p:ext>
            </p:extLst>
          </p:nvPr>
        </p:nvGraphicFramePr>
        <p:xfrm>
          <a:off x="514814" y="1295400"/>
          <a:ext cx="77724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5246195" y="1475595"/>
            <a:ext cx="2990219" cy="706432"/>
          </a:xfrm>
          <a:prstGeom prst="rect">
            <a:avLst/>
          </a:prstGeom>
          <a:noFill/>
          <a:ln>
            <a:noFill/>
          </a:ln>
        </p:spPr>
        <p:txBody>
          <a:bodyPr vert="horz" wrap="none" lIns="90000" tIns="45000" rIns="90000" bIns="45000" compatLnSpc="1">
            <a:spAutoFit/>
          </a:bodyPr>
          <a:lstStyle/>
          <a:p>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sz="2000">
                <a:latin typeface="Cicle Gordita" pitchFamily="2"/>
              </a:defRPr>
            </a:pPr>
            <a:r>
              <a:rPr lang="en-US" sz="2000" b="0" i="0" u="none" strike="noStrike" baseline="0" dirty="0">
                <a:ln>
                  <a:noFill/>
                </a:ln>
                <a:solidFill>
                  <a:srgbClr val="FF0000"/>
                </a:solidFill>
                <a:ea typeface="ＭＳ Ｐゴシック" pitchFamily="2"/>
                <a:cs typeface="ＭＳ Ｐゴシック" pitchFamily="2"/>
              </a:rPr>
              <a:t>Lower is Better!</a:t>
            </a:r>
          </a:p>
          <a:p>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sz="2000">
                <a:latin typeface="Cicle Gordita" pitchFamily="2"/>
              </a:defRPr>
            </a:pPr>
            <a:r>
              <a:rPr lang="en-US" sz="2000" b="0" i="0" u="none" strike="noStrike" baseline="0" dirty="0">
                <a:ln>
                  <a:noFill/>
                </a:ln>
                <a:solidFill>
                  <a:srgbClr val="FF0000"/>
                </a:solidFill>
                <a:ea typeface="ＭＳ Ｐゴシック" pitchFamily="2"/>
                <a:cs typeface="ＭＳ Ｐゴシック" pitchFamily="2"/>
              </a:rPr>
              <a:t>← Older           Newer →</a:t>
            </a:r>
          </a:p>
        </p:txBody>
      </p:sp>
      <p:cxnSp>
        <p:nvCxnSpPr>
          <p:cNvPr id="11" name="Straight Connector 10"/>
          <p:cNvCxnSpPr/>
          <p:nvPr/>
        </p:nvCxnSpPr>
        <p:spPr bwMode="auto">
          <a:xfrm>
            <a:off x="3211551" y="1133947"/>
            <a:ext cx="0" cy="4304370"/>
          </a:xfrm>
          <a:prstGeom prst="line">
            <a:avLst/>
          </a:prstGeom>
          <a:solidFill>
            <a:schemeClr val="accent1"/>
          </a:solidFill>
          <a:ln w="12700" cap="flat" cmpd="sng" algn="ctr">
            <a:solidFill>
              <a:schemeClr val="tx1"/>
            </a:solidFill>
            <a:prstDash val="dash"/>
            <a:round/>
            <a:headEnd type="none" w="med" len="med"/>
            <a:tailEnd type="none" w="med" len="med"/>
          </a:ln>
          <a:effectLst/>
        </p:spPr>
      </p:cxnSp>
      <p:sp>
        <p:nvSpPr>
          <p:cNvPr id="12" name="TextBox 11"/>
          <p:cNvSpPr txBox="1"/>
          <p:nvPr/>
        </p:nvSpPr>
        <p:spPr>
          <a:xfrm>
            <a:off x="1645409" y="1160479"/>
            <a:ext cx="3132285" cy="706432"/>
          </a:xfrm>
          <a:prstGeom prst="rect">
            <a:avLst/>
          </a:prstGeom>
          <a:noFill/>
          <a:ln>
            <a:noFill/>
          </a:ln>
        </p:spPr>
        <p:txBody>
          <a:bodyPr vert="horz" wrap="none" lIns="90000" tIns="45000" rIns="90000" bIns="45000" compatLnSpc="1">
            <a:spAutoFit/>
          </a:bodyPr>
          <a:lstStyle/>
          <a:p>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sz="2000">
                <a:latin typeface="Cicle Gordita" pitchFamily="2"/>
              </a:defRPr>
            </a:pPr>
            <a:r>
              <a:rPr lang="en-US" sz="2000" b="0" i="0" u="none" strike="noStrike" baseline="0" dirty="0" smtClean="0">
                <a:ln>
                  <a:noFill/>
                </a:ln>
                <a:solidFill>
                  <a:srgbClr val="000000"/>
                </a:solidFill>
                <a:ea typeface="ＭＳ Ｐゴシック" pitchFamily="2"/>
                <a:cs typeface="ＭＳ Ｐゴシック" pitchFamily="2"/>
              </a:rPr>
              <a:t>← Domain       Manual →</a:t>
            </a:r>
          </a:p>
          <a:p>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sz="2000">
                <a:latin typeface="Cicle Gordita" pitchFamily="2"/>
              </a:defRPr>
            </a:pPr>
            <a:r>
              <a:rPr lang="en-US" sz="2000" dirty="0">
                <a:solidFill>
                  <a:srgbClr val="000000"/>
                </a:solidFill>
                <a:ea typeface="ＭＳ Ｐゴシック" pitchFamily="2"/>
                <a:cs typeface="ＭＳ Ｐゴシック" pitchFamily="2"/>
              </a:rPr>
              <a:t> </a:t>
            </a:r>
            <a:r>
              <a:rPr lang="en-US" sz="2000" dirty="0" smtClean="0">
                <a:solidFill>
                  <a:srgbClr val="000000"/>
                </a:solidFill>
                <a:ea typeface="ＭＳ Ｐゴシック" pitchFamily="2"/>
                <a:cs typeface="ＭＳ Ｐゴシック" pitchFamily="2"/>
              </a:rPr>
              <a:t>Scientists       Co-Design</a:t>
            </a:r>
            <a:endParaRPr lang="en-US" sz="2000" b="0" i="0" u="none" strike="noStrike" baseline="0" dirty="0">
              <a:ln>
                <a:noFill/>
              </a:ln>
              <a:solidFill>
                <a:srgbClr val="000000"/>
              </a:solidFill>
              <a:ea typeface="ＭＳ Ｐゴシック" pitchFamily="2"/>
              <a:cs typeface="ＭＳ Ｐゴシック" pitchFamily="2"/>
            </a:endParaRPr>
          </a:p>
        </p:txBody>
      </p:sp>
      <p:sp>
        <p:nvSpPr>
          <p:cNvPr id="8" name="TextBox 7"/>
          <p:cNvSpPr txBox="1"/>
          <p:nvPr/>
        </p:nvSpPr>
        <p:spPr>
          <a:xfrm>
            <a:off x="5757028" y="18955"/>
            <a:ext cx="3434642" cy="307777"/>
          </a:xfrm>
          <a:prstGeom prst="rect">
            <a:avLst/>
          </a:prstGeom>
          <a:noFill/>
        </p:spPr>
        <p:txBody>
          <a:bodyPr wrap="none" rtlCol="0">
            <a:spAutoFit/>
          </a:bodyPr>
          <a:lstStyle/>
          <a:p>
            <a:r>
              <a:rPr lang="en-US" sz="1400" dirty="0" smtClean="0"/>
              <a:t>Performance: Hardware/Software Co-Design</a:t>
            </a:r>
            <a:endParaRPr lang="en-US" sz="1400" dirty="0"/>
          </a:p>
        </p:txBody>
      </p:sp>
      <p:cxnSp>
        <p:nvCxnSpPr>
          <p:cNvPr id="9" name="Straight Connector 8"/>
          <p:cNvCxnSpPr/>
          <p:nvPr/>
        </p:nvCxnSpPr>
        <p:spPr>
          <a:xfrm>
            <a:off x="4656668" y="4512728"/>
            <a:ext cx="0" cy="17780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146801" y="4495792"/>
            <a:ext cx="0" cy="17780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070589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9972"/>
            <a:ext cx="8229600" cy="851933"/>
          </a:xfrm>
        </p:spPr>
        <p:txBody>
          <a:bodyPr/>
          <a:lstStyle/>
          <a:p>
            <a:r>
              <a:rPr lang="en-US" dirty="0" smtClean="0"/>
              <a:t>Dot Product:  Serial on CPU</a:t>
            </a:r>
            <a:endParaRPr lang="en-US" dirty="0"/>
          </a:p>
        </p:txBody>
      </p:sp>
      <p:sp>
        <p:nvSpPr>
          <p:cNvPr id="4" name="TextBox 3"/>
          <p:cNvSpPr txBox="1"/>
          <p:nvPr/>
        </p:nvSpPr>
        <p:spPr>
          <a:xfrm>
            <a:off x="592663" y="1872522"/>
            <a:ext cx="3657600" cy="1477328"/>
          </a:xfrm>
          <a:prstGeom prst="rect">
            <a:avLst/>
          </a:prstGeom>
          <a:noFill/>
          <a:ln w="6350">
            <a:solidFill>
              <a:schemeClr val="tx1"/>
            </a:solidFill>
          </a:ln>
        </p:spPr>
        <p:txBody>
          <a:bodyPr wrap="square" rtlCol="0">
            <a:spAutoFit/>
          </a:bodyPr>
          <a:lstStyle/>
          <a:p>
            <a:pPr marL="228600" indent="-228600">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void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dotProd</a:t>
            </a:r>
            <a:r>
              <a:rPr lang="en-US" sz="900" dirty="0" smtClean="0">
                <a:latin typeface="Courier New" panose="02070309020205020404" pitchFamily="49" charset="0"/>
                <a:ea typeface="Cambria Math" panose="02040503050406030204" pitchFamily="18" charset="0"/>
                <a:cs typeface="Courier New" panose="02070309020205020404" pitchFamily="49" charset="0"/>
              </a:rPr>
              <a:t>(double *a,</a:t>
            </a:r>
          </a:p>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double *b,</a:t>
            </a:r>
          </a:p>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double *ret,</a:t>
            </a:r>
          </a:p>
          <a:p>
            <a:pPr marL="228600" indent="-228600">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int</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n_elem</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int</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i</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  *ret = 0.0;</a:t>
            </a:r>
          </a:p>
          <a:p>
            <a:pPr marL="228600" indent="-228600">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  for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i</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 0;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i</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&lt;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n_elem</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i</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smtClean="0">
                <a:solidFill>
                  <a:srgbClr val="FF0000"/>
                </a:solidFill>
                <a:latin typeface="Courier New" panose="02070309020205020404" pitchFamily="49" charset="0"/>
                <a:ea typeface="Cambria Math" panose="02040503050406030204" pitchFamily="18" charset="0"/>
                <a:cs typeface="Courier New" panose="02070309020205020404" pitchFamily="49" charset="0"/>
              </a:rPr>
              <a:t>ret </a:t>
            </a:r>
            <a:r>
              <a:rPr lang="en-US" sz="900" b="1" dirty="0" smtClean="0">
                <a:solidFill>
                  <a:srgbClr val="FF0000"/>
                </a:solidFill>
                <a:latin typeface="Courier New" panose="02070309020205020404" pitchFamily="49" charset="0"/>
                <a:ea typeface="Cambria Math" panose="02040503050406030204" pitchFamily="18" charset="0"/>
                <a:cs typeface="Courier New" panose="02070309020205020404" pitchFamily="49" charset="0"/>
              </a:rPr>
              <a:t>+=</a:t>
            </a:r>
            <a:r>
              <a:rPr lang="en-US" sz="900" dirty="0" smtClean="0">
                <a:solidFill>
                  <a:srgbClr val="FF0000"/>
                </a:solidFill>
                <a:latin typeface="Courier New" panose="02070309020205020404" pitchFamily="49" charset="0"/>
                <a:ea typeface="Cambria Math" panose="02040503050406030204" pitchFamily="18" charset="0"/>
                <a:cs typeface="Courier New" panose="02070309020205020404" pitchFamily="49" charset="0"/>
              </a:rPr>
              <a:t> </a:t>
            </a:r>
            <a:r>
              <a:rPr lang="en-US" sz="900" dirty="0" smtClean="0">
                <a:solidFill>
                  <a:srgbClr val="002060"/>
                </a:solidFill>
                <a:latin typeface="Courier New" panose="02070309020205020404" pitchFamily="49" charset="0"/>
                <a:ea typeface="Cambria Math" panose="02040503050406030204" pitchFamily="18" charset="0"/>
                <a:cs typeface="Courier New" panose="02070309020205020404" pitchFamily="49" charset="0"/>
              </a:rPr>
              <a:t>a[</a:t>
            </a:r>
            <a:r>
              <a:rPr lang="en-US" sz="900" dirty="0" err="1" smtClean="0">
                <a:solidFill>
                  <a:srgbClr val="002060"/>
                </a:solidFill>
                <a:latin typeface="Courier New" panose="02070309020205020404" pitchFamily="49" charset="0"/>
                <a:ea typeface="Cambria Math" panose="02040503050406030204" pitchFamily="18" charset="0"/>
                <a:cs typeface="Courier New" panose="02070309020205020404" pitchFamily="49" charset="0"/>
              </a:rPr>
              <a:t>i</a:t>
            </a:r>
            <a:r>
              <a:rPr lang="en-US" sz="900" dirty="0" smtClean="0">
                <a:solidFill>
                  <a:srgbClr val="002060"/>
                </a:solidFill>
                <a:latin typeface="Courier New" panose="02070309020205020404" pitchFamily="49" charset="0"/>
                <a:ea typeface="Cambria Math" panose="02040503050406030204" pitchFamily="18" charset="0"/>
                <a:cs typeface="Courier New" panose="02070309020205020404" pitchFamily="49" charset="0"/>
              </a:rPr>
              <a:t>] * b[</a:t>
            </a:r>
            <a:r>
              <a:rPr lang="en-US" sz="900" dirty="0" err="1" smtClean="0">
                <a:solidFill>
                  <a:srgbClr val="002060"/>
                </a:solidFill>
                <a:latin typeface="Courier New" panose="02070309020205020404" pitchFamily="49" charset="0"/>
                <a:ea typeface="Cambria Math" panose="02040503050406030204" pitchFamily="18" charset="0"/>
                <a:cs typeface="Courier New" panose="02070309020205020404" pitchFamily="49" charset="0"/>
              </a:rPr>
              <a:t>i</a:t>
            </a:r>
            <a:r>
              <a:rPr lang="en-US" sz="900" dirty="0" smtClean="0">
                <a:solidFill>
                  <a:srgbClr val="002060"/>
                </a:solidFill>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p>
        </p:txBody>
      </p:sp>
      <p:sp>
        <p:nvSpPr>
          <p:cNvPr id="5" name="TextBox 4"/>
          <p:cNvSpPr txBox="1"/>
          <p:nvPr/>
        </p:nvSpPr>
        <p:spPr>
          <a:xfrm>
            <a:off x="1924050" y="1489289"/>
            <a:ext cx="920749" cy="369332"/>
          </a:xfrm>
          <a:prstGeom prst="rect">
            <a:avLst/>
          </a:prstGeom>
          <a:noFill/>
        </p:spPr>
        <p:txBody>
          <a:bodyPr wrap="square" rtlCol="0">
            <a:spAutoFit/>
          </a:bodyPr>
          <a:lstStyle/>
          <a:p>
            <a:r>
              <a:rPr lang="en-US" dirty="0" smtClean="0"/>
              <a:t>Serial C</a:t>
            </a:r>
            <a:endParaRPr lang="en-US" dirty="0"/>
          </a:p>
        </p:txBody>
      </p:sp>
      <p:sp>
        <p:nvSpPr>
          <p:cNvPr id="7" name="TextBox 6"/>
          <p:cNvSpPr txBox="1"/>
          <p:nvPr/>
        </p:nvSpPr>
        <p:spPr>
          <a:xfrm>
            <a:off x="1989666" y="1086935"/>
            <a:ext cx="788121" cy="369332"/>
          </a:xfrm>
          <a:prstGeom prst="rect">
            <a:avLst/>
          </a:prstGeom>
          <a:noFill/>
        </p:spPr>
        <p:txBody>
          <a:bodyPr wrap="none" rtlCol="0">
            <a:spAutoFit/>
          </a:bodyPr>
          <a:lstStyle/>
          <a:p>
            <a:r>
              <a:rPr lang="en-US" u="sng" dirty="0" smtClean="0"/>
              <a:t>HOST</a:t>
            </a:r>
            <a:endParaRPr lang="en-US" u="sng" dirty="0"/>
          </a:p>
        </p:txBody>
      </p:sp>
      <p:sp>
        <p:nvSpPr>
          <p:cNvPr id="9" name="TextBox 8"/>
          <p:cNvSpPr txBox="1"/>
          <p:nvPr/>
        </p:nvSpPr>
        <p:spPr>
          <a:xfrm>
            <a:off x="6239933" y="1086935"/>
            <a:ext cx="949186" cy="369332"/>
          </a:xfrm>
          <a:prstGeom prst="rect">
            <a:avLst/>
          </a:prstGeom>
          <a:noFill/>
        </p:spPr>
        <p:txBody>
          <a:bodyPr wrap="none" rtlCol="0">
            <a:spAutoFit/>
          </a:bodyPr>
          <a:lstStyle/>
          <a:p>
            <a:r>
              <a:rPr lang="en-US" u="sng" dirty="0" smtClean="0"/>
              <a:t>DEVICE</a:t>
            </a:r>
            <a:endParaRPr lang="en-US" u="sng" dirty="0"/>
          </a:p>
        </p:txBody>
      </p:sp>
      <p:cxnSp>
        <p:nvCxnSpPr>
          <p:cNvPr id="11" name="Straight Connector 10"/>
          <p:cNvCxnSpPr/>
          <p:nvPr/>
        </p:nvCxnSpPr>
        <p:spPr>
          <a:xfrm>
            <a:off x="4749807" y="1126575"/>
            <a:ext cx="8467" cy="516415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716867" y="1964265"/>
            <a:ext cx="439393" cy="369332"/>
          </a:xfrm>
          <a:prstGeom prst="rect">
            <a:avLst/>
          </a:prstGeom>
          <a:noFill/>
        </p:spPr>
        <p:txBody>
          <a:bodyPr wrap="none" rtlCol="0">
            <a:spAutoFit/>
          </a:bodyPr>
          <a:lstStyle/>
          <a:p>
            <a:r>
              <a:rPr lang="en-US" b="1" dirty="0" smtClean="0">
                <a:solidFill>
                  <a:srgbClr val="FF0000"/>
                </a:solidFill>
              </a:rPr>
              <a:t>10</a:t>
            </a:r>
            <a:endParaRPr lang="en-US" b="1" dirty="0">
              <a:solidFill>
                <a:srgbClr val="FF0000"/>
              </a:solidFill>
            </a:endParaRPr>
          </a:p>
        </p:txBody>
      </p:sp>
      <p:sp>
        <p:nvSpPr>
          <p:cNvPr id="10" name="TextBox 9"/>
          <p:cNvSpPr txBox="1"/>
          <p:nvPr/>
        </p:nvSpPr>
        <p:spPr>
          <a:xfrm>
            <a:off x="6684128" y="18955"/>
            <a:ext cx="2467342" cy="307777"/>
          </a:xfrm>
          <a:prstGeom prst="rect">
            <a:avLst/>
          </a:prstGeom>
          <a:noFill/>
        </p:spPr>
        <p:txBody>
          <a:bodyPr wrap="none" rtlCol="0">
            <a:spAutoFit/>
          </a:bodyPr>
          <a:lstStyle/>
          <a:p>
            <a:r>
              <a:rPr lang="en-US" sz="1400" dirty="0" smtClean="0"/>
              <a:t>Programmability and Portability</a:t>
            </a:r>
            <a:endParaRPr lang="en-US" sz="1400" dirty="0"/>
          </a:p>
        </p:txBody>
      </p:sp>
    </p:spTree>
    <p:extLst>
      <p:ext uri="{BB962C8B-B14F-4D97-AF65-F5344CB8AC3E}">
        <p14:creationId xmlns:p14="http://schemas.microsoft.com/office/powerpoint/2010/main" val="3386386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724" y="189972"/>
            <a:ext cx="8658743" cy="851933"/>
          </a:xfrm>
        </p:spPr>
        <p:txBody>
          <a:bodyPr>
            <a:normAutofit/>
          </a:bodyPr>
          <a:lstStyle/>
          <a:p>
            <a:r>
              <a:rPr lang="en-US" dirty="0" smtClean="0"/>
              <a:t>Dot Product:  Parallel on GPU Device using CUDA</a:t>
            </a:r>
            <a:endParaRPr lang="en-US" dirty="0"/>
          </a:p>
        </p:txBody>
      </p:sp>
      <p:sp>
        <p:nvSpPr>
          <p:cNvPr id="7" name="TextBox 6"/>
          <p:cNvSpPr txBox="1"/>
          <p:nvPr/>
        </p:nvSpPr>
        <p:spPr>
          <a:xfrm>
            <a:off x="1989666" y="1086935"/>
            <a:ext cx="788121" cy="369332"/>
          </a:xfrm>
          <a:prstGeom prst="rect">
            <a:avLst/>
          </a:prstGeom>
          <a:noFill/>
        </p:spPr>
        <p:txBody>
          <a:bodyPr wrap="none" rtlCol="0">
            <a:spAutoFit/>
          </a:bodyPr>
          <a:lstStyle/>
          <a:p>
            <a:r>
              <a:rPr lang="en-US" u="sng" dirty="0" smtClean="0"/>
              <a:t>HOST</a:t>
            </a:r>
            <a:endParaRPr lang="en-US" u="sng" dirty="0"/>
          </a:p>
        </p:txBody>
      </p:sp>
      <p:sp>
        <p:nvSpPr>
          <p:cNvPr id="9" name="TextBox 8"/>
          <p:cNvSpPr txBox="1"/>
          <p:nvPr/>
        </p:nvSpPr>
        <p:spPr>
          <a:xfrm>
            <a:off x="6028258" y="1086935"/>
            <a:ext cx="1614520" cy="369332"/>
          </a:xfrm>
          <a:prstGeom prst="rect">
            <a:avLst/>
          </a:prstGeom>
          <a:noFill/>
        </p:spPr>
        <p:txBody>
          <a:bodyPr wrap="none" rtlCol="0">
            <a:spAutoFit/>
          </a:bodyPr>
          <a:lstStyle/>
          <a:p>
            <a:r>
              <a:rPr lang="en-US" u="sng" dirty="0" smtClean="0"/>
              <a:t>DEVICE (GPU)</a:t>
            </a:r>
            <a:endParaRPr lang="en-US" u="sng" dirty="0"/>
          </a:p>
        </p:txBody>
      </p:sp>
      <p:cxnSp>
        <p:nvCxnSpPr>
          <p:cNvPr id="11" name="Straight Connector 10"/>
          <p:cNvCxnSpPr/>
          <p:nvPr/>
        </p:nvCxnSpPr>
        <p:spPr>
          <a:xfrm>
            <a:off x="4741340" y="1126575"/>
            <a:ext cx="8467" cy="516415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39724" y="1529974"/>
            <a:ext cx="4273013" cy="4385816"/>
          </a:xfrm>
          <a:prstGeom prst="rect">
            <a:avLst/>
          </a:prstGeom>
          <a:noFill/>
          <a:ln w="6350">
            <a:solidFill>
              <a:schemeClr val="tx1"/>
            </a:solidFill>
          </a:ln>
        </p:spPr>
        <p:txBody>
          <a:bodyPr wrap="square" rtlCol="0">
            <a:spAutoFit/>
          </a:bodyPr>
          <a:lstStyle/>
          <a:p>
            <a:pPr marL="228600" indent="-228600">
              <a:buFont typeface="+mj-lt"/>
              <a:buAutoNum type="arabicPeriod"/>
            </a:pP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int</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main(</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int</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argc</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char **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argv</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int</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n_elem</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  double *a, *b, *ret, sum = 0.0;</a:t>
            </a:r>
          </a:p>
          <a:p>
            <a:pPr marL="228600" indent="-228600">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  //allocate and initialize a, b, and ret</a:t>
            </a:r>
          </a:p>
          <a:p>
            <a:pPr marL="228600" indent="-228600">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p>
          <a:p>
            <a:pPr marL="228600" indent="-228600">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  double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dev_a</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dev_b</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dev_r</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size_t</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size =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n_elem</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sizeof</a:t>
            </a:r>
            <a:r>
              <a:rPr lang="en-US" sz="900" dirty="0" smtClean="0">
                <a:latin typeface="Courier New" panose="02070309020205020404" pitchFamily="49" charset="0"/>
                <a:ea typeface="Cambria Math" panose="02040503050406030204" pitchFamily="18" charset="0"/>
                <a:cs typeface="Courier New" panose="02070309020205020404" pitchFamily="49" charset="0"/>
              </a:rPr>
              <a:t>(double);</a:t>
            </a:r>
          </a:p>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//allocate device buffers</a:t>
            </a:r>
            <a:endParaRPr lang="en-US" sz="900" dirty="0">
              <a:latin typeface="Courier New" panose="02070309020205020404" pitchFamily="49" charset="0"/>
              <a:ea typeface="Cambria Math" panose="02040503050406030204" pitchFamily="18" charset="0"/>
              <a:cs typeface="Courier New" panose="02070309020205020404" pitchFamily="49" charset="0"/>
            </a:endParaRPr>
          </a:p>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err="1">
                <a:latin typeface="Courier New" panose="02070309020205020404" pitchFamily="49" charset="0"/>
                <a:ea typeface="Cambria Math" panose="02040503050406030204" pitchFamily="18" charset="0"/>
                <a:cs typeface="Courier New" panose="02070309020205020404" pitchFamily="49" charset="0"/>
              </a:rPr>
              <a:t>cudaMalloc</a:t>
            </a:r>
            <a:r>
              <a:rPr lang="en-US" sz="900" dirty="0">
                <a:latin typeface="Courier New" panose="02070309020205020404" pitchFamily="49" charset="0"/>
                <a:ea typeface="Cambria Math" panose="02040503050406030204" pitchFamily="18" charset="0"/>
                <a:cs typeface="Courier New" panose="02070309020205020404" pitchFamily="49" charset="0"/>
              </a:rPr>
              <a:t>((void**)&amp;</a:t>
            </a:r>
            <a:r>
              <a:rPr lang="en-US" sz="900" dirty="0" err="1">
                <a:latin typeface="Courier New" panose="02070309020205020404" pitchFamily="49" charset="0"/>
                <a:ea typeface="Cambria Math" panose="02040503050406030204" pitchFamily="18" charset="0"/>
                <a:cs typeface="Courier New" panose="02070309020205020404" pitchFamily="49" charset="0"/>
              </a:rPr>
              <a:t>dev_a</a:t>
            </a: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smtClean="0">
                <a:latin typeface="Courier New" panose="02070309020205020404" pitchFamily="49" charset="0"/>
                <a:ea typeface="Cambria Math" panose="02040503050406030204" pitchFamily="18" charset="0"/>
                <a:cs typeface="Courier New" panose="02070309020205020404" pitchFamily="49" charset="0"/>
              </a:rPr>
              <a:t>size);</a:t>
            </a:r>
            <a:endParaRPr lang="en-US" sz="900" dirty="0">
              <a:latin typeface="Courier New" panose="02070309020205020404" pitchFamily="49" charset="0"/>
              <a:ea typeface="Cambria Math" panose="02040503050406030204" pitchFamily="18" charset="0"/>
              <a:cs typeface="Courier New" panose="02070309020205020404" pitchFamily="49" charset="0"/>
            </a:endParaRPr>
          </a:p>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err="1">
                <a:latin typeface="Courier New" panose="02070309020205020404" pitchFamily="49" charset="0"/>
                <a:ea typeface="Cambria Math" panose="02040503050406030204" pitchFamily="18" charset="0"/>
                <a:cs typeface="Courier New" panose="02070309020205020404" pitchFamily="49" charset="0"/>
              </a:rPr>
              <a:t>cudaMalloc</a:t>
            </a:r>
            <a:r>
              <a:rPr lang="en-US" sz="900" dirty="0">
                <a:latin typeface="Courier New" panose="02070309020205020404" pitchFamily="49" charset="0"/>
                <a:ea typeface="Cambria Math" panose="02040503050406030204" pitchFamily="18" charset="0"/>
                <a:cs typeface="Courier New" panose="02070309020205020404" pitchFamily="49" charset="0"/>
              </a:rPr>
              <a:t>((void**)&amp;</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dev_b</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size);</a:t>
            </a:r>
            <a:endParaRPr lang="en-US" sz="900" dirty="0">
              <a:latin typeface="Courier New" panose="02070309020205020404" pitchFamily="49" charset="0"/>
              <a:ea typeface="Cambria Math" panose="02040503050406030204" pitchFamily="18" charset="0"/>
              <a:cs typeface="Courier New" panose="02070309020205020404" pitchFamily="49" charset="0"/>
            </a:endParaRPr>
          </a:p>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err="1">
                <a:latin typeface="Courier New" panose="02070309020205020404" pitchFamily="49" charset="0"/>
                <a:ea typeface="Cambria Math" panose="02040503050406030204" pitchFamily="18" charset="0"/>
                <a:cs typeface="Courier New" panose="02070309020205020404" pitchFamily="49" charset="0"/>
              </a:rPr>
              <a:t>cudaMalloc</a:t>
            </a:r>
            <a:r>
              <a:rPr lang="en-US" sz="900" dirty="0">
                <a:latin typeface="Courier New" panose="02070309020205020404" pitchFamily="49" charset="0"/>
                <a:ea typeface="Cambria Math" panose="02040503050406030204" pitchFamily="18" charset="0"/>
                <a:cs typeface="Courier New" panose="02070309020205020404" pitchFamily="49" charset="0"/>
              </a:rPr>
              <a:t>((void</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**)&amp;</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dev_r</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size);</a:t>
            </a:r>
          </a:p>
          <a:p>
            <a:pPr marL="228600" indent="-228600">
              <a:buFont typeface="+mj-lt"/>
              <a:buAutoNum type="arabicPeriod"/>
            </a:pPr>
            <a:endParaRPr lang="en-US" sz="900" dirty="0">
              <a:latin typeface="Courier New" panose="02070309020205020404" pitchFamily="49" charset="0"/>
              <a:ea typeface="Cambria Math" panose="02040503050406030204" pitchFamily="18" charset="0"/>
              <a:cs typeface="Courier New" panose="02070309020205020404" pitchFamily="49" charset="0"/>
            </a:endParaRPr>
          </a:p>
          <a:p>
            <a:pPr marL="228600" indent="-228600">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  //initialize device buffers</a:t>
            </a:r>
          </a:p>
          <a:p>
            <a:pPr marL="228600" indent="-228600">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cudaMemcpy</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dev_a</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 size,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cudaMemcpyHostToDevice</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cudaMemcpy</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dev_b</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b, size,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cudaMemcpyHostToDevice</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endParaRPr lang="en-US" sz="900" dirty="0" smtClean="0">
              <a:latin typeface="Courier New" panose="02070309020205020404" pitchFamily="49" charset="0"/>
              <a:ea typeface="Cambria Math" panose="02040503050406030204" pitchFamily="18" charset="0"/>
              <a:cs typeface="Courier New" panose="02070309020205020404" pitchFamily="49" charset="0"/>
            </a:endParaRPr>
          </a:p>
          <a:p>
            <a:pPr marL="228600" indent="-228600">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  //set grid/block size</a:t>
            </a:r>
          </a:p>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endParaRPr lang="en-US" sz="900" dirty="0">
              <a:latin typeface="Courier New" panose="02070309020205020404" pitchFamily="49" charset="0"/>
              <a:ea typeface="Cambria Math" panose="02040503050406030204" pitchFamily="18" charset="0"/>
              <a:cs typeface="Courier New" panose="02070309020205020404" pitchFamily="49" charset="0"/>
            </a:endParaRPr>
          </a:p>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//multiply elements</a:t>
            </a:r>
          </a:p>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dotProd-vmul</a:t>
            </a:r>
            <a:r>
              <a:rPr lang="en-US" sz="900" dirty="0" smtClean="0">
                <a:latin typeface="Courier New" panose="02070309020205020404" pitchFamily="49" charset="0"/>
                <a:ea typeface="Cambria Math" panose="02040503050406030204" pitchFamily="18" charset="0"/>
                <a:cs typeface="Courier New" panose="02070309020205020404" pitchFamily="49" charset="0"/>
              </a:rPr>
              <a:t>&lt;&lt;&lt;grid, block&gt;&gt;&gt;(</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dev_a</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dev_b</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dev_r</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n_elem</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endParaRPr lang="en-US" sz="900" dirty="0" smtClean="0">
              <a:latin typeface="Courier New" panose="02070309020205020404" pitchFamily="49" charset="0"/>
              <a:ea typeface="Cambria Math" panose="02040503050406030204" pitchFamily="18" charset="0"/>
              <a:cs typeface="Courier New" panose="02070309020205020404" pitchFamily="49" charset="0"/>
            </a:endParaRPr>
          </a:p>
          <a:p>
            <a:pPr marL="228600" indent="-228600">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  //partial result</a:t>
            </a:r>
          </a:p>
          <a:p>
            <a:pPr marL="228600" indent="-228600">
              <a:buFont typeface="+mj-lt"/>
              <a:buAutoNum type="arabicPeriod"/>
            </a:pPr>
            <a:r>
              <a:rPr lang="en-US" sz="900" dirty="0">
                <a:solidFill>
                  <a:srgbClr val="FF0000"/>
                </a:solidFill>
                <a:latin typeface="Courier New" panose="02070309020205020404" pitchFamily="49" charset="0"/>
                <a:ea typeface="Cambria Math" panose="02040503050406030204" pitchFamily="18" charset="0"/>
                <a:cs typeface="Courier New" panose="02070309020205020404" pitchFamily="49" charset="0"/>
              </a:rPr>
              <a:t> </a:t>
            </a:r>
            <a:r>
              <a:rPr lang="en-US" sz="900" dirty="0" smtClean="0">
                <a:solidFill>
                  <a:srgbClr val="FF0000"/>
                </a:solidFill>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solidFill>
                  <a:srgbClr val="FF0000"/>
                </a:solidFill>
                <a:latin typeface="Courier New" panose="02070309020205020404" pitchFamily="49" charset="0"/>
                <a:ea typeface="Cambria Math" panose="02040503050406030204" pitchFamily="18" charset="0"/>
                <a:cs typeface="Courier New" panose="02070309020205020404" pitchFamily="49" charset="0"/>
              </a:rPr>
              <a:t>cudaMemcpy</a:t>
            </a:r>
            <a:r>
              <a:rPr lang="en-US" sz="900" dirty="0" smtClean="0">
                <a:solidFill>
                  <a:srgbClr val="FF0000"/>
                </a:solidFill>
                <a:latin typeface="Courier New" panose="02070309020205020404" pitchFamily="49" charset="0"/>
                <a:ea typeface="Cambria Math" panose="02040503050406030204" pitchFamily="18" charset="0"/>
                <a:cs typeface="Courier New" panose="02070309020205020404" pitchFamily="49" charset="0"/>
              </a:rPr>
              <a:t>(ret, </a:t>
            </a:r>
            <a:r>
              <a:rPr lang="en-US" sz="900" dirty="0" err="1" smtClean="0">
                <a:solidFill>
                  <a:srgbClr val="FF0000"/>
                </a:solidFill>
                <a:latin typeface="Courier New" panose="02070309020205020404" pitchFamily="49" charset="0"/>
                <a:ea typeface="Cambria Math" panose="02040503050406030204" pitchFamily="18" charset="0"/>
                <a:cs typeface="Courier New" panose="02070309020205020404" pitchFamily="49" charset="0"/>
              </a:rPr>
              <a:t>dev_r</a:t>
            </a:r>
            <a:r>
              <a:rPr lang="en-US" sz="900" dirty="0" smtClean="0">
                <a:solidFill>
                  <a:srgbClr val="FF0000"/>
                </a:solidFill>
                <a:latin typeface="Courier New" panose="02070309020205020404" pitchFamily="49" charset="0"/>
                <a:ea typeface="Cambria Math" panose="02040503050406030204" pitchFamily="18" charset="0"/>
                <a:cs typeface="Courier New" panose="02070309020205020404" pitchFamily="49" charset="0"/>
              </a:rPr>
              <a:t>, size, </a:t>
            </a:r>
            <a:r>
              <a:rPr lang="en-US" sz="900" dirty="0" err="1" smtClean="0">
                <a:solidFill>
                  <a:srgbClr val="FF0000"/>
                </a:solidFill>
                <a:latin typeface="Courier New" panose="02070309020205020404" pitchFamily="49" charset="0"/>
                <a:ea typeface="Cambria Math" panose="02040503050406030204" pitchFamily="18" charset="0"/>
                <a:cs typeface="Courier New" panose="02070309020205020404" pitchFamily="49" charset="0"/>
              </a:rPr>
              <a:t>cudaMemcpyDeviceToHost</a:t>
            </a:r>
            <a:r>
              <a:rPr lang="en-US" sz="900" dirty="0" smtClean="0">
                <a:solidFill>
                  <a:srgbClr val="FF0000"/>
                </a:solidFill>
                <a:latin typeface="Courier New" panose="02070309020205020404" pitchFamily="49" charset="0"/>
                <a:ea typeface="Cambria Math" panose="02040503050406030204" pitchFamily="18" charset="0"/>
                <a:cs typeface="Courier New" panose="02070309020205020404" pitchFamily="49" charset="0"/>
              </a:rPr>
              <a:t>);</a:t>
            </a:r>
            <a:endParaRPr lang="en-US" sz="900" dirty="0">
              <a:solidFill>
                <a:srgbClr val="FF0000"/>
              </a:solidFill>
              <a:latin typeface="Courier New" panose="02070309020205020404" pitchFamily="49" charset="0"/>
              <a:ea typeface="Cambria Math" panose="02040503050406030204" pitchFamily="18" charset="0"/>
              <a:cs typeface="Courier New" panose="02070309020205020404" pitchFamily="49" charset="0"/>
            </a:endParaRPr>
          </a:p>
          <a:p>
            <a:pPr marL="228600" indent="-228600">
              <a:buFont typeface="+mj-lt"/>
              <a:buAutoNum type="arabicPeriod"/>
            </a:pPr>
            <a:endParaRPr lang="en-US" sz="900" dirty="0">
              <a:latin typeface="Courier New" panose="02070309020205020404" pitchFamily="49" charset="0"/>
              <a:ea typeface="Cambria Math" panose="02040503050406030204" pitchFamily="18" charset="0"/>
              <a:cs typeface="Courier New" panose="02070309020205020404" pitchFamily="49" charset="0"/>
            </a:endParaRPr>
          </a:p>
          <a:p>
            <a:pPr marL="228600" indent="-228600">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  //CPU sum</a:t>
            </a:r>
          </a:p>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int</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i</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for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i</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 0;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i</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&lt;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n_elem</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i</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900" dirty="0">
                <a:solidFill>
                  <a:srgbClr val="FF0000"/>
                </a:solidFill>
                <a:latin typeface="Courier New" panose="02070309020205020404" pitchFamily="49" charset="0"/>
                <a:ea typeface="Cambria Math" panose="02040503050406030204" pitchFamily="18" charset="0"/>
                <a:cs typeface="Courier New" panose="02070309020205020404" pitchFamily="49" charset="0"/>
              </a:rPr>
              <a:t> </a:t>
            </a:r>
            <a:r>
              <a:rPr lang="en-US" sz="900" dirty="0" smtClean="0">
                <a:solidFill>
                  <a:srgbClr val="FF0000"/>
                </a:solidFill>
                <a:latin typeface="Courier New" panose="02070309020205020404" pitchFamily="49" charset="0"/>
                <a:ea typeface="Cambria Math" panose="02040503050406030204" pitchFamily="18" charset="0"/>
                <a:cs typeface="Courier New" panose="02070309020205020404" pitchFamily="49" charset="0"/>
              </a:rPr>
              <a:t>   sum += ret[</a:t>
            </a:r>
            <a:r>
              <a:rPr lang="en-US" sz="900" dirty="0" err="1" smtClean="0">
                <a:solidFill>
                  <a:srgbClr val="FF0000"/>
                </a:solidFill>
                <a:latin typeface="Courier New" panose="02070309020205020404" pitchFamily="49" charset="0"/>
                <a:ea typeface="Cambria Math" panose="02040503050406030204" pitchFamily="18" charset="0"/>
                <a:cs typeface="Courier New" panose="02070309020205020404" pitchFamily="49" charset="0"/>
              </a:rPr>
              <a:t>i</a:t>
            </a:r>
            <a:r>
              <a:rPr lang="en-US" sz="900" dirty="0" smtClean="0">
                <a:solidFill>
                  <a:srgbClr val="FF0000"/>
                </a:solidFill>
                <a:latin typeface="Courier New" panose="02070309020205020404" pitchFamily="49" charset="0"/>
                <a:ea typeface="Cambria Math" panose="02040503050406030204" pitchFamily="18" charset="0"/>
                <a:cs typeface="Courier New" panose="02070309020205020404" pitchFamily="49" charset="0"/>
              </a:rPr>
              <a:t>];</a:t>
            </a:r>
            <a:endParaRPr lang="en-US" sz="900" dirty="0">
              <a:solidFill>
                <a:srgbClr val="FF0000"/>
              </a:solidFill>
              <a:latin typeface="Courier New" panose="02070309020205020404" pitchFamily="49" charset="0"/>
              <a:ea typeface="Cambria Math" panose="02040503050406030204" pitchFamily="18" charset="0"/>
              <a:cs typeface="Courier New" panose="02070309020205020404" pitchFamily="49" charset="0"/>
            </a:endParaRPr>
          </a:p>
          <a:p>
            <a:pPr marL="228600" indent="-228600">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p>
        </p:txBody>
      </p:sp>
      <p:sp>
        <p:nvSpPr>
          <p:cNvPr id="10" name="TextBox 9"/>
          <p:cNvSpPr txBox="1"/>
          <p:nvPr/>
        </p:nvSpPr>
        <p:spPr>
          <a:xfrm>
            <a:off x="4936069" y="1529974"/>
            <a:ext cx="3657600" cy="1892826"/>
          </a:xfrm>
          <a:prstGeom prst="rect">
            <a:avLst/>
          </a:prstGeom>
          <a:noFill/>
          <a:ln w="6350">
            <a:solidFill>
              <a:schemeClr val="tx1"/>
            </a:solidFill>
          </a:ln>
        </p:spPr>
        <p:txBody>
          <a:bodyPr wrap="square" rtlCol="0">
            <a:spAutoFit/>
          </a:bodyPr>
          <a:lstStyle/>
          <a:p>
            <a:pPr marL="228600" indent="-228600">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__global void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dotProd-vmul</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double *a, double *b,</a:t>
            </a:r>
          </a:p>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double *ret,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int</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n_elem</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int</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i</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int</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tid</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err="1">
                <a:latin typeface="Courier New" panose="02070309020205020404" pitchFamily="49" charset="0"/>
                <a:ea typeface="Cambria Math" panose="02040503050406030204" pitchFamily="18" charset="0"/>
                <a:cs typeface="Courier New" panose="02070309020205020404" pitchFamily="49" charset="0"/>
              </a:rPr>
              <a:t>blockIdx.x</a:t>
            </a:r>
            <a:r>
              <a:rPr lang="en-US" sz="900" dirty="0">
                <a:latin typeface="Courier New" panose="02070309020205020404" pitchFamily="49" charset="0"/>
                <a:ea typeface="Cambria Math" panose="02040503050406030204" pitchFamily="18" charset="0"/>
                <a:cs typeface="Courier New" panose="02070309020205020404" pitchFamily="49" charset="0"/>
              </a:rPr>
              <a:t> * </a:t>
            </a:r>
            <a:endParaRPr lang="en-US" sz="900" dirty="0" smtClean="0">
              <a:latin typeface="Courier New" panose="02070309020205020404" pitchFamily="49" charset="0"/>
              <a:ea typeface="Cambria Math" panose="02040503050406030204" pitchFamily="18" charset="0"/>
              <a:cs typeface="Courier New" panose="02070309020205020404" pitchFamily="49" charset="0"/>
            </a:endParaRPr>
          </a:p>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blockDim.x</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threadIdx.x</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int</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n_threads</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blockDim.x</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p>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gridDim.x</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for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i</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tid</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i</a:t>
            </a:r>
            <a:r>
              <a:rPr lang="en-US" sz="900" dirty="0" smtClean="0">
                <a:latin typeface="Courier New" panose="02070309020205020404" pitchFamily="49" charset="0"/>
                <a:ea typeface="Cambria Math" panose="02040503050406030204" pitchFamily="18" charset="0"/>
                <a:cs typeface="Courier New" panose="02070309020205020404" pitchFamily="49" charset="0"/>
              </a:rPr>
              <a:t>&lt;</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n_elem</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i</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n_threads</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smtClean="0">
                <a:solidFill>
                  <a:srgbClr val="002060"/>
                </a:solidFill>
                <a:latin typeface="Courier New" panose="02070309020205020404" pitchFamily="49" charset="0"/>
                <a:ea typeface="Cambria Math" panose="02040503050406030204" pitchFamily="18" charset="0"/>
                <a:cs typeface="Courier New" panose="02070309020205020404" pitchFamily="49" charset="0"/>
              </a:rPr>
              <a:t>ret[</a:t>
            </a:r>
            <a:r>
              <a:rPr lang="en-US" sz="900" dirty="0" err="1" smtClean="0">
                <a:solidFill>
                  <a:srgbClr val="002060"/>
                </a:solidFill>
                <a:latin typeface="Courier New" panose="02070309020205020404" pitchFamily="49" charset="0"/>
                <a:ea typeface="Cambria Math" panose="02040503050406030204" pitchFamily="18" charset="0"/>
                <a:cs typeface="Courier New" panose="02070309020205020404" pitchFamily="49" charset="0"/>
              </a:rPr>
              <a:t>tid</a:t>
            </a:r>
            <a:r>
              <a:rPr lang="en-US" sz="900" dirty="0" smtClean="0">
                <a:solidFill>
                  <a:srgbClr val="002060"/>
                </a:solidFill>
                <a:latin typeface="Courier New" panose="02070309020205020404" pitchFamily="49" charset="0"/>
                <a:ea typeface="Cambria Math" panose="02040503050406030204" pitchFamily="18" charset="0"/>
                <a:cs typeface="Courier New" panose="02070309020205020404" pitchFamily="49" charset="0"/>
              </a:rPr>
              <a:t>] = a[</a:t>
            </a:r>
            <a:r>
              <a:rPr lang="en-US" sz="900" dirty="0" err="1" smtClean="0">
                <a:solidFill>
                  <a:srgbClr val="002060"/>
                </a:solidFill>
                <a:latin typeface="Courier New" panose="02070309020205020404" pitchFamily="49" charset="0"/>
                <a:ea typeface="Cambria Math" panose="02040503050406030204" pitchFamily="18" charset="0"/>
                <a:cs typeface="Courier New" panose="02070309020205020404" pitchFamily="49" charset="0"/>
              </a:rPr>
              <a:t>tid</a:t>
            </a:r>
            <a:r>
              <a:rPr lang="en-US" sz="900" dirty="0" smtClean="0">
                <a:solidFill>
                  <a:srgbClr val="002060"/>
                </a:solidFill>
                <a:latin typeface="Courier New" panose="02070309020205020404" pitchFamily="49" charset="0"/>
                <a:ea typeface="Cambria Math" panose="02040503050406030204" pitchFamily="18" charset="0"/>
                <a:cs typeface="Courier New" panose="02070309020205020404" pitchFamily="49" charset="0"/>
              </a:rPr>
              <a:t>] * b[</a:t>
            </a:r>
            <a:r>
              <a:rPr lang="en-US" sz="900" dirty="0" err="1" smtClean="0">
                <a:solidFill>
                  <a:srgbClr val="002060"/>
                </a:solidFill>
                <a:latin typeface="Courier New" panose="02070309020205020404" pitchFamily="49" charset="0"/>
                <a:ea typeface="Cambria Math" panose="02040503050406030204" pitchFamily="18" charset="0"/>
                <a:cs typeface="Courier New" panose="02070309020205020404" pitchFamily="49" charset="0"/>
              </a:rPr>
              <a:t>tid</a:t>
            </a:r>
            <a:r>
              <a:rPr lang="en-US" sz="900" dirty="0" smtClean="0">
                <a:solidFill>
                  <a:srgbClr val="002060"/>
                </a:solidFill>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a:t>
            </a:r>
            <a:endParaRPr lang="en-US" sz="900" dirty="0" smtClean="0">
              <a:latin typeface="Courier New" panose="02070309020205020404" pitchFamily="49" charset="0"/>
              <a:ea typeface="Cambria Math" panose="02040503050406030204" pitchFamily="18" charset="0"/>
              <a:cs typeface="Courier New" panose="02070309020205020404" pitchFamily="49" charset="0"/>
            </a:endParaRPr>
          </a:p>
          <a:p>
            <a:pPr marL="228600" indent="-228600">
              <a:buFont typeface="+mj-lt"/>
              <a:buAutoNum type="arabicPeriod"/>
            </a:pPr>
            <a:endParaRPr lang="en-US" sz="900" dirty="0" smtClean="0">
              <a:latin typeface="Courier New" panose="02070309020205020404" pitchFamily="49" charset="0"/>
              <a:ea typeface="Cambria Math" panose="02040503050406030204" pitchFamily="18" charset="0"/>
              <a:cs typeface="Courier New" panose="02070309020205020404" pitchFamily="49" charset="0"/>
            </a:endParaRPr>
          </a:p>
        </p:txBody>
      </p:sp>
      <p:sp>
        <p:nvSpPr>
          <p:cNvPr id="12" name="TextBox 11"/>
          <p:cNvSpPr txBox="1"/>
          <p:nvPr/>
        </p:nvSpPr>
        <p:spPr>
          <a:xfrm>
            <a:off x="3835837" y="1644540"/>
            <a:ext cx="439393" cy="369332"/>
          </a:xfrm>
          <a:prstGeom prst="rect">
            <a:avLst/>
          </a:prstGeom>
          <a:noFill/>
        </p:spPr>
        <p:txBody>
          <a:bodyPr wrap="none" rtlCol="0">
            <a:spAutoFit/>
          </a:bodyPr>
          <a:lstStyle/>
          <a:p>
            <a:r>
              <a:rPr lang="en-US" b="1" dirty="0" smtClean="0">
                <a:solidFill>
                  <a:srgbClr val="FF0000"/>
                </a:solidFill>
              </a:rPr>
              <a:t>27</a:t>
            </a:r>
            <a:endParaRPr lang="en-US" b="1" dirty="0">
              <a:solidFill>
                <a:srgbClr val="FF0000"/>
              </a:solidFill>
            </a:endParaRPr>
          </a:p>
        </p:txBody>
      </p:sp>
      <p:sp>
        <p:nvSpPr>
          <p:cNvPr id="13" name="TextBox 12"/>
          <p:cNvSpPr txBox="1"/>
          <p:nvPr/>
        </p:nvSpPr>
        <p:spPr>
          <a:xfrm>
            <a:off x="8068736" y="1629613"/>
            <a:ext cx="441146" cy="369332"/>
          </a:xfrm>
          <a:prstGeom prst="rect">
            <a:avLst/>
          </a:prstGeom>
          <a:noFill/>
        </p:spPr>
        <p:txBody>
          <a:bodyPr wrap="none" rtlCol="0">
            <a:spAutoFit/>
          </a:bodyPr>
          <a:lstStyle/>
          <a:p>
            <a:r>
              <a:rPr lang="en-US" b="1" dirty="0" smtClean="0">
                <a:solidFill>
                  <a:srgbClr val="FF0000"/>
                </a:solidFill>
              </a:rPr>
              <a:t>12</a:t>
            </a:r>
            <a:endParaRPr lang="en-US" b="1" dirty="0">
              <a:solidFill>
                <a:srgbClr val="FF0000"/>
              </a:solidFill>
            </a:endParaRPr>
          </a:p>
        </p:txBody>
      </p:sp>
      <p:sp>
        <p:nvSpPr>
          <p:cNvPr id="14" name="TextBox 13"/>
          <p:cNvSpPr txBox="1"/>
          <p:nvPr/>
        </p:nvSpPr>
        <p:spPr>
          <a:xfrm>
            <a:off x="6684128" y="18955"/>
            <a:ext cx="2467342" cy="307777"/>
          </a:xfrm>
          <a:prstGeom prst="rect">
            <a:avLst/>
          </a:prstGeom>
          <a:noFill/>
        </p:spPr>
        <p:txBody>
          <a:bodyPr wrap="none" rtlCol="0">
            <a:spAutoFit/>
          </a:bodyPr>
          <a:lstStyle/>
          <a:p>
            <a:r>
              <a:rPr lang="en-US" sz="1400" dirty="0" smtClean="0"/>
              <a:t>Programmability and Portability</a:t>
            </a:r>
            <a:endParaRPr lang="en-US" sz="1400" dirty="0"/>
          </a:p>
        </p:txBody>
      </p:sp>
    </p:spTree>
    <p:extLst>
      <p:ext uri="{BB962C8B-B14F-4D97-AF65-F5344CB8AC3E}">
        <p14:creationId xmlns:p14="http://schemas.microsoft.com/office/powerpoint/2010/main" val="42860395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931834" y="233308"/>
            <a:ext cx="4042833" cy="6463305"/>
          </a:xfrm>
          <a:prstGeom prst="rect">
            <a:avLst/>
          </a:prstGeom>
          <a:noFill/>
          <a:ln w="6350">
            <a:solidFill>
              <a:schemeClr val="tx1"/>
            </a:solidFill>
          </a:ln>
        </p:spPr>
        <p:txBody>
          <a:bodyPr wrap="square" numCol="1" rtlCol="0">
            <a:spAutoFit/>
          </a:bodyPr>
          <a:lstStyle/>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__device__ void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block_reduction</a:t>
            </a:r>
            <a:r>
              <a:rPr lang="en-US" sz="900" dirty="0" smtClean="0">
                <a:latin typeface="Courier New" panose="02070309020205020404" pitchFamily="49" charset="0"/>
                <a:ea typeface="Cambria Math" panose="02040503050406030204" pitchFamily="18" charset="0"/>
                <a:cs typeface="Courier New" panose="02070309020205020404" pitchFamily="49" charset="0"/>
              </a:rPr>
              <a:t>(double </a:t>
            </a:r>
            <a:r>
              <a:rPr lang="en-US" sz="900" dirty="0">
                <a:latin typeface="Courier New" panose="02070309020205020404" pitchFamily="49" charset="0"/>
                <a:ea typeface="Cambria Math" panose="02040503050406030204" pitchFamily="18" charset="0"/>
                <a:cs typeface="Courier New" panose="02070309020205020404" pitchFamily="49" charset="0"/>
              </a:rPr>
              <a:t>*</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psum</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int</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a:latin typeface="Courier New" panose="02070309020205020404" pitchFamily="49" charset="0"/>
                <a:ea typeface="Cambria Math" panose="02040503050406030204" pitchFamily="18" charset="0"/>
                <a:cs typeface="Courier New" panose="02070309020205020404" pitchFamily="49" charset="0"/>
              </a:rPr>
              <a:t>tid</a:t>
            </a: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err="1">
                <a:latin typeface="Courier New" panose="02070309020205020404" pitchFamily="49" charset="0"/>
                <a:ea typeface="Cambria Math" panose="02040503050406030204" pitchFamily="18" charset="0"/>
                <a:cs typeface="Courier New" panose="02070309020205020404" pitchFamily="49" charset="0"/>
              </a:rPr>
              <a:t>int</a:t>
            </a: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err="1">
                <a:latin typeface="Courier New" panose="02070309020205020404" pitchFamily="49" charset="0"/>
                <a:ea typeface="Cambria Math" panose="02040503050406030204" pitchFamily="18" charset="0"/>
                <a:cs typeface="Courier New" panose="02070309020205020404" pitchFamily="49" charset="0"/>
              </a:rPr>
              <a:t>len</a:t>
            </a:r>
            <a:r>
              <a:rPr lang="en-US" sz="900" dirty="0" smtClean="0">
                <a:latin typeface="Courier New" panose="02070309020205020404" pitchFamily="49" charset="0"/>
                <a:ea typeface="Cambria Math" panose="02040503050406030204" pitchFamily="18" charset="0"/>
                <a:cs typeface="Courier New" panose="02070309020205020404" pitchFamily="49" charset="0"/>
              </a:rPr>
              <a:t>_)</a:t>
            </a:r>
          </a:p>
          <a:p>
            <a:pPr marL="228600" indent="-228600">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endParaRPr lang="en-US" sz="900" dirty="0">
              <a:latin typeface="Courier New" panose="02070309020205020404" pitchFamily="49" charset="0"/>
              <a:ea typeface="Cambria Math" panose="02040503050406030204" pitchFamily="18" charset="0"/>
              <a:cs typeface="Courier New" panose="02070309020205020404" pitchFamily="49" charset="0"/>
            </a:endParaRPr>
          </a:p>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int</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a:latin typeface="Courier New" panose="02070309020205020404" pitchFamily="49" charset="0"/>
                <a:ea typeface="Cambria Math" panose="02040503050406030204" pitchFamily="18" charset="0"/>
                <a:cs typeface="Courier New" panose="02070309020205020404" pitchFamily="49" charset="0"/>
              </a:rPr>
              <a:t>stride = </a:t>
            </a:r>
            <a:r>
              <a:rPr lang="en-US" sz="900" dirty="0" err="1">
                <a:latin typeface="Courier New" panose="02070309020205020404" pitchFamily="49" charset="0"/>
                <a:ea typeface="Cambria Math" panose="02040503050406030204" pitchFamily="18" charset="0"/>
                <a:cs typeface="Courier New" panose="02070309020205020404" pitchFamily="49" charset="0"/>
              </a:rPr>
              <a:t>len</a:t>
            </a:r>
            <a:r>
              <a:rPr lang="en-US" sz="900" dirty="0">
                <a:latin typeface="Courier New" panose="02070309020205020404" pitchFamily="49" charset="0"/>
                <a:ea typeface="Cambria Math" panose="02040503050406030204" pitchFamily="18" charset="0"/>
                <a:cs typeface="Courier New" panose="02070309020205020404" pitchFamily="49" charset="0"/>
              </a:rPr>
              <a:t>_ &gt;&gt; 1;</a:t>
            </a:r>
          </a:p>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smtClean="0">
                <a:latin typeface="Courier New" panose="02070309020205020404" pitchFamily="49" charset="0"/>
                <a:ea typeface="Cambria Math" panose="02040503050406030204" pitchFamily="18" charset="0"/>
                <a:cs typeface="Courier New" panose="02070309020205020404" pitchFamily="49" charset="0"/>
              </a:rPr>
              <a:t>while </a:t>
            </a:r>
            <a:r>
              <a:rPr lang="en-US" sz="900" dirty="0">
                <a:latin typeface="Courier New" panose="02070309020205020404" pitchFamily="49" charset="0"/>
                <a:ea typeface="Cambria Math" panose="02040503050406030204" pitchFamily="18" charset="0"/>
                <a:cs typeface="Courier New" panose="02070309020205020404" pitchFamily="49" charset="0"/>
              </a:rPr>
              <a:t>(stride &gt; 0) </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    if </a:t>
            </a:r>
            <a:r>
              <a:rPr lang="en-US" sz="900" dirty="0">
                <a:latin typeface="Courier New" panose="02070309020205020404" pitchFamily="49" charset="0"/>
                <a:ea typeface="Cambria Math" panose="02040503050406030204" pitchFamily="18" charset="0"/>
                <a:cs typeface="Courier New" panose="02070309020205020404" pitchFamily="49" charset="0"/>
              </a:rPr>
              <a:t>(</a:t>
            </a:r>
            <a:r>
              <a:rPr lang="en-US" sz="900" dirty="0" err="1">
                <a:latin typeface="Courier New" panose="02070309020205020404" pitchFamily="49" charset="0"/>
                <a:ea typeface="Cambria Math" panose="02040503050406030204" pitchFamily="18" charset="0"/>
                <a:cs typeface="Courier New" panose="02070309020205020404" pitchFamily="49" charset="0"/>
              </a:rPr>
              <a:t>tid</a:t>
            </a:r>
            <a:r>
              <a:rPr lang="en-US" sz="900" dirty="0">
                <a:latin typeface="Courier New" panose="02070309020205020404" pitchFamily="49" charset="0"/>
                <a:ea typeface="Cambria Math" panose="02040503050406030204" pitchFamily="18" charset="0"/>
                <a:cs typeface="Courier New" panose="02070309020205020404" pitchFamily="49" charset="0"/>
              </a:rPr>
              <a:t>  &lt; </a:t>
            </a:r>
            <a:r>
              <a:rPr lang="en-US" sz="900" dirty="0" smtClean="0">
                <a:latin typeface="Courier New" panose="02070309020205020404" pitchFamily="49" charset="0"/>
                <a:ea typeface="Cambria Math" panose="02040503050406030204" pitchFamily="18" charset="0"/>
                <a:cs typeface="Courier New" panose="02070309020205020404" pitchFamily="49" charset="0"/>
              </a:rPr>
              <a:t>stride)</a:t>
            </a:r>
          </a:p>
          <a:p>
            <a:pPr marL="228600" indent="-228600">
              <a:buFont typeface="+mj-lt"/>
              <a:buAutoNum type="arabicPeriod"/>
            </a:pPr>
            <a:r>
              <a:rPr lang="en-US" sz="900" dirty="0">
                <a:solidFill>
                  <a:srgbClr val="FF0000"/>
                </a:solidFill>
                <a:latin typeface="Courier New" panose="02070309020205020404" pitchFamily="49" charset="0"/>
                <a:ea typeface="Cambria Math" panose="02040503050406030204" pitchFamily="18" charset="0"/>
                <a:cs typeface="Courier New" panose="02070309020205020404" pitchFamily="49" charset="0"/>
              </a:rPr>
              <a:t> </a:t>
            </a:r>
            <a:r>
              <a:rPr lang="en-US" sz="900" dirty="0" smtClean="0">
                <a:solidFill>
                  <a:srgbClr val="FF0000"/>
                </a:solidFill>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solidFill>
                  <a:srgbClr val="FF0000"/>
                </a:solidFill>
                <a:latin typeface="Courier New" panose="02070309020205020404" pitchFamily="49" charset="0"/>
                <a:ea typeface="Cambria Math" panose="02040503050406030204" pitchFamily="18" charset="0"/>
                <a:cs typeface="Courier New" panose="02070309020205020404" pitchFamily="49" charset="0"/>
              </a:rPr>
              <a:t>psum</a:t>
            </a:r>
            <a:r>
              <a:rPr lang="en-US" sz="900" dirty="0" smtClean="0">
                <a:solidFill>
                  <a:srgbClr val="FF0000"/>
                </a:solidFill>
                <a:latin typeface="Courier New" panose="02070309020205020404" pitchFamily="49" charset="0"/>
                <a:ea typeface="Cambria Math" panose="02040503050406030204" pitchFamily="18" charset="0"/>
                <a:cs typeface="Courier New" panose="02070309020205020404" pitchFamily="49" charset="0"/>
              </a:rPr>
              <a:t>[</a:t>
            </a:r>
            <a:r>
              <a:rPr lang="en-US" sz="900" dirty="0" err="1" smtClean="0">
                <a:solidFill>
                  <a:srgbClr val="FF0000"/>
                </a:solidFill>
                <a:latin typeface="Courier New" panose="02070309020205020404" pitchFamily="49" charset="0"/>
                <a:ea typeface="Cambria Math" panose="02040503050406030204" pitchFamily="18" charset="0"/>
                <a:cs typeface="Courier New" panose="02070309020205020404" pitchFamily="49" charset="0"/>
              </a:rPr>
              <a:t>tid</a:t>
            </a:r>
            <a:r>
              <a:rPr lang="en-US" sz="900" dirty="0">
                <a:solidFill>
                  <a:srgbClr val="FF0000"/>
                </a:solidFill>
                <a:latin typeface="Courier New" panose="02070309020205020404" pitchFamily="49" charset="0"/>
                <a:ea typeface="Cambria Math" panose="02040503050406030204" pitchFamily="18" charset="0"/>
                <a:cs typeface="Courier New" panose="02070309020205020404" pitchFamily="49" charset="0"/>
              </a:rPr>
              <a:t>] += </a:t>
            </a:r>
            <a:r>
              <a:rPr lang="en-US" sz="900" dirty="0" err="1">
                <a:solidFill>
                  <a:srgbClr val="FF0000"/>
                </a:solidFill>
                <a:latin typeface="Courier New" panose="02070309020205020404" pitchFamily="49" charset="0"/>
                <a:ea typeface="Cambria Math" panose="02040503050406030204" pitchFamily="18" charset="0"/>
                <a:cs typeface="Courier New" panose="02070309020205020404" pitchFamily="49" charset="0"/>
              </a:rPr>
              <a:t>psum</a:t>
            </a:r>
            <a:r>
              <a:rPr lang="en-US" sz="900" dirty="0">
                <a:solidFill>
                  <a:srgbClr val="FF0000"/>
                </a:solidFill>
                <a:latin typeface="Courier New" panose="02070309020205020404" pitchFamily="49" charset="0"/>
                <a:ea typeface="Cambria Math" panose="02040503050406030204" pitchFamily="18" charset="0"/>
                <a:cs typeface="Courier New" panose="02070309020205020404" pitchFamily="49" charset="0"/>
              </a:rPr>
              <a:t>[</a:t>
            </a:r>
            <a:r>
              <a:rPr lang="en-US" sz="900" dirty="0" err="1">
                <a:solidFill>
                  <a:srgbClr val="FF0000"/>
                </a:solidFill>
                <a:latin typeface="Courier New" panose="02070309020205020404" pitchFamily="49" charset="0"/>
                <a:ea typeface="Cambria Math" panose="02040503050406030204" pitchFamily="18" charset="0"/>
                <a:cs typeface="Courier New" panose="02070309020205020404" pitchFamily="49" charset="0"/>
              </a:rPr>
              <a:t>tid+stride</a:t>
            </a:r>
            <a:r>
              <a:rPr lang="en-US" sz="900" dirty="0">
                <a:solidFill>
                  <a:srgbClr val="FF0000"/>
                </a:solidFill>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smtClean="0">
                <a:latin typeface="Courier New" panose="02070309020205020404" pitchFamily="49" charset="0"/>
                <a:ea typeface="Cambria Math" panose="02040503050406030204" pitchFamily="18" charset="0"/>
                <a:cs typeface="Courier New" panose="02070309020205020404" pitchFamily="49" charset="0"/>
              </a:rPr>
              <a:t>__</a:t>
            </a:r>
            <a:r>
              <a:rPr lang="en-US" sz="900" dirty="0" err="1">
                <a:latin typeface="Courier New" panose="02070309020205020404" pitchFamily="49" charset="0"/>
                <a:ea typeface="Cambria Math" panose="02040503050406030204" pitchFamily="18" charset="0"/>
                <a:cs typeface="Courier New" panose="02070309020205020404" pitchFamily="49" charset="0"/>
              </a:rPr>
              <a:t>syncthreads</a:t>
            </a:r>
            <a:r>
              <a:rPr lang="en-US" sz="900" dirty="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smtClean="0">
                <a:latin typeface="Courier New" panose="02070309020205020404" pitchFamily="49" charset="0"/>
                <a:ea typeface="Cambria Math" panose="02040503050406030204" pitchFamily="18" charset="0"/>
                <a:cs typeface="Courier New" panose="02070309020205020404" pitchFamily="49" charset="0"/>
              </a:rPr>
              <a:t>stride </a:t>
            </a:r>
            <a:r>
              <a:rPr lang="en-US" sz="900" dirty="0">
                <a:latin typeface="Courier New" panose="02070309020205020404" pitchFamily="49" charset="0"/>
                <a:ea typeface="Cambria Math" panose="02040503050406030204" pitchFamily="18" charset="0"/>
                <a:cs typeface="Courier New" panose="02070309020205020404" pitchFamily="49" charset="0"/>
              </a:rPr>
              <a:t>&gt;&gt;= 1;</a:t>
            </a:r>
          </a:p>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p>
          <a:p>
            <a:pPr marL="228600" indent="-228600">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endParaRPr lang="en-US" sz="900" dirty="0">
              <a:latin typeface="Courier New" panose="02070309020205020404" pitchFamily="49" charset="0"/>
              <a:ea typeface="Cambria Math" panose="02040503050406030204" pitchFamily="18" charset="0"/>
              <a:cs typeface="Courier New" panose="02070309020205020404" pitchFamily="49" charset="0"/>
            </a:endParaRPr>
          </a:p>
          <a:p>
            <a:pPr marL="228600" indent="-228600">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//Implementation of double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atomicAdd</a:t>
            </a:r>
            <a:endParaRPr lang="en-US" sz="900" dirty="0" smtClean="0">
              <a:latin typeface="Courier New" panose="02070309020205020404" pitchFamily="49" charset="0"/>
              <a:ea typeface="Cambria Math" panose="02040503050406030204" pitchFamily="18" charset="0"/>
              <a:cs typeface="Courier New" panose="02070309020205020404" pitchFamily="49" charset="0"/>
            </a:endParaRPr>
          </a:p>
          <a:p>
            <a:pPr marL="228600" indent="-228600">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endParaRPr lang="en-US" sz="900" dirty="0">
              <a:latin typeface="Courier New" panose="02070309020205020404" pitchFamily="49" charset="0"/>
              <a:ea typeface="Cambria Math" panose="02040503050406030204" pitchFamily="18" charset="0"/>
              <a:cs typeface="Courier New" panose="02070309020205020404" pitchFamily="49" charset="0"/>
            </a:endParaRPr>
          </a:p>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__global__ void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kernel_dotProd</a:t>
            </a:r>
            <a:r>
              <a:rPr lang="en-US" sz="900" dirty="0" smtClean="0">
                <a:latin typeface="Courier New" panose="02070309020205020404" pitchFamily="49" charset="0"/>
                <a:ea typeface="Cambria Math" panose="02040503050406030204" pitchFamily="18" charset="0"/>
                <a:cs typeface="Courier New" panose="02070309020205020404" pitchFamily="49" charset="0"/>
              </a:rPr>
              <a:t>(double </a:t>
            </a:r>
            <a:r>
              <a:rPr lang="en-US" sz="900" dirty="0">
                <a:latin typeface="Courier New" panose="02070309020205020404" pitchFamily="49" charset="0"/>
                <a:ea typeface="Cambria Math" panose="02040503050406030204" pitchFamily="18" charset="0"/>
                <a:cs typeface="Courier New" panose="02070309020205020404" pitchFamily="49" charset="0"/>
              </a:rPr>
              <a:t>*phi1, </a:t>
            </a:r>
            <a:r>
              <a:rPr lang="en-US" sz="900" dirty="0" smtClean="0">
                <a:latin typeface="Courier New" panose="02070309020205020404" pitchFamily="49" charset="0"/>
                <a:ea typeface="Cambria Math" panose="02040503050406030204" pitchFamily="18" charset="0"/>
                <a:cs typeface="Courier New" panose="02070309020205020404" pitchFamily="49" charset="0"/>
              </a:rPr>
              <a:t>double </a:t>
            </a:r>
            <a:r>
              <a:rPr lang="en-US" sz="900" dirty="0">
                <a:latin typeface="Courier New" panose="02070309020205020404" pitchFamily="49" charset="0"/>
                <a:ea typeface="Cambria Math" panose="02040503050406030204" pitchFamily="18" charset="0"/>
                <a:cs typeface="Courier New" panose="02070309020205020404" pitchFamily="49" charset="0"/>
              </a:rPr>
              <a:t>*phi2</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int</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a:latin typeface="Courier New" panose="02070309020205020404" pitchFamily="49" charset="0"/>
                <a:ea typeface="Cambria Math" panose="02040503050406030204" pitchFamily="18" charset="0"/>
                <a:cs typeface="Courier New" panose="02070309020205020404" pitchFamily="49" charset="0"/>
              </a:rPr>
              <a:t>i</a:t>
            </a: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err="1">
                <a:latin typeface="Courier New" panose="02070309020205020404" pitchFamily="49" charset="0"/>
                <a:ea typeface="Cambria Math" panose="02040503050406030204" pitchFamily="18" charset="0"/>
                <a:cs typeface="Courier New" panose="02070309020205020404" pitchFamily="49" charset="0"/>
              </a:rPr>
              <a:t>int</a:t>
            </a:r>
            <a:r>
              <a:rPr lang="en-US" sz="900" dirty="0">
                <a:latin typeface="Courier New" panose="02070309020205020404" pitchFamily="49" charset="0"/>
                <a:ea typeface="Cambria Math" panose="02040503050406030204" pitchFamily="18" charset="0"/>
                <a:cs typeface="Courier New" panose="02070309020205020404" pitchFamily="49" charset="0"/>
              </a:rPr>
              <a:t> j, </a:t>
            </a:r>
            <a:r>
              <a:rPr lang="en-US" sz="900" dirty="0" err="1">
                <a:latin typeface="Courier New" panose="02070309020205020404" pitchFamily="49" charset="0"/>
                <a:ea typeface="Cambria Math" panose="02040503050406030204" pitchFamily="18" charset="0"/>
                <a:cs typeface="Courier New" panose="02070309020205020404" pitchFamily="49" charset="0"/>
              </a:rPr>
              <a:t>int</a:t>
            </a:r>
            <a:r>
              <a:rPr lang="en-US" sz="900" dirty="0">
                <a:latin typeface="Courier New" panose="02070309020205020404" pitchFamily="49" charset="0"/>
                <a:ea typeface="Cambria Math" panose="02040503050406030204" pitchFamily="18" charset="0"/>
                <a:cs typeface="Courier New" panose="02070309020205020404" pitchFamily="49" charset="0"/>
              </a:rPr>
              <a:t> k</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int</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sx</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int</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a:latin typeface="Courier New" panose="02070309020205020404" pitchFamily="49" charset="0"/>
                <a:ea typeface="Cambria Math" panose="02040503050406030204" pitchFamily="18" charset="0"/>
                <a:cs typeface="Courier New" panose="02070309020205020404" pitchFamily="49" charset="0"/>
              </a:rPr>
              <a:t>sy</a:t>
            </a: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err="1">
                <a:latin typeface="Courier New" panose="02070309020205020404" pitchFamily="49" charset="0"/>
                <a:ea typeface="Cambria Math" panose="02040503050406030204" pitchFamily="18" charset="0"/>
                <a:cs typeface="Courier New" panose="02070309020205020404" pitchFamily="49" charset="0"/>
              </a:rPr>
              <a:t>int</a:t>
            </a: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sz</a:t>
            </a:r>
            <a:r>
              <a:rPr lang="en-US" sz="900" dirty="0">
                <a:latin typeface="Courier New" panose="02070309020205020404" pitchFamily="49" charset="0"/>
                <a:ea typeface="Cambria Math" panose="02040503050406030204" pitchFamily="18" charset="0"/>
                <a:cs typeface="Courier New" panose="02070309020205020404" pitchFamily="49" charset="0"/>
              </a:rPr>
              <a:t>,</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a:latin typeface="Courier New" panose="02070309020205020404" pitchFamily="49" charset="0"/>
                <a:ea typeface="Cambria Math" panose="02040503050406030204" pitchFamily="18" charset="0"/>
                <a:cs typeface="Courier New" panose="02070309020205020404" pitchFamily="49" charset="0"/>
              </a:rPr>
              <a:t>int</a:t>
            </a:r>
            <a:r>
              <a:rPr lang="en-US" sz="900" dirty="0">
                <a:latin typeface="Courier New" panose="02070309020205020404" pitchFamily="49" charset="0"/>
                <a:ea typeface="Cambria Math" panose="02040503050406030204" pitchFamily="18" charset="0"/>
                <a:cs typeface="Courier New" panose="02070309020205020404" pitchFamily="49" charset="0"/>
              </a:rPr>
              <a:t> ex, </a:t>
            </a:r>
            <a:r>
              <a:rPr lang="en-US" sz="900" dirty="0" err="1">
                <a:latin typeface="Courier New" panose="02070309020205020404" pitchFamily="49" charset="0"/>
                <a:ea typeface="Cambria Math" panose="02040503050406030204" pitchFamily="18" charset="0"/>
                <a:cs typeface="Courier New" panose="02070309020205020404" pitchFamily="49" charset="0"/>
              </a:rPr>
              <a:t>int</a:t>
            </a: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err="1">
                <a:latin typeface="Courier New" panose="02070309020205020404" pitchFamily="49" charset="0"/>
                <a:ea typeface="Cambria Math" panose="02040503050406030204" pitchFamily="18" charset="0"/>
                <a:cs typeface="Courier New" panose="02070309020205020404" pitchFamily="49" charset="0"/>
              </a:rPr>
              <a:t>ey</a:t>
            </a: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err="1">
                <a:latin typeface="Courier New" panose="02070309020205020404" pitchFamily="49" charset="0"/>
                <a:ea typeface="Cambria Math" panose="02040503050406030204" pitchFamily="18" charset="0"/>
                <a:cs typeface="Courier New" panose="02070309020205020404" pitchFamily="49" charset="0"/>
              </a:rPr>
              <a:t>int</a:t>
            </a: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ez</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int</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a:latin typeface="Courier New" panose="02070309020205020404" pitchFamily="49" charset="0"/>
                <a:ea typeface="Cambria Math" panose="02040503050406030204" pitchFamily="18" charset="0"/>
                <a:cs typeface="Courier New" panose="02070309020205020404" pitchFamily="49" charset="0"/>
              </a:rPr>
              <a:t>gz</a:t>
            </a:r>
            <a:r>
              <a:rPr lang="en-US" sz="900" dirty="0">
                <a:latin typeface="Courier New" panose="02070309020205020404" pitchFamily="49" charset="0"/>
                <a:ea typeface="Cambria Math" panose="02040503050406030204" pitchFamily="18" charset="0"/>
                <a:cs typeface="Courier New" panose="02070309020205020404" pitchFamily="49" charset="0"/>
              </a:rPr>
              <a:t>, T * reduction, </a:t>
            </a:r>
            <a:r>
              <a:rPr lang="en-US" sz="900" dirty="0" err="1">
                <a:latin typeface="Courier New" panose="02070309020205020404" pitchFamily="49" charset="0"/>
                <a:ea typeface="Cambria Math" panose="02040503050406030204" pitchFamily="18" charset="0"/>
                <a:cs typeface="Courier New" panose="02070309020205020404" pitchFamily="49" charset="0"/>
              </a:rPr>
              <a:t>int</a:t>
            </a: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err="1">
                <a:latin typeface="Courier New" panose="02070309020205020404" pitchFamily="49" charset="0"/>
                <a:ea typeface="Cambria Math" panose="02040503050406030204" pitchFamily="18" charset="0"/>
                <a:cs typeface="Courier New" panose="02070309020205020404" pitchFamily="49" charset="0"/>
              </a:rPr>
              <a:t>len</a:t>
            </a:r>
            <a:r>
              <a:rPr lang="en-US" sz="900" dirty="0" smtClean="0">
                <a:latin typeface="Courier New" panose="02070309020205020404" pitchFamily="49" charset="0"/>
                <a:ea typeface="Cambria Math" panose="02040503050406030204" pitchFamily="18" charset="0"/>
                <a:cs typeface="Courier New" panose="02070309020205020404" pitchFamily="49" charset="0"/>
              </a:rPr>
              <a:t>_)</a:t>
            </a:r>
          </a:p>
          <a:p>
            <a:pPr marL="228600" indent="-228600">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extern shared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psum</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endParaRPr lang="en-US" sz="900" dirty="0">
              <a:latin typeface="Courier New" panose="02070309020205020404" pitchFamily="49" charset="0"/>
              <a:ea typeface="Cambria Math" panose="02040503050406030204" pitchFamily="18" charset="0"/>
              <a:cs typeface="Courier New" panose="02070309020205020404" pitchFamily="49" charset="0"/>
            </a:endParaRPr>
          </a:p>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int</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tid</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a:latin typeface="Courier New" panose="02070309020205020404" pitchFamily="49" charset="0"/>
                <a:ea typeface="Cambria Math" panose="02040503050406030204" pitchFamily="18" charset="0"/>
                <a:cs typeface="Courier New" panose="02070309020205020404" pitchFamily="49" charset="0"/>
              </a:rPr>
              <a:t>x, y, z, </a:t>
            </a:r>
            <a:r>
              <a:rPr lang="en-US" sz="900" dirty="0" err="1">
                <a:latin typeface="Courier New" panose="02070309020205020404" pitchFamily="49" charset="0"/>
                <a:ea typeface="Cambria Math" panose="02040503050406030204" pitchFamily="18" charset="0"/>
                <a:cs typeface="Courier New" panose="02070309020205020404" pitchFamily="49" charset="0"/>
              </a:rPr>
              <a:t>itr</a:t>
            </a:r>
            <a:r>
              <a:rPr lang="en-US" sz="900" dirty="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bool</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a:latin typeface="Courier New" panose="02070309020205020404" pitchFamily="49" charset="0"/>
                <a:ea typeface="Cambria Math" panose="02040503050406030204" pitchFamily="18" charset="0"/>
                <a:cs typeface="Courier New" panose="02070309020205020404" pitchFamily="49" charset="0"/>
              </a:rPr>
              <a:t>boundx</a:t>
            </a: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err="1">
                <a:latin typeface="Courier New" panose="02070309020205020404" pitchFamily="49" charset="0"/>
                <a:ea typeface="Cambria Math" panose="02040503050406030204" pitchFamily="18" charset="0"/>
                <a:cs typeface="Courier New" panose="02070309020205020404" pitchFamily="49" charset="0"/>
              </a:rPr>
              <a:t>boundy</a:t>
            </a: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err="1">
                <a:latin typeface="Courier New" panose="02070309020205020404" pitchFamily="49" charset="0"/>
                <a:ea typeface="Cambria Math" panose="02040503050406030204" pitchFamily="18" charset="0"/>
                <a:cs typeface="Courier New" panose="02070309020205020404" pitchFamily="49" charset="0"/>
              </a:rPr>
              <a:t>boundz</a:t>
            </a:r>
            <a:r>
              <a:rPr lang="en-US" sz="900" dirty="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tid</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threadIdx.x</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 (</a:t>
            </a:r>
            <a:r>
              <a:rPr lang="en-US" sz="900" dirty="0" err="1">
                <a:latin typeface="Courier New" panose="02070309020205020404" pitchFamily="49" charset="0"/>
                <a:ea typeface="Cambria Math" panose="02040503050406030204" pitchFamily="18" charset="0"/>
                <a:cs typeface="Courier New" panose="02070309020205020404" pitchFamily="49" charset="0"/>
              </a:rPr>
              <a:t>threadIdx.y</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blockDim.x</a:t>
            </a:r>
            <a:endParaRPr lang="en-US" sz="900" dirty="0">
              <a:latin typeface="Courier New" panose="02070309020205020404" pitchFamily="49" charset="0"/>
              <a:ea typeface="Cambria Math" panose="02040503050406030204" pitchFamily="18" charset="0"/>
              <a:cs typeface="Courier New" panose="02070309020205020404" pitchFamily="49" charset="0"/>
            </a:endParaRPr>
          </a:p>
          <a:p>
            <a:pPr marL="228600" indent="-228600">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    + (</a:t>
            </a:r>
            <a:r>
              <a:rPr lang="en-US" sz="900" dirty="0" err="1">
                <a:latin typeface="Courier New" panose="02070309020205020404" pitchFamily="49" charset="0"/>
                <a:ea typeface="Cambria Math" panose="02040503050406030204" pitchFamily="18" charset="0"/>
                <a:cs typeface="Courier New" panose="02070309020205020404" pitchFamily="49" charset="0"/>
              </a:rPr>
              <a:t>threadIdx.z</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blockDim.x</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blockDim.y</a:t>
            </a:r>
            <a:r>
              <a:rPr lang="en-US" sz="900" dirty="0">
                <a:latin typeface="Courier New" panose="02070309020205020404" pitchFamily="49" charset="0"/>
                <a:ea typeface="Cambria Math" panose="02040503050406030204" pitchFamily="18" charset="0"/>
                <a:cs typeface="Courier New" panose="02070309020205020404" pitchFamily="49" charset="0"/>
              </a:rPr>
              <a:t>)</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endParaRPr lang="en-US" sz="900" dirty="0">
              <a:latin typeface="Courier New" panose="02070309020205020404" pitchFamily="49" charset="0"/>
              <a:ea typeface="Cambria Math" panose="02040503050406030204" pitchFamily="18" charset="0"/>
              <a:cs typeface="Courier New" panose="02070309020205020404" pitchFamily="49" charset="0"/>
            </a:endParaRPr>
          </a:p>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smtClean="0">
                <a:latin typeface="Courier New" panose="02070309020205020404" pitchFamily="49" charset="0"/>
                <a:ea typeface="Cambria Math" panose="02040503050406030204" pitchFamily="18" charset="0"/>
                <a:cs typeface="Courier New" panose="02070309020205020404" pitchFamily="49" charset="0"/>
              </a:rPr>
              <a:t>x </a:t>
            </a: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err="1">
                <a:latin typeface="Courier New" panose="02070309020205020404" pitchFamily="49" charset="0"/>
                <a:ea typeface="Cambria Math" panose="02040503050406030204" pitchFamily="18" charset="0"/>
                <a:cs typeface="Courier New" panose="02070309020205020404" pitchFamily="49" charset="0"/>
              </a:rPr>
              <a:t>blockIdx.x</a:t>
            </a:r>
            <a:r>
              <a:rPr lang="en-US" sz="900" dirty="0">
                <a:latin typeface="Courier New" panose="02070309020205020404" pitchFamily="49" charset="0"/>
                <a:ea typeface="Cambria Math" panose="02040503050406030204" pitchFamily="18" charset="0"/>
                <a:cs typeface="Courier New" panose="02070309020205020404" pitchFamily="49" charset="0"/>
              </a:rPr>
              <a:t>)*</a:t>
            </a:r>
            <a:r>
              <a:rPr lang="en-US" sz="900" dirty="0" err="1">
                <a:latin typeface="Courier New" panose="02070309020205020404" pitchFamily="49" charset="0"/>
                <a:ea typeface="Cambria Math" panose="02040503050406030204" pitchFamily="18" charset="0"/>
                <a:cs typeface="Courier New" panose="02070309020205020404" pitchFamily="49" charset="0"/>
              </a:rPr>
              <a:t>blockDim.x+threadIdx.x+sx</a:t>
            </a:r>
            <a:r>
              <a:rPr lang="en-US" sz="900" dirty="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smtClean="0">
                <a:latin typeface="Courier New" panose="02070309020205020404" pitchFamily="49" charset="0"/>
                <a:ea typeface="Cambria Math" panose="02040503050406030204" pitchFamily="18" charset="0"/>
                <a:cs typeface="Courier New" panose="02070309020205020404" pitchFamily="49" charset="0"/>
              </a:rPr>
              <a:t>y </a:t>
            </a: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err="1">
                <a:latin typeface="Courier New" panose="02070309020205020404" pitchFamily="49" charset="0"/>
                <a:ea typeface="Cambria Math" panose="02040503050406030204" pitchFamily="18" charset="0"/>
                <a:cs typeface="Courier New" panose="02070309020205020404" pitchFamily="49" charset="0"/>
              </a:rPr>
              <a:t>blockIdx.y</a:t>
            </a:r>
            <a:r>
              <a:rPr lang="en-US" sz="900" dirty="0">
                <a:latin typeface="Courier New" panose="02070309020205020404" pitchFamily="49" charset="0"/>
                <a:ea typeface="Cambria Math" panose="02040503050406030204" pitchFamily="18" charset="0"/>
                <a:cs typeface="Courier New" panose="02070309020205020404" pitchFamily="49" charset="0"/>
              </a:rPr>
              <a:t>)*</a:t>
            </a:r>
            <a:r>
              <a:rPr lang="en-US" sz="900" dirty="0" err="1">
                <a:latin typeface="Courier New" panose="02070309020205020404" pitchFamily="49" charset="0"/>
                <a:ea typeface="Cambria Math" panose="02040503050406030204" pitchFamily="18" charset="0"/>
                <a:cs typeface="Courier New" panose="02070309020205020404" pitchFamily="49" charset="0"/>
              </a:rPr>
              <a:t>blockDim.y+threadIdx.y+sy</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endParaRPr lang="en-US" sz="900" dirty="0">
              <a:latin typeface="Courier New" panose="02070309020205020404" pitchFamily="49" charset="0"/>
              <a:ea typeface="Cambria Math" panose="02040503050406030204" pitchFamily="18" charset="0"/>
              <a:cs typeface="Courier New" panose="02070309020205020404" pitchFamily="49" charset="0"/>
            </a:endParaRPr>
          </a:p>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psum</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tid</a:t>
            </a:r>
            <a:r>
              <a:rPr lang="en-US" sz="900" dirty="0">
                <a:latin typeface="Courier New" panose="02070309020205020404" pitchFamily="49" charset="0"/>
                <a:ea typeface="Cambria Math" panose="02040503050406030204" pitchFamily="18" charset="0"/>
                <a:cs typeface="Courier New" panose="02070309020205020404" pitchFamily="49" charset="0"/>
              </a:rPr>
              <a:t>] = 0;</a:t>
            </a:r>
          </a:p>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boundy</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a:latin typeface="Courier New" panose="02070309020205020404" pitchFamily="49" charset="0"/>
                <a:ea typeface="Cambria Math" panose="02040503050406030204" pitchFamily="18" charset="0"/>
                <a:cs typeface="Courier New" panose="02070309020205020404" pitchFamily="49" charset="0"/>
              </a:rPr>
              <a:t>= ((y &gt;= </a:t>
            </a:r>
            <a:r>
              <a:rPr lang="en-US" sz="900" dirty="0" err="1">
                <a:latin typeface="Courier New" panose="02070309020205020404" pitchFamily="49" charset="0"/>
                <a:ea typeface="Cambria Math" panose="02040503050406030204" pitchFamily="18" charset="0"/>
                <a:cs typeface="Courier New" panose="02070309020205020404" pitchFamily="49" charset="0"/>
              </a:rPr>
              <a:t>sy</a:t>
            </a:r>
            <a:r>
              <a:rPr lang="en-US" sz="900" dirty="0">
                <a:latin typeface="Courier New" panose="02070309020205020404" pitchFamily="49" charset="0"/>
                <a:ea typeface="Cambria Math" panose="02040503050406030204" pitchFamily="18" charset="0"/>
                <a:cs typeface="Courier New" panose="02070309020205020404" pitchFamily="49" charset="0"/>
              </a:rPr>
              <a:t>) &amp;&amp; (y &lt;= </a:t>
            </a:r>
            <a:r>
              <a:rPr lang="en-US" sz="900" dirty="0" err="1">
                <a:latin typeface="Courier New" panose="02070309020205020404" pitchFamily="49" charset="0"/>
                <a:ea typeface="Cambria Math" panose="02040503050406030204" pitchFamily="18" charset="0"/>
                <a:cs typeface="Courier New" panose="02070309020205020404" pitchFamily="49" charset="0"/>
              </a:rPr>
              <a:t>ey</a:t>
            </a:r>
            <a:r>
              <a:rPr lang="en-US" sz="900" dirty="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boundx</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a:latin typeface="Courier New" panose="02070309020205020404" pitchFamily="49" charset="0"/>
                <a:ea typeface="Cambria Math" panose="02040503050406030204" pitchFamily="18" charset="0"/>
                <a:cs typeface="Courier New" panose="02070309020205020404" pitchFamily="49" charset="0"/>
              </a:rPr>
              <a:t>= ((x &gt;= </a:t>
            </a:r>
            <a:r>
              <a:rPr lang="en-US" sz="900" dirty="0" err="1">
                <a:latin typeface="Courier New" panose="02070309020205020404" pitchFamily="49" charset="0"/>
                <a:ea typeface="Cambria Math" panose="02040503050406030204" pitchFamily="18" charset="0"/>
                <a:cs typeface="Courier New" panose="02070309020205020404" pitchFamily="49" charset="0"/>
              </a:rPr>
              <a:t>sx</a:t>
            </a:r>
            <a:r>
              <a:rPr lang="en-US" sz="900" dirty="0">
                <a:latin typeface="Courier New" panose="02070309020205020404" pitchFamily="49" charset="0"/>
                <a:ea typeface="Cambria Math" panose="02040503050406030204" pitchFamily="18" charset="0"/>
                <a:cs typeface="Courier New" panose="02070309020205020404" pitchFamily="49" charset="0"/>
              </a:rPr>
              <a:t>) &amp;&amp; (x &lt;= ex));</a:t>
            </a:r>
          </a:p>
          <a:p>
            <a:pPr marL="228600" indent="-228600">
              <a:buFont typeface="+mj-lt"/>
              <a:buAutoNum type="arabicPeriod"/>
            </a:pPr>
            <a:endParaRPr lang="en-US" sz="900" dirty="0">
              <a:latin typeface="Courier New" panose="02070309020205020404" pitchFamily="49" charset="0"/>
              <a:ea typeface="Cambria Math" panose="02040503050406030204" pitchFamily="18" charset="0"/>
              <a:cs typeface="Courier New" panose="02070309020205020404" pitchFamily="49" charset="0"/>
            </a:endParaRPr>
          </a:p>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smtClean="0">
                <a:latin typeface="Courier New" panose="02070309020205020404" pitchFamily="49" charset="0"/>
                <a:ea typeface="Cambria Math" panose="02040503050406030204" pitchFamily="18" charset="0"/>
                <a:cs typeface="Courier New" panose="02070309020205020404" pitchFamily="49" charset="0"/>
              </a:rPr>
              <a:t>for </a:t>
            </a:r>
            <a:r>
              <a:rPr lang="en-US" sz="900" dirty="0">
                <a:latin typeface="Courier New" panose="02070309020205020404" pitchFamily="49" charset="0"/>
                <a:ea typeface="Cambria Math" panose="02040503050406030204" pitchFamily="18" charset="0"/>
                <a:cs typeface="Courier New" panose="02070309020205020404" pitchFamily="49" charset="0"/>
              </a:rPr>
              <a:t>(</a:t>
            </a:r>
            <a:r>
              <a:rPr lang="en-US" sz="900" dirty="0" err="1">
                <a:latin typeface="Courier New" panose="02070309020205020404" pitchFamily="49" charset="0"/>
                <a:ea typeface="Cambria Math" panose="02040503050406030204" pitchFamily="18" charset="0"/>
                <a:cs typeface="Courier New" panose="02070309020205020404" pitchFamily="49" charset="0"/>
              </a:rPr>
              <a:t>itr</a:t>
            </a:r>
            <a:r>
              <a:rPr lang="en-US" sz="900" dirty="0">
                <a:latin typeface="Courier New" panose="02070309020205020404" pitchFamily="49" charset="0"/>
                <a:ea typeface="Cambria Math" panose="02040503050406030204" pitchFamily="18" charset="0"/>
                <a:cs typeface="Courier New" panose="02070309020205020404" pitchFamily="49" charset="0"/>
              </a:rPr>
              <a:t> = 0; </a:t>
            </a:r>
            <a:r>
              <a:rPr lang="en-US" sz="900" dirty="0" err="1">
                <a:latin typeface="Courier New" panose="02070309020205020404" pitchFamily="49" charset="0"/>
                <a:ea typeface="Cambria Math" panose="02040503050406030204" pitchFamily="18" charset="0"/>
                <a:cs typeface="Courier New" panose="02070309020205020404" pitchFamily="49" charset="0"/>
              </a:rPr>
              <a:t>itr</a:t>
            </a:r>
            <a:r>
              <a:rPr lang="en-US" sz="900" dirty="0">
                <a:latin typeface="Courier New" panose="02070309020205020404" pitchFamily="49" charset="0"/>
                <a:ea typeface="Cambria Math" panose="02040503050406030204" pitchFamily="18" charset="0"/>
                <a:cs typeface="Courier New" panose="02070309020205020404" pitchFamily="49" charset="0"/>
              </a:rPr>
              <a:t> &lt;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gz</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a:latin typeface="Courier New" panose="02070309020205020404" pitchFamily="49" charset="0"/>
                <a:ea typeface="Cambria Math" panose="02040503050406030204" pitchFamily="18" charset="0"/>
                <a:cs typeface="Courier New" panose="02070309020205020404" pitchFamily="49" charset="0"/>
              </a:rPr>
              <a:t>itr</a:t>
            </a:r>
            <a:r>
              <a:rPr lang="en-US" sz="900" dirty="0">
                <a:latin typeface="Courier New" panose="02070309020205020404" pitchFamily="49" charset="0"/>
                <a:ea typeface="Cambria Math" panose="02040503050406030204" pitchFamily="18" charset="0"/>
                <a:cs typeface="Courier New" panose="02070309020205020404" pitchFamily="49" charset="0"/>
              </a:rPr>
              <a:t>++) {</a:t>
            </a:r>
          </a:p>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a:latin typeface="Courier New" panose="02070309020205020404" pitchFamily="49" charset="0"/>
                <a:ea typeface="Cambria Math" panose="02040503050406030204" pitchFamily="18" charset="0"/>
                <a:cs typeface="Courier New" panose="02070309020205020404" pitchFamily="49" charset="0"/>
              </a:rPr>
              <a:t>z = </a:t>
            </a:r>
            <a:r>
              <a:rPr lang="en-US" sz="900" dirty="0" err="1">
                <a:latin typeface="Courier New" panose="02070309020205020404" pitchFamily="49" charset="0"/>
                <a:ea typeface="Cambria Math" panose="02040503050406030204" pitchFamily="18" charset="0"/>
                <a:cs typeface="Courier New" panose="02070309020205020404" pitchFamily="49" charset="0"/>
              </a:rPr>
              <a:t>itr</a:t>
            </a:r>
            <a:r>
              <a:rPr lang="en-US" sz="900" dirty="0">
                <a:latin typeface="Courier New" panose="02070309020205020404" pitchFamily="49" charset="0"/>
                <a:ea typeface="Cambria Math" panose="02040503050406030204" pitchFamily="18" charset="0"/>
                <a:cs typeface="Courier New" panose="02070309020205020404" pitchFamily="49" charset="0"/>
              </a:rPr>
              <a:t>*</a:t>
            </a:r>
            <a:r>
              <a:rPr lang="en-US" sz="900" dirty="0" err="1">
                <a:latin typeface="Courier New" panose="02070309020205020404" pitchFamily="49" charset="0"/>
                <a:ea typeface="Cambria Math" panose="02040503050406030204" pitchFamily="18" charset="0"/>
                <a:cs typeface="Courier New" panose="02070309020205020404" pitchFamily="49" charset="0"/>
              </a:rPr>
              <a:t>blockDim.z+threadIdx.z</a:t>
            </a: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err="1">
                <a:latin typeface="Courier New" panose="02070309020205020404" pitchFamily="49" charset="0"/>
                <a:ea typeface="Cambria Math" panose="02040503050406030204" pitchFamily="18" charset="0"/>
                <a:cs typeface="Courier New" panose="02070309020205020404" pitchFamily="49" charset="0"/>
              </a:rPr>
              <a:t>sz</a:t>
            </a:r>
            <a:r>
              <a:rPr lang="en-US" sz="900" dirty="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a:latin typeface="Courier New" panose="02070309020205020404" pitchFamily="49" charset="0"/>
                <a:ea typeface="Cambria Math" panose="02040503050406030204" pitchFamily="18" charset="0"/>
                <a:cs typeface="Courier New" panose="02070309020205020404" pitchFamily="49" charset="0"/>
              </a:rPr>
              <a:t>boundz</a:t>
            </a:r>
            <a:r>
              <a:rPr lang="en-US" sz="900" dirty="0">
                <a:latin typeface="Courier New" panose="02070309020205020404" pitchFamily="49" charset="0"/>
                <a:ea typeface="Cambria Math" panose="02040503050406030204" pitchFamily="18" charset="0"/>
                <a:cs typeface="Courier New" panose="02070309020205020404" pitchFamily="49" charset="0"/>
              </a:rPr>
              <a:t> = ((z &gt;= </a:t>
            </a:r>
            <a:r>
              <a:rPr lang="en-US" sz="900" dirty="0" err="1">
                <a:latin typeface="Courier New" panose="02070309020205020404" pitchFamily="49" charset="0"/>
                <a:ea typeface="Cambria Math" panose="02040503050406030204" pitchFamily="18" charset="0"/>
                <a:cs typeface="Courier New" panose="02070309020205020404" pitchFamily="49" charset="0"/>
              </a:rPr>
              <a:t>sz</a:t>
            </a:r>
            <a:r>
              <a:rPr lang="en-US" sz="900" dirty="0">
                <a:latin typeface="Courier New" panose="02070309020205020404" pitchFamily="49" charset="0"/>
                <a:ea typeface="Cambria Math" panose="02040503050406030204" pitchFamily="18" charset="0"/>
                <a:cs typeface="Courier New" panose="02070309020205020404" pitchFamily="49" charset="0"/>
              </a:rPr>
              <a:t>) &amp;&amp; (z &lt;= </a:t>
            </a:r>
            <a:r>
              <a:rPr lang="en-US" sz="900" dirty="0" err="1">
                <a:latin typeface="Courier New" panose="02070309020205020404" pitchFamily="49" charset="0"/>
                <a:ea typeface="Cambria Math" panose="02040503050406030204" pitchFamily="18" charset="0"/>
                <a:cs typeface="Courier New" panose="02070309020205020404" pitchFamily="49" charset="0"/>
              </a:rPr>
              <a:t>ez</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if </a:t>
            </a:r>
            <a:r>
              <a:rPr lang="en-US" sz="900" dirty="0">
                <a:latin typeface="Courier New" panose="02070309020205020404" pitchFamily="49" charset="0"/>
                <a:ea typeface="Cambria Math" panose="02040503050406030204" pitchFamily="18" charset="0"/>
                <a:cs typeface="Courier New" panose="02070309020205020404" pitchFamily="49" charset="0"/>
              </a:rPr>
              <a:t>(</a:t>
            </a:r>
            <a:r>
              <a:rPr lang="en-US" sz="900" dirty="0" err="1">
                <a:latin typeface="Courier New" panose="02070309020205020404" pitchFamily="49" charset="0"/>
                <a:ea typeface="Cambria Math" panose="02040503050406030204" pitchFamily="18" charset="0"/>
                <a:cs typeface="Courier New" panose="02070309020205020404" pitchFamily="49" charset="0"/>
              </a:rPr>
              <a:t>boundx</a:t>
            </a:r>
            <a:r>
              <a:rPr lang="en-US" sz="900" dirty="0">
                <a:latin typeface="Courier New" panose="02070309020205020404" pitchFamily="49" charset="0"/>
                <a:ea typeface="Cambria Math" panose="02040503050406030204" pitchFamily="18" charset="0"/>
                <a:cs typeface="Courier New" panose="02070309020205020404" pitchFamily="49" charset="0"/>
              </a:rPr>
              <a:t> &amp;&amp; </a:t>
            </a:r>
            <a:r>
              <a:rPr lang="en-US" sz="900" dirty="0" err="1">
                <a:latin typeface="Courier New" panose="02070309020205020404" pitchFamily="49" charset="0"/>
                <a:ea typeface="Cambria Math" panose="02040503050406030204" pitchFamily="18" charset="0"/>
                <a:cs typeface="Courier New" panose="02070309020205020404" pitchFamily="49" charset="0"/>
              </a:rPr>
              <a:t>boundy</a:t>
            </a:r>
            <a:r>
              <a:rPr lang="en-US" sz="900" dirty="0">
                <a:latin typeface="Courier New" panose="02070309020205020404" pitchFamily="49" charset="0"/>
                <a:ea typeface="Cambria Math" panose="02040503050406030204" pitchFamily="18" charset="0"/>
                <a:cs typeface="Courier New" panose="02070309020205020404" pitchFamily="49" charset="0"/>
              </a:rPr>
              <a:t> &amp;&amp; </a:t>
            </a:r>
            <a:r>
              <a:rPr lang="en-US" sz="900" dirty="0" err="1">
                <a:latin typeface="Courier New" panose="02070309020205020404" pitchFamily="49" charset="0"/>
                <a:ea typeface="Cambria Math" panose="02040503050406030204" pitchFamily="18" charset="0"/>
                <a:cs typeface="Courier New" panose="02070309020205020404" pitchFamily="49" charset="0"/>
              </a:rPr>
              <a:t>boundz</a:t>
            </a:r>
            <a:r>
              <a:rPr lang="en-US" sz="900" dirty="0">
                <a:latin typeface="Courier New" panose="02070309020205020404" pitchFamily="49" charset="0"/>
                <a:ea typeface="Cambria Math" panose="02040503050406030204" pitchFamily="18" charset="0"/>
                <a:cs typeface="Courier New" panose="02070309020205020404" pitchFamily="49" charset="0"/>
              </a:rPr>
              <a:t>) </a:t>
            </a:r>
            <a:endParaRPr lang="en-US" sz="900" dirty="0" smtClean="0">
              <a:latin typeface="Courier New" panose="02070309020205020404" pitchFamily="49" charset="0"/>
              <a:ea typeface="Cambria Math" panose="02040503050406030204" pitchFamily="18" charset="0"/>
              <a:cs typeface="Courier New" panose="02070309020205020404" pitchFamily="49" charset="0"/>
            </a:endParaRPr>
          </a:p>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solidFill>
                  <a:srgbClr val="FF0000"/>
                </a:solidFill>
                <a:latin typeface="Courier New" panose="02070309020205020404" pitchFamily="49" charset="0"/>
                <a:ea typeface="Cambria Math" panose="02040503050406030204" pitchFamily="18" charset="0"/>
                <a:cs typeface="Courier New" panose="02070309020205020404" pitchFamily="49" charset="0"/>
              </a:rPr>
              <a:t>psum</a:t>
            </a:r>
            <a:r>
              <a:rPr lang="en-US" sz="900" dirty="0" smtClean="0">
                <a:solidFill>
                  <a:srgbClr val="FF0000"/>
                </a:solidFill>
                <a:latin typeface="Courier New" panose="02070309020205020404" pitchFamily="49" charset="0"/>
                <a:ea typeface="Cambria Math" panose="02040503050406030204" pitchFamily="18" charset="0"/>
                <a:cs typeface="Courier New" panose="02070309020205020404" pitchFamily="49" charset="0"/>
              </a:rPr>
              <a:t>[</a:t>
            </a:r>
            <a:r>
              <a:rPr lang="en-US" sz="900" dirty="0" err="1" smtClean="0">
                <a:solidFill>
                  <a:srgbClr val="FF0000"/>
                </a:solidFill>
                <a:latin typeface="Courier New" panose="02070309020205020404" pitchFamily="49" charset="0"/>
                <a:ea typeface="Cambria Math" panose="02040503050406030204" pitchFamily="18" charset="0"/>
                <a:cs typeface="Courier New" panose="02070309020205020404" pitchFamily="49" charset="0"/>
              </a:rPr>
              <a:t>tid</a:t>
            </a:r>
            <a:r>
              <a:rPr lang="en-US" sz="900" dirty="0">
                <a:solidFill>
                  <a:srgbClr val="FF0000"/>
                </a:solidFill>
                <a:latin typeface="Courier New" panose="02070309020205020404" pitchFamily="49" charset="0"/>
                <a:ea typeface="Cambria Math" panose="02040503050406030204" pitchFamily="18" charset="0"/>
                <a:cs typeface="Courier New" panose="02070309020205020404" pitchFamily="49" charset="0"/>
              </a:rPr>
              <a:t>] += </a:t>
            </a:r>
            <a:r>
              <a:rPr lang="en-US" sz="900" dirty="0">
                <a:solidFill>
                  <a:srgbClr val="002060"/>
                </a:solidFill>
                <a:latin typeface="Courier New" panose="02070309020205020404" pitchFamily="49" charset="0"/>
                <a:ea typeface="Cambria Math" panose="02040503050406030204" pitchFamily="18" charset="0"/>
                <a:cs typeface="Courier New" panose="02070309020205020404" pitchFamily="49" charset="0"/>
              </a:rPr>
              <a:t>phi1[</a:t>
            </a:r>
            <a:r>
              <a:rPr lang="en-US" sz="900" dirty="0" err="1">
                <a:solidFill>
                  <a:srgbClr val="002060"/>
                </a:solidFill>
                <a:latin typeface="Courier New" panose="02070309020205020404" pitchFamily="49" charset="0"/>
                <a:ea typeface="Cambria Math" panose="02040503050406030204" pitchFamily="18" charset="0"/>
                <a:cs typeface="Courier New" panose="02070309020205020404" pitchFamily="49" charset="0"/>
              </a:rPr>
              <a:t>x+y</a:t>
            </a:r>
            <a:r>
              <a:rPr lang="en-US" sz="900" dirty="0">
                <a:solidFill>
                  <a:srgbClr val="002060"/>
                </a:solidFill>
                <a:latin typeface="Courier New" panose="02070309020205020404" pitchFamily="49" charset="0"/>
                <a:ea typeface="Cambria Math" panose="02040503050406030204" pitchFamily="18" charset="0"/>
                <a:cs typeface="Courier New" panose="02070309020205020404" pitchFamily="49" charset="0"/>
              </a:rPr>
              <a:t>*</a:t>
            </a:r>
            <a:r>
              <a:rPr lang="en-US" sz="900" dirty="0" err="1">
                <a:solidFill>
                  <a:srgbClr val="002060"/>
                </a:solidFill>
                <a:latin typeface="Courier New" panose="02070309020205020404" pitchFamily="49" charset="0"/>
                <a:ea typeface="Cambria Math" panose="02040503050406030204" pitchFamily="18" charset="0"/>
                <a:cs typeface="Courier New" panose="02070309020205020404" pitchFamily="49" charset="0"/>
              </a:rPr>
              <a:t>i+z</a:t>
            </a:r>
            <a:r>
              <a:rPr lang="en-US" sz="900" dirty="0">
                <a:solidFill>
                  <a:srgbClr val="002060"/>
                </a:solidFill>
                <a:latin typeface="Courier New" panose="02070309020205020404" pitchFamily="49" charset="0"/>
                <a:ea typeface="Cambria Math" panose="02040503050406030204" pitchFamily="18" charset="0"/>
                <a:cs typeface="Courier New" panose="02070309020205020404" pitchFamily="49" charset="0"/>
              </a:rPr>
              <a:t>*</a:t>
            </a:r>
            <a:r>
              <a:rPr lang="en-US" sz="900" dirty="0" err="1">
                <a:solidFill>
                  <a:srgbClr val="002060"/>
                </a:solidFill>
                <a:latin typeface="Courier New" panose="02070309020205020404" pitchFamily="49" charset="0"/>
                <a:ea typeface="Cambria Math" panose="02040503050406030204" pitchFamily="18" charset="0"/>
                <a:cs typeface="Courier New" panose="02070309020205020404" pitchFamily="49" charset="0"/>
              </a:rPr>
              <a:t>i</a:t>
            </a:r>
            <a:r>
              <a:rPr lang="en-US" sz="900" dirty="0">
                <a:solidFill>
                  <a:srgbClr val="002060"/>
                </a:solidFill>
                <a:latin typeface="Courier New" panose="02070309020205020404" pitchFamily="49" charset="0"/>
                <a:ea typeface="Cambria Math" panose="02040503050406030204" pitchFamily="18" charset="0"/>
                <a:cs typeface="Courier New" panose="02070309020205020404" pitchFamily="49" charset="0"/>
              </a:rPr>
              <a:t>*j] </a:t>
            </a:r>
            <a:r>
              <a:rPr lang="en-US" sz="900" dirty="0" smtClean="0">
                <a:solidFill>
                  <a:srgbClr val="002060"/>
                </a:solidFill>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900" dirty="0">
                <a:solidFill>
                  <a:srgbClr val="002060"/>
                </a:solidFill>
                <a:latin typeface="Courier New" panose="02070309020205020404" pitchFamily="49" charset="0"/>
                <a:ea typeface="Cambria Math" panose="02040503050406030204" pitchFamily="18" charset="0"/>
                <a:cs typeface="Courier New" panose="02070309020205020404" pitchFamily="49" charset="0"/>
              </a:rPr>
              <a:t> </a:t>
            </a:r>
            <a:r>
              <a:rPr lang="en-US" sz="900" dirty="0" smtClean="0">
                <a:solidFill>
                  <a:srgbClr val="002060"/>
                </a:solidFill>
                <a:latin typeface="Courier New" panose="02070309020205020404" pitchFamily="49" charset="0"/>
                <a:ea typeface="Cambria Math" panose="02040503050406030204" pitchFamily="18" charset="0"/>
                <a:cs typeface="Courier New" panose="02070309020205020404" pitchFamily="49" charset="0"/>
              </a:rPr>
              <a:t>       phi2[</a:t>
            </a:r>
            <a:r>
              <a:rPr lang="en-US" sz="900" dirty="0" err="1" smtClean="0">
                <a:solidFill>
                  <a:srgbClr val="002060"/>
                </a:solidFill>
                <a:latin typeface="Courier New" panose="02070309020205020404" pitchFamily="49" charset="0"/>
                <a:ea typeface="Cambria Math" panose="02040503050406030204" pitchFamily="18" charset="0"/>
                <a:cs typeface="Courier New" panose="02070309020205020404" pitchFamily="49" charset="0"/>
              </a:rPr>
              <a:t>x+y</a:t>
            </a:r>
            <a:r>
              <a:rPr lang="en-US" sz="900" dirty="0" smtClean="0">
                <a:solidFill>
                  <a:srgbClr val="002060"/>
                </a:solidFill>
                <a:latin typeface="Courier New" panose="02070309020205020404" pitchFamily="49" charset="0"/>
                <a:ea typeface="Cambria Math" panose="02040503050406030204" pitchFamily="18" charset="0"/>
                <a:cs typeface="Courier New" panose="02070309020205020404" pitchFamily="49" charset="0"/>
              </a:rPr>
              <a:t>*</a:t>
            </a:r>
            <a:r>
              <a:rPr lang="en-US" sz="900" dirty="0" err="1" smtClean="0">
                <a:solidFill>
                  <a:srgbClr val="002060"/>
                </a:solidFill>
                <a:latin typeface="Courier New" panose="02070309020205020404" pitchFamily="49" charset="0"/>
                <a:ea typeface="Cambria Math" panose="02040503050406030204" pitchFamily="18" charset="0"/>
                <a:cs typeface="Courier New" panose="02070309020205020404" pitchFamily="49" charset="0"/>
              </a:rPr>
              <a:t>i+z</a:t>
            </a:r>
            <a:r>
              <a:rPr lang="en-US" sz="900" dirty="0" smtClean="0">
                <a:solidFill>
                  <a:srgbClr val="002060"/>
                </a:solidFill>
                <a:latin typeface="Courier New" panose="02070309020205020404" pitchFamily="49" charset="0"/>
                <a:ea typeface="Cambria Math" panose="02040503050406030204" pitchFamily="18" charset="0"/>
                <a:cs typeface="Courier New" panose="02070309020205020404" pitchFamily="49" charset="0"/>
              </a:rPr>
              <a:t>*</a:t>
            </a:r>
            <a:r>
              <a:rPr lang="en-US" sz="900" dirty="0" err="1" smtClean="0">
                <a:solidFill>
                  <a:srgbClr val="002060"/>
                </a:solidFill>
                <a:latin typeface="Courier New" panose="02070309020205020404" pitchFamily="49" charset="0"/>
                <a:ea typeface="Cambria Math" panose="02040503050406030204" pitchFamily="18" charset="0"/>
                <a:cs typeface="Courier New" panose="02070309020205020404" pitchFamily="49" charset="0"/>
              </a:rPr>
              <a:t>i</a:t>
            </a:r>
            <a:r>
              <a:rPr lang="en-US" sz="900" dirty="0" smtClean="0">
                <a:solidFill>
                  <a:srgbClr val="002060"/>
                </a:solidFill>
                <a:latin typeface="Courier New" panose="02070309020205020404" pitchFamily="49" charset="0"/>
                <a:ea typeface="Cambria Math" panose="02040503050406030204" pitchFamily="18" charset="0"/>
                <a:cs typeface="Courier New" panose="02070309020205020404" pitchFamily="49" charset="0"/>
              </a:rPr>
              <a:t>*j</a:t>
            </a:r>
            <a:r>
              <a:rPr lang="en-US" sz="900" dirty="0">
                <a:solidFill>
                  <a:srgbClr val="002060"/>
                </a:solidFill>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a:latin typeface="Courier New" panose="02070309020205020404" pitchFamily="49" charset="0"/>
                <a:ea typeface="Cambria Math" panose="02040503050406030204" pitchFamily="18" charset="0"/>
                <a:cs typeface="Courier New" panose="02070309020205020404" pitchFamily="49" charset="0"/>
              </a:rPr>
              <a:t>__</a:t>
            </a:r>
            <a:r>
              <a:rPr lang="en-US" sz="900" dirty="0" err="1">
                <a:latin typeface="Courier New" panose="02070309020205020404" pitchFamily="49" charset="0"/>
                <a:ea typeface="Cambria Math" panose="02040503050406030204" pitchFamily="18" charset="0"/>
                <a:cs typeface="Courier New" panose="02070309020205020404" pitchFamily="49" charset="0"/>
              </a:rPr>
              <a:t>syncthreads</a:t>
            </a:r>
            <a:r>
              <a:rPr lang="en-US" sz="900" dirty="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solidFill>
                  <a:srgbClr val="FF0000"/>
                </a:solidFill>
                <a:latin typeface="Courier New" panose="02070309020205020404" pitchFamily="49" charset="0"/>
                <a:ea typeface="Cambria Math" panose="02040503050406030204" pitchFamily="18" charset="0"/>
                <a:cs typeface="Courier New" panose="02070309020205020404" pitchFamily="49" charset="0"/>
              </a:rPr>
              <a:t>block_reduction</a:t>
            </a:r>
            <a:r>
              <a:rPr lang="en-US" sz="900" dirty="0" smtClean="0">
                <a:solidFill>
                  <a:srgbClr val="FF0000"/>
                </a:solidFill>
                <a:latin typeface="Courier New" panose="02070309020205020404" pitchFamily="49" charset="0"/>
                <a:ea typeface="Cambria Math" panose="02040503050406030204" pitchFamily="18" charset="0"/>
                <a:cs typeface="Courier New" panose="02070309020205020404" pitchFamily="49" charset="0"/>
              </a:rPr>
              <a:t>(</a:t>
            </a:r>
            <a:r>
              <a:rPr lang="en-US" sz="900" dirty="0" err="1" smtClean="0">
                <a:solidFill>
                  <a:srgbClr val="FF0000"/>
                </a:solidFill>
                <a:latin typeface="Courier New" panose="02070309020205020404" pitchFamily="49" charset="0"/>
                <a:ea typeface="Cambria Math" panose="02040503050406030204" pitchFamily="18" charset="0"/>
                <a:cs typeface="Courier New" panose="02070309020205020404" pitchFamily="49" charset="0"/>
              </a:rPr>
              <a:t>psum,tid,len</a:t>
            </a:r>
            <a:r>
              <a:rPr lang="en-US" sz="900" dirty="0">
                <a:solidFill>
                  <a:srgbClr val="FF0000"/>
                </a:solidFill>
                <a:latin typeface="Courier New" panose="02070309020205020404" pitchFamily="49" charset="0"/>
                <a:ea typeface="Cambria Math" panose="02040503050406030204" pitchFamily="18" charset="0"/>
                <a:cs typeface="Courier New" panose="02070309020205020404" pitchFamily="49" charset="0"/>
              </a:rPr>
              <a:t>_);</a:t>
            </a:r>
          </a:p>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smtClean="0">
                <a:latin typeface="Courier New" panose="02070309020205020404" pitchFamily="49" charset="0"/>
                <a:ea typeface="Cambria Math" panose="02040503050406030204" pitchFamily="18" charset="0"/>
                <a:cs typeface="Courier New" panose="02070309020205020404" pitchFamily="49" charset="0"/>
              </a:rPr>
              <a:t>__</a:t>
            </a:r>
            <a:r>
              <a:rPr lang="en-US" sz="900" dirty="0" err="1">
                <a:latin typeface="Courier New" panose="02070309020205020404" pitchFamily="49" charset="0"/>
                <a:ea typeface="Cambria Math" panose="02040503050406030204" pitchFamily="18" charset="0"/>
                <a:cs typeface="Courier New" panose="02070309020205020404" pitchFamily="49" charset="0"/>
              </a:rPr>
              <a:t>syncthreads</a:t>
            </a:r>
            <a:r>
              <a:rPr lang="en-US" sz="900" dirty="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endParaRPr lang="en-US" sz="900" dirty="0" smtClean="0">
              <a:latin typeface="Courier New" panose="02070309020205020404" pitchFamily="49" charset="0"/>
              <a:ea typeface="Cambria Math" panose="02040503050406030204" pitchFamily="18" charset="0"/>
              <a:cs typeface="Courier New" panose="02070309020205020404" pitchFamily="49" charset="0"/>
            </a:endParaRPr>
          </a:p>
          <a:p>
            <a:pPr marL="228600" indent="-228600">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  if(</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tid</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smtClean="0">
                <a:latin typeface="Courier New" panose="02070309020205020404" pitchFamily="49" charset="0"/>
                <a:ea typeface="Cambria Math" panose="02040503050406030204" pitchFamily="18" charset="0"/>
                <a:cs typeface="Courier New" panose="02070309020205020404" pitchFamily="49" charset="0"/>
              </a:rPr>
              <a:t>0)</a:t>
            </a:r>
          </a:p>
          <a:p>
            <a:pPr marL="228600" indent="-228600">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solidFill>
                  <a:srgbClr val="FF0000"/>
                </a:solidFill>
                <a:latin typeface="Courier New" panose="02070309020205020404" pitchFamily="49" charset="0"/>
                <a:ea typeface="Cambria Math" panose="02040503050406030204" pitchFamily="18" charset="0"/>
                <a:cs typeface="Courier New" panose="02070309020205020404" pitchFamily="49" charset="0"/>
              </a:rPr>
              <a:t>atomicAdd</a:t>
            </a:r>
            <a:r>
              <a:rPr lang="en-US" sz="900" dirty="0" smtClean="0">
                <a:solidFill>
                  <a:srgbClr val="FF0000"/>
                </a:solidFill>
                <a:latin typeface="Courier New" panose="02070309020205020404" pitchFamily="49" charset="0"/>
                <a:ea typeface="Cambria Math" panose="02040503050406030204" pitchFamily="18" charset="0"/>
                <a:cs typeface="Courier New" panose="02070309020205020404" pitchFamily="49" charset="0"/>
              </a:rPr>
              <a:t>(</a:t>
            </a:r>
            <a:r>
              <a:rPr lang="en-US" sz="900" dirty="0" err="1" smtClean="0">
                <a:solidFill>
                  <a:srgbClr val="FF0000"/>
                </a:solidFill>
                <a:latin typeface="Courier New" panose="02070309020205020404" pitchFamily="49" charset="0"/>
                <a:ea typeface="Cambria Math" panose="02040503050406030204" pitchFamily="18" charset="0"/>
                <a:cs typeface="Courier New" panose="02070309020205020404" pitchFamily="49" charset="0"/>
              </a:rPr>
              <a:t>reduction,psum</a:t>
            </a:r>
            <a:r>
              <a:rPr lang="en-US" sz="900" dirty="0" smtClean="0">
                <a:solidFill>
                  <a:srgbClr val="FF0000"/>
                </a:solidFill>
                <a:latin typeface="Courier New" panose="02070309020205020404" pitchFamily="49" charset="0"/>
                <a:ea typeface="Cambria Math" panose="02040503050406030204" pitchFamily="18" charset="0"/>
                <a:cs typeface="Courier New" panose="02070309020205020404" pitchFamily="49" charset="0"/>
              </a:rPr>
              <a:t>[0</a:t>
            </a:r>
            <a:r>
              <a:rPr lang="en-US" sz="900" dirty="0">
                <a:solidFill>
                  <a:srgbClr val="FF0000"/>
                </a:solidFill>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endParaRPr lang="en-US" sz="900" dirty="0">
              <a:latin typeface="Courier New" panose="02070309020205020404" pitchFamily="49" charset="0"/>
              <a:ea typeface="Cambria Math" panose="02040503050406030204" pitchFamily="18" charset="0"/>
              <a:cs typeface="Courier New" panose="02070309020205020404" pitchFamily="49" charset="0"/>
            </a:endParaRPr>
          </a:p>
        </p:txBody>
      </p:sp>
      <p:sp>
        <p:nvSpPr>
          <p:cNvPr id="14" name="TextBox 13"/>
          <p:cNvSpPr txBox="1"/>
          <p:nvPr/>
        </p:nvSpPr>
        <p:spPr>
          <a:xfrm>
            <a:off x="285749" y="233308"/>
            <a:ext cx="4337051" cy="6047807"/>
          </a:xfrm>
          <a:prstGeom prst="rect">
            <a:avLst/>
          </a:prstGeom>
          <a:noFill/>
          <a:ln w="6350">
            <a:solidFill>
              <a:schemeClr val="tx1"/>
            </a:solidFill>
          </a:ln>
        </p:spPr>
        <p:txBody>
          <a:bodyPr wrap="square" numCol="1" rtlCol="0">
            <a:spAutoFit/>
          </a:bodyPr>
          <a:lstStyle/>
          <a:p>
            <a:pPr marL="228600" indent="-228600" eaLnBrk="0" fontAlgn="base" hangingPunct="0">
              <a:spcBef>
                <a:spcPct val="0"/>
              </a:spcBef>
              <a:spcAft>
                <a:spcPct val="0"/>
              </a:spcAft>
              <a:buFont typeface="+mj-lt"/>
              <a:buAutoNum type="arabicPeriod"/>
            </a:pPr>
            <a:r>
              <a:rPr lang="en-US" sz="900" dirty="0" err="1">
                <a:latin typeface="Courier New" panose="02070309020205020404" pitchFamily="49" charset="0"/>
                <a:ea typeface="Cambria Math" panose="02040503050406030204" pitchFamily="18" charset="0"/>
                <a:cs typeface="Courier New" panose="02070309020205020404" pitchFamily="49" charset="0"/>
              </a:rPr>
              <a:t>int</a:t>
            </a:r>
            <a:r>
              <a:rPr lang="en-US" sz="900" dirty="0">
                <a:latin typeface="Courier New" panose="02070309020205020404" pitchFamily="49" charset="0"/>
                <a:ea typeface="Cambria Math" panose="02040503050406030204" pitchFamily="18" charset="0"/>
                <a:cs typeface="Courier New" panose="02070309020205020404" pitchFamily="49" charset="0"/>
              </a:rPr>
              <a:t> main(</a:t>
            </a:r>
            <a:r>
              <a:rPr lang="en-US" sz="900" dirty="0" err="1">
                <a:latin typeface="Courier New" panose="02070309020205020404" pitchFamily="49" charset="0"/>
                <a:ea typeface="Cambria Math" panose="02040503050406030204" pitchFamily="18" charset="0"/>
                <a:cs typeface="Courier New" panose="02070309020205020404" pitchFamily="49" charset="0"/>
              </a:rPr>
              <a:t>int</a:t>
            </a: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err="1">
                <a:latin typeface="Courier New" panose="02070309020205020404" pitchFamily="49" charset="0"/>
                <a:ea typeface="Cambria Math" panose="02040503050406030204" pitchFamily="18" charset="0"/>
                <a:cs typeface="Courier New" panose="02070309020205020404" pitchFamily="49" charset="0"/>
              </a:rPr>
              <a:t>argc</a:t>
            </a:r>
            <a:r>
              <a:rPr lang="en-US" sz="900" dirty="0">
                <a:latin typeface="Courier New" panose="02070309020205020404" pitchFamily="49" charset="0"/>
                <a:ea typeface="Cambria Math" panose="02040503050406030204" pitchFamily="18" charset="0"/>
                <a:cs typeface="Courier New" panose="02070309020205020404" pitchFamily="49" charset="0"/>
              </a:rPr>
              <a:t>, char **</a:t>
            </a:r>
            <a:r>
              <a:rPr lang="en-US" sz="900" dirty="0" err="1">
                <a:latin typeface="Courier New" panose="02070309020205020404" pitchFamily="49" charset="0"/>
                <a:ea typeface="Cambria Math" panose="02040503050406030204" pitchFamily="18" charset="0"/>
                <a:cs typeface="Courier New" panose="02070309020205020404" pitchFamily="49" charset="0"/>
              </a:rPr>
              <a:t>argv</a:t>
            </a:r>
            <a:r>
              <a:rPr lang="en-US" sz="900" dirty="0">
                <a:latin typeface="Courier New" panose="02070309020205020404" pitchFamily="49" charset="0"/>
                <a:ea typeface="Cambria Math" panose="02040503050406030204" pitchFamily="18" charset="0"/>
                <a:cs typeface="Courier New" panose="02070309020205020404" pitchFamily="49" charset="0"/>
              </a:rPr>
              <a:t>)</a:t>
            </a:r>
          </a:p>
          <a:p>
            <a:pPr marL="228600" indent="-228600" eaLnBrk="0" fontAlgn="base" hangingPunct="0">
              <a:spcBef>
                <a:spcPct val="0"/>
              </a:spcBef>
              <a:spcAft>
                <a:spcPct val="0"/>
              </a:spcAft>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a:t>
            </a:r>
          </a:p>
          <a:p>
            <a:pPr marL="228600" indent="-228600" eaLnBrk="0" fontAlgn="base" hangingPunct="0">
              <a:spcBef>
                <a:spcPct val="0"/>
              </a:spcBef>
              <a:spcAft>
                <a:spcPct val="0"/>
              </a:spcAft>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//global and block sizes</a:t>
            </a:r>
          </a:p>
          <a:p>
            <a:pPr marL="228600" indent="-228600" eaLnBrk="0" fontAlgn="base" hangingPunct="0">
              <a:spcBef>
                <a:spcPct val="0"/>
              </a:spcBef>
              <a:spcAft>
                <a:spcPct val="0"/>
              </a:spcAft>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err="1">
                <a:latin typeface="Courier New" panose="02070309020205020404" pitchFamily="49" charset="0"/>
                <a:ea typeface="Cambria Math" panose="02040503050406030204" pitchFamily="18" charset="0"/>
                <a:cs typeface="Courier New" panose="02070309020205020404" pitchFamily="49" charset="0"/>
              </a:rPr>
              <a:t>int</a:t>
            </a: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err="1">
                <a:latin typeface="Courier New" panose="02070309020205020404" pitchFamily="49" charset="0"/>
                <a:ea typeface="Cambria Math" panose="02040503050406030204" pitchFamily="18" charset="0"/>
                <a:cs typeface="Courier New" panose="02070309020205020404" pitchFamily="49" charset="0"/>
              </a:rPr>
              <a:t>ni</a:t>
            </a: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err="1">
                <a:latin typeface="Courier New" panose="02070309020205020404" pitchFamily="49" charset="0"/>
                <a:ea typeface="Cambria Math" panose="02040503050406030204" pitchFamily="18" charset="0"/>
                <a:cs typeface="Courier New" panose="02070309020205020404" pitchFamily="49" charset="0"/>
              </a:rPr>
              <a:t>nj</a:t>
            </a: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err="1">
                <a:latin typeface="Courier New" panose="02070309020205020404" pitchFamily="49" charset="0"/>
                <a:ea typeface="Cambria Math" panose="02040503050406030204" pitchFamily="18" charset="0"/>
                <a:cs typeface="Courier New" panose="02070309020205020404" pitchFamily="49" charset="0"/>
              </a:rPr>
              <a:t>nk</a:t>
            </a: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err="1">
                <a:latin typeface="Courier New" panose="02070309020205020404" pitchFamily="49" charset="0"/>
                <a:ea typeface="Cambria Math" panose="02040503050406030204" pitchFamily="18" charset="0"/>
                <a:cs typeface="Courier New" panose="02070309020205020404" pitchFamily="49" charset="0"/>
              </a:rPr>
              <a:t>tx</a:t>
            </a:r>
            <a:r>
              <a:rPr lang="en-US" sz="900" dirty="0">
                <a:latin typeface="Courier New" panose="02070309020205020404" pitchFamily="49" charset="0"/>
                <a:ea typeface="Cambria Math" panose="02040503050406030204" pitchFamily="18" charset="0"/>
                <a:cs typeface="Courier New" panose="02070309020205020404" pitchFamily="49" charset="0"/>
              </a:rPr>
              <a:t>, ty, </a:t>
            </a:r>
            <a:r>
              <a:rPr lang="en-US" sz="900" dirty="0" err="1">
                <a:latin typeface="Courier New" panose="02070309020205020404" pitchFamily="49" charset="0"/>
                <a:ea typeface="Cambria Math" panose="02040503050406030204" pitchFamily="18" charset="0"/>
                <a:cs typeface="Courier New" panose="02070309020205020404" pitchFamily="49" charset="0"/>
              </a:rPr>
              <a:t>tz</a:t>
            </a:r>
            <a:r>
              <a:rPr lang="en-US" sz="900" dirty="0">
                <a:latin typeface="Courier New" panose="02070309020205020404" pitchFamily="49" charset="0"/>
                <a:ea typeface="Cambria Math" panose="02040503050406030204" pitchFamily="18" charset="0"/>
                <a:cs typeface="Courier New" panose="02070309020205020404" pitchFamily="49" charset="0"/>
              </a:rPr>
              <a:t>;</a:t>
            </a:r>
          </a:p>
          <a:p>
            <a:pPr marL="228600" indent="-228600" eaLnBrk="0" fontAlgn="base" hangingPunct="0">
              <a:spcBef>
                <a:spcPct val="0"/>
              </a:spcBef>
              <a:spcAft>
                <a:spcPct val="0"/>
              </a:spcAft>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//pick a mode and zeroth device</a:t>
            </a:r>
          </a:p>
          <a:p>
            <a:pPr marL="228600" indent="-228600" eaLnBrk="0" fontAlgn="base" hangingPunct="0">
              <a:spcBef>
                <a:spcPct val="0"/>
              </a:spcBef>
              <a:spcAft>
                <a:spcPct val="0"/>
              </a:spcAft>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cudaSetDevice</a:t>
            </a:r>
            <a:r>
              <a:rPr lang="en-US" sz="900" dirty="0" smtClean="0">
                <a:latin typeface="Courier New" panose="02070309020205020404" pitchFamily="49" charset="0"/>
                <a:ea typeface="Cambria Math" panose="02040503050406030204" pitchFamily="18" charset="0"/>
                <a:cs typeface="Courier New" panose="02070309020205020404" pitchFamily="49" charset="0"/>
              </a:rPr>
              <a:t>(0)</a:t>
            </a:r>
            <a:endParaRPr lang="en-US" sz="900" dirty="0">
              <a:latin typeface="Courier New" panose="02070309020205020404" pitchFamily="49" charset="0"/>
              <a:ea typeface="Cambria Math" panose="02040503050406030204" pitchFamily="18" charset="0"/>
              <a:cs typeface="Courier New" panose="02070309020205020404" pitchFamily="49" charset="0"/>
            </a:endParaRPr>
          </a:p>
          <a:p>
            <a:pPr marL="228600" indent="-228600" eaLnBrk="0" fontAlgn="base" hangingPunct="0">
              <a:spcBef>
                <a:spcPct val="0"/>
              </a:spcBef>
              <a:spcAft>
                <a:spcPct val="0"/>
              </a:spcAft>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//declare host memory</a:t>
            </a:r>
          </a:p>
          <a:p>
            <a:pPr marL="228600" indent="-228600" eaLnBrk="0" fontAlgn="base" hangingPunct="0">
              <a:spcBef>
                <a:spcPct val="0"/>
              </a:spcBef>
              <a:spcAft>
                <a:spcPct val="0"/>
              </a:spcAft>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double *a, *b, *ret, zero = 0.0</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endParaRPr lang="en-US" sz="900" dirty="0">
              <a:latin typeface="Courier New" panose="02070309020205020404" pitchFamily="49" charset="0"/>
              <a:ea typeface="Cambria Math" panose="02040503050406030204" pitchFamily="18" charset="0"/>
              <a:cs typeface="Courier New" panose="02070309020205020404" pitchFamily="49" charset="0"/>
            </a:endParaRPr>
          </a:p>
          <a:p>
            <a:pPr marL="228600" indent="-228600" eaLnBrk="0" fontAlgn="base" hangingPunct="0">
              <a:spcBef>
                <a:spcPct val="0"/>
              </a:spcBef>
              <a:spcAft>
                <a:spcPct val="0"/>
              </a:spcAft>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//allocate and initialize it</a:t>
            </a:r>
          </a:p>
          <a:p>
            <a:pPr marL="228600" indent="-228600" eaLnBrk="0" fontAlgn="base" hangingPunct="0">
              <a:spcBef>
                <a:spcPct val="0"/>
              </a:spcBef>
              <a:spcAft>
                <a:spcPct val="0"/>
              </a:spcAft>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eaLnBrk="0" fontAlgn="base" hangingPunct="0">
              <a:spcBef>
                <a:spcPct val="0"/>
              </a:spcBef>
              <a:spcAft>
                <a:spcPct val="0"/>
              </a:spcAft>
              <a:buFont typeface="+mj-lt"/>
              <a:buAutoNum type="arabicPeriod"/>
            </a:pPr>
            <a:endParaRPr lang="en-US" sz="900" dirty="0">
              <a:latin typeface="Courier New" panose="02070309020205020404" pitchFamily="49" charset="0"/>
              <a:ea typeface="Cambria Math" panose="02040503050406030204" pitchFamily="18" charset="0"/>
              <a:cs typeface="Courier New" panose="02070309020205020404" pitchFamily="49" charset="0"/>
            </a:endParaRPr>
          </a:p>
          <a:p>
            <a:pPr marL="228600" indent="-228600" eaLnBrk="0" fontAlgn="base" hangingPunct="0">
              <a:spcBef>
                <a:spcPct val="0"/>
              </a:spcBef>
              <a:spcAft>
                <a:spcPct val="0"/>
              </a:spcAft>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//Allocate device buffers</a:t>
            </a:r>
          </a:p>
          <a:p>
            <a:pPr marL="228600" indent="-228600" eaLnBrk="0" fontAlgn="base" hangingPunct="0">
              <a:spcBef>
                <a:spcPct val="0"/>
              </a:spcBef>
              <a:spcAft>
                <a:spcPct val="0"/>
              </a:spcAft>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err="1">
                <a:latin typeface="Courier New" panose="02070309020205020404" pitchFamily="49" charset="0"/>
                <a:ea typeface="Cambria Math" panose="02040503050406030204" pitchFamily="18" charset="0"/>
                <a:cs typeface="Courier New" panose="02070309020205020404" pitchFamily="49" charset="0"/>
              </a:rPr>
              <a:t>size_t</a:t>
            </a:r>
            <a:r>
              <a:rPr lang="en-US" sz="900" dirty="0">
                <a:latin typeface="Courier New" panose="02070309020205020404" pitchFamily="49" charset="0"/>
                <a:ea typeface="Cambria Math" panose="02040503050406030204" pitchFamily="18" charset="0"/>
                <a:cs typeface="Courier New" panose="02070309020205020404" pitchFamily="49" charset="0"/>
              </a:rPr>
              <a:t> size = </a:t>
            </a:r>
            <a:r>
              <a:rPr lang="en-US" sz="900" dirty="0" err="1">
                <a:latin typeface="Courier New" panose="02070309020205020404" pitchFamily="49" charset="0"/>
                <a:ea typeface="Cambria Math" panose="02040503050406030204" pitchFamily="18" charset="0"/>
                <a:cs typeface="Courier New" panose="02070309020205020404" pitchFamily="49" charset="0"/>
              </a:rPr>
              <a:t>sizeof</a:t>
            </a:r>
            <a:r>
              <a:rPr lang="en-US" sz="900" dirty="0">
                <a:latin typeface="Courier New" panose="02070309020205020404" pitchFamily="49" charset="0"/>
                <a:ea typeface="Cambria Math" panose="02040503050406030204" pitchFamily="18" charset="0"/>
                <a:cs typeface="Courier New" panose="02070309020205020404" pitchFamily="49" charset="0"/>
              </a:rPr>
              <a:t>(double)*</a:t>
            </a:r>
            <a:r>
              <a:rPr lang="en-US" sz="900" dirty="0" err="1">
                <a:latin typeface="Courier New" panose="02070309020205020404" pitchFamily="49" charset="0"/>
                <a:ea typeface="Cambria Math" panose="02040503050406030204" pitchFamily="18" charset="0"/>
                <a:cs typeface="Courier New" panose="02070309020205020404" pitchFamily="49" charset="0"/>
              </a:rPr>
              <a:t>ni</a:t>
            </a:r>
            <a:r>
              <a:rPr lang="en-US" sz="900" dirty="0">
                <a:latin typeface="Courier New" panose="02070309020205020404" pitchFamily="49" charset="0"/>
                <a:ea typeface="Cambria Math" panose="02040503050406030204" pitchFamily="18" charset="0"/>
                <a:cs typeface="Courier New" panose="02070309020205020404" pitchFamily="49" charset="0"/>
              </a:rPr>
              <a:t>*</a:t>
            </a:r>
            <a:r>
              <a:rPr lang="en-US" sz="900" dirty="0" err="1">
                <a:latin typeface="Courier New" panose="02070309020205020404" pitchFamily="49" charset="0"/>
                <a:ea typeface="Cambria Math" panose="02040503050406030204" pitchFamily="18" charset="0"/>
                <a:cs typeface="Courier New" panose="02070309020205020404" pitchFamily="49" charset="0"/>
              </a:rPr>
              <a:t>nj</a:t>
            </a:r>
            <a:r>
              <a:rPr lang="en-US" sz="900" dirty="0">
                <a:latin typeface="Courier New" panose="02070309020205020404" pitchFamily="49" charset="0"/>
                <a:ea typeface="Cambria Math" panose="02040503050406030204" pitchFamily="18" charset="0"/>
                <a:cs typeface="Courier New" panose="02070309020205020404" pitchFamily="49" charset="0"/>
              </a:rPr>
              <a:t>*</a:t>
            </a:r>
            <a:r>
              <a:rPr lang="en-US" sz="900" dirty="0" err="1">
                <a:latin typeface="Courier New" panose="02070309020205020404" pitchFamily="49" charset="0"/>
                <a:ea typeface="Cambria Math" panose="02040503050406030204" pitchFamily="18" charset="0"/>
                <a:cs typeface="Courier New" panose="02070309020205020404" pitchFamily="49" charset="0"/>
              </a:rPr>
              <a:t>nk</a:t>
            </a:r>
            <a:r>
              <a:rPr lang="en-US" sz="900" dirty="0">
                <a:latin typeface="Courier New" panose="02070309020205020404" pitchFamily="49" charset="0"/>
                <a:ea typeface="Cambria Math" panose="02040503050406030204" pitchFamily="18" charset="0"/>
                <a:cs typeface="Courier New" panose="02070309020205020404" pitchFamily="49" charset="0"/>
              </a:rPr>
              <a:t>;</a:t>
            </a:r>
          </a:p>
          <a:p>
            <a:pPr marL="228600" indent="-228600" eaLnBrk="0" fontAlgn="base" hangingPunct="0">
              <a:spcBef>
                <a:spcPct val="0"/>
              </a:spcBef>
              <a:spcAft>
                <a:spcPct val="0"/>
              </a:spcAft>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double *</a:t>
            </a:r>
            <a:r>
              <a:rPr lang="en-US" sz="900" dirty="0" err="1">
                <a:latin typeface="Courier New" panose="02070309020205020404" pitchFamily="49" charset="0"/>
                <a:ea typeface="Cambria Math" panose="02040503050406030204" pitchFamily="18" charset="0"/>
                <a:cs typeface="Courier New" panose="02070309020205020404" pitchFamily="49" charset="0"/>
              </a:rPr>
              <a:t>dev_a</a:t>
            </a: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err="1">
                <a:latin typeface="Courier New" panose="02070309020205020404" pitchFamily="49" charset="0"/>
                <a:ea typeface="Cambria Math" panose="02040503050406030204" pitchFamily="18" charset="0"/>
                <a:cs typeface="Courier New" panose="02070309020205020404" pitchFamily="49" charset="0"/>
              </a:rPr>
              <a:t>dev_b</a:t>
            </a: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err="1">
                <a:latin typeface="Courier New" panose="02070309020205020404" pitchFamily="49" charset="0"/>
                <a:ea typeface="Cambria Math" panose="02040503050406030204" pitchFamily="18" charset="0"/>
                <a:cs typeface="Courier New" panose="02070309020205020404" pitchFamily="49" charset="0"/>
              </a:rPr>
              <a:t>dev_r</a:t>
            </a:r>
            <a:r>
              <a:rPr lang="en-US" sz="900" dirty="0">
                <a:latin typeface="Courier New" panose="02070309020205020404" pitchFamily="49" charset="0"/>
                <a:ea typeface="Cambria Math" panose="02040503050406030204" pitchFamily="18" charset="0"/>
                <a:cs typeface="Courier New" panose="02070309020205020404" pitchFamily="49" charset="0"/>
              </a:rPr>
              <a:t>;</a:t>
            </a:r>
          </a:p>
          <a:p>
            <a:pPr marL="228600" indent="-228600" eaLnBrk="0" fontAlgn="base" hangingPunct="0">
              <a:spcBef>
                <a:spcPct val="0"/>
              </a:spcBef>
              <a:spcAft>
                <a:spcPct val="0"/>
              </a:spcAft>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cudaMalloc</a:t>
            </a:r>
            <a:r>
              <a:rPr lang="en-US" sz="900" dirty="0">
                <a:latin typeface="Courier New" panose="02070309020205020404" pitchFamily="49" charset="0"/>
                <a:ea typeface="Cambria Math" panose="02040503050406030204" pitchFamily="18" charset="0"/>
                <a:cs typeface="Courier New" panose="02070309020205020404" pitchFamily="49" charset="0"/>
              </a:rPr>
              <a:t>(&amp;</a:t>
            </a:r>
            <a:r>
              <a:rPr lang="en-US" sz="900" dirty="0" err="1">
                <a:latin typeface="Courier New" panose="02070309020205020404" pitchFamily="49" charset="0"/>
                <a:ea typeface="Cambria Math" panose="02040503050406030204" pitchFamily="18" charset="0"/>
                <a:cs typeface="Courier New" panose="02070309020205020404" pitchFamily="49" charset="0"/>
              </a:rPr>
              <a:t>dev_a</a:t>
            </a:r>
            <a:r>
              <a:rPr lang="en-US" sz="900" dirty="0">
                <a:latin typeface="Courier New" panose="02070309020205020404" pitchFamily="49" charset="0"/>
                <a:ea typeface="Cambria Math" panose="02040503050406030204" pitchFamily="18" charset="0"/>
                <a:cs typeface="Courier New" panose="02070309020205020404" pitchFamily="49" charset="0"/>
              </a:rPr>
              <a:t>, size);</a:t>
            </a:r>
          </a:p>
          <a:p>
            <a:pPr marL="228600" indent="-228600" eaLnBrk="0" fontAlgn="base" hangingPunct="0">
              <a:spcBef>
                <a:spcPct val="0"/>
              </a:spcBef>
              <a:spcAft>
                <a:spcPct val="0"/>
              </a:spcAft>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cudaMalloc</a:t>
            </a:r>
            <a:r>
              <a:rPr lang="en-US" sz="900" dirty="0">
                <a:latin typeface="Courier New" panose="02070309020205020404" pitchFamily="49" charset="0"/>
                <a:ea typeface="Cambria Math" panose="02040503050406030204" pitchFamily="18" charset="0"/>
                <a:cs typeface="Courier New" panose="02070309020205020404" pitchFamily="49" charset="0"/>
              </a:rPr>
              <a:t>(&amp;</a:t>
            </a:r>
            <a:r>
              <a:rPr lang="en-US" sz="900" dirty="0" err="1">
                <a:latin typeface="Courier New" panose="02070309020205020404" pitchFamily="49" charset="0"/>
                <a:ea typeface="Cambria Math" panose="02040503050406030204" pitchFamily="18" charset="0"/>
                <a:cs typeface="Courier New" panose="02070309020205020404" pitchFamily="49" charset="0"/>
              </a:rPr>
              <a:t>dev_b</a:t>
            </a:r>
            <a:r>
              <a:rPr lang="en-US" sz="900" dirty="0">
                <a:latin typeface="Courier New" panose="02070309020205020404" pitchFamily="49" charset="0"/>
                <a:ea typeface="Cambria Math" panose="02040503050406030204" pitchFamily="18" charset="0"/>
                <a:cs typeface="Courier New" panose="02070309020205020404" pitchFamily="49" charset="0"/>
              </a:rPr>
              <a:t>, size);</a:t>
            </a:r>
          </a:p>
          <a:p>
            <a:pPr marL="228600" indent="-228600" eaLnBrk="0" fontAlgn="base" hangingPunct="0">
              <a:spcBef>
                <a:spcPct val="0"/>
              </a:spcBef>
              <a:spcAft>
                <a:spcPct val="0"/>
              </a:spcAft>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cudaMalloc</a:t>
            </a:r>
            <a:r>
              <a:rPr lang="en-US" sz="900" dirty="0">
                <a:latin typeface="Courier New" panose="02070309020205020404" pitchFamily="49" charset="0"/>
                <a:ea typeface="Cambria Math" panose="02040503050406030204" pitchFamily="18" charset="0"/>
                <a:cs typeface="Courier New" panose="02070309020205020404" pitchFamily="49" charset="0"/>
              </a:rPr>
              <a:t>(&amp;</a:t>
            </a:r>
            <a:r>
              <a:rPr lang="en-US" sz="900" dirty="0" err="1">
                <a:latin typeface="Courier New" panose="02070309020205020404" pitchFamily="49" charset="0"/>
                <a:ea typeface="Cambria Math" panose="02040503050406030204" pitchFamily="18" charset="0"/>
                <a:cs typeface="Courier New" panose="02070309020205020404" pitchFamily="49" charset="0"/>
              </a:rPr>
              <a:t>dev_r</a:t>
            </a: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err="1">
                <a:latin typeface="Courier New" panose="02070309020205020404" pitchFamily="49" charset="0"/>
                <a:ea typeface="Cambria Math" panose="02040503050406030204" pitchFamily="18" charset="0"/>
                <a:cs typeface="Courier New" panose="02070309020205020404" pitchFamily="49" charset="0"/>
              </a:rPr>
              <a:t>sizeof</a:t>
            </a:r>
            <a:r>
              <a:rPr lang="en-US" sz="900" dirty="0">
                <a:latin typeface="Courier New" panose="02070309020205020404" pitchFamily="49" charset="0"/>
                <a:ea typeface="Cambria Math" panose="02040503050406030204" pitchFamily="18" charset="0"/>
                <a:cs typeface="Courier New" panose="02070309020205020404" pitchFamily="49" charset="0"/>
              </a:rPr>
              <a:t>(double))</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endParaRPr lang="en-US" sz="900" dirty="0">
              <a:latin typeface="Courier New" panose="02070309020205020404" pitchFamily="49" charset="0"/>
              <a:ea typeface="Cambria Math" panose="02040503050406030204" pitchFamily="18" charset="0"/>
              <a:cs typeface="Courier New" panose="02070309020205020404" pitchFamily="49" charset="0"/>
            </a:endParaRPr>
          </a:p>
          <a:p>
            <a:pPr marL="228600" indent="-228600" eaLnBrk="0" fontAlgn="base" hangingPunct="0">
              <a:spcBef>
                <a:spcPct val="0"/>
              </a:spcBef>
              <a:spcAft>
                <a:spcPct val="0"/>
              </a:spcAft>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//initialize them</a:t>
            </a:r>
          </a:p>
          <a:p>
            <a:pPr marL="228600" indent="-228600" eaLnBrk="0" fontAlgn="base" hangingPunct="0">
              <a:spcBef>
                <a:spcPct val="0"/>
              </a:spcBef>
              <a:spcAft>
                <a:spcPct val="0"/>
              </a:spcAft>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cudaMemcpy</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dev_a</a:t>
            </a:r>
            <a:r>
              <a:rPr lang="en-US" sz="900" dirty="0">
                <a:latin typeface="Courier New" panose="02070309020205020404" pitchFamily="49" charset="0"/>
                <a:ea typeface="Cambria Math" panose="02040503050406030204" pitchFamily="18" charset="0"/>
                <a:cs typeface="Courier New" panose="02070309020205020404" pitchFamily="49" charset="0"/>
              </a:rPr>
              <a:t>, a, </a:t>
            </a:r>
            <a:r>
              <a:rPr lang="en-US" sz="900" dirty="0" smtClean="0">
                <a:latin typeface="Courier New" panose="02070309020205020404" pitchFamily="49" charset="0"/>
                <a:ea typeface="Cambria Math" panose="02040503050406030204" pitchFamily="18" charset="0"/>
                <a:cs typeface="Courier New" panose="02070309020205020404" pitchFamily="49" charset="0"/>
              </a:rPr>
              <a:t>size,</a:t>
            </a:r>
          </a:p>
          <a:p>
            <a:pPr marL="228600" indent="-228600" eaLnBrk="0" fontAlgn="base" hangingPunct="0">
              <a:spcBef>
                <a:spcPct val="0"/>
              </a:spcBef>
              <a:spcAft>
                <a:spcPct val="0"/>
              </a:spcAft>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cudaMemcpyHostToDevice</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endParaRPr lang="en-US" sz="900" dirty="0">
              <a:latin typeface="Courier New" panose="02070309020205020404" pitchFamily="49" charset="0"/>
              <a:ea typeface="Cambria Math" panose="02040503050406030204" pitchFamily="18" charset="0"/>
              <a:cs typeface="Courier New" panose="02070309020205020404" pitchFamily="49" charset="0"/>
            </a:endParaRPr>
          </a:p>
          <a:p>
            <a:pPr marL="228600" indent="-228600" eaLnBrk="0" fontAlgn="base" hangingPunct="0">
              <a:spcBef>
                <a:spcPct val="0"/>
              </a:spcBef>
              <a:spcAft>
                <a:spcPct val="0"/>
              </a:spcAft>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cudaMemcpy</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dev_b</a:t>
            </a:r>
            <a:r>
              <a:rPr lang="en-US" sz="900" dirty="0">
                <a:latin typeface="Courier New" panose="02070309020205020404" pitchFamily="49" charset="0"/>
                <a:ea typeface="Cambria Math" panose="02040503050406030204" pitchFamily="18" charset="0"/>
                <a:cs typeface="Courier New" panose="02070309020205020404" pitchFamily="49" charset="0"/>
              </a:rPr>
              <a:t>, a, </a:t>
            </a:r>
            <a:r>
              <a:rPr lang="en-US" sz="900" dirty="0" smtClean="0">
                <a:latin typeface="Courier New" panose="02070309020205020404" pitchFamily="49" charset="0"/>
                <a:ea typeface="Cambria Math" panose="02040503050406030204" pitchFamily="18" charset="0"/>
                <a:cs typeface="Courier New" panose="02070309020205020404" pitchFamily="49" charset="0"/>
              </a:rPr>
              <a:t>size,</a:t>
            </a:r>
          </a:p>
          <a:p>
            <a:pPr marL="228600" indent="-228600" eaLnBrk="0" fontAlgn="base" hangingPunct="0">
              <a:spcBef>
                <a:spcPct val="0"/>
              </a:spcBef>
              <a:spcAft>
                <a:spcPct val="0"/>
              </a:spcAft>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cudaMemcpyHostToDevice</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endParaRPr lang="en-US" sz="900" dirty="0">
              <a:latin typeface="Courier New" panose="02070309020205020404" pitchFamily="49" charset="0"/>
              <a:ea typeface="Cambria Math" panose="02040503050406030204" pitchFamily="18" charset="0"/>
              <a:cs typeface="Courier New" panose="02070309020205020404" pitchFamily="49" charset="0"/>
            </a:endParaRPr>
          </a:p>
          <a:p>
            <a:pPr marL="228600" indent="-228600" eaLnBrk="0" fontAlgn="base" hangingPunct="0">
              <a:spcBef>
                <a:spcPct val="0"/>
              </a:spcBef>
              <a:spcAft>
                <a:spcPct val="0"/>
              </a:spcAft>
              <a:buFont typeface="+mj-lt"/>
              <a:buAutoNum type="arabicPeriod"/>
            </a:pPr>
            <a:r>
              <a:rPr lang="en-US" sz="900" dirty="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cudaMemcpy</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dev_r</a:t>
            </a:r>
            <a:r>
              <a:rPr lang="en-US" sz="900" dirty="0">
                <a:latin typeface="Courier New" panose="02070309020205020404" pitchFamily="49" charset="0"/>
                <a:ea typeface="Cambria Math" panose="02040503050406030204" pitchFamily="18" charset="0"/>
                <a:cs typeface="Courier New" panose="02070309020205020404" pitchFamily="49" charset="0"/>
              </a:rPr>
              <a:t>, &amp;zero, </a:t>
            </a:r>
            <a:r>
              <a:rPr lang="en-US" sz="900" dirty="0" err="1">
                <a:latin typeface="Courier New" panose="02070309020205020404" pitchFamily="49" charset="0"/>
                <a:ea typeface="Cambria Math" panose="02040503050406030204" pitchFamily="18" charset="0"/>
                <a:cs typeface="Courier New" panose="02070309020205020404" pitchFamily="49" charset="0"/>
              </a:rPr>
              <a:t>sizeof</a:t>
            </a:r>
            <a:r>
              <a:rPr lang="en-US" sz="900" dirty="0">
                <a:latin typeface="Courier New" panose="02070309020205020404" pitchFamily="49" charset="0"/>
                <a:ea typeface="Cambria Math" panose="02040503050406030204" pitchFamily="18" charset="0"/>
                <a:cs typeface="Courier New" panose="02070309020205020404" pitchFamily="49" charset="0"/>
              </a:rPr>
              <a:t>(double</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eaLnBrk="0" fontAlgn="base" hangingPunct="0">
              <a:spcBef>
                <a:spcPct val="0"/>
              </a:spcBef>
              <a:spcAft>
                <a:spcPct val="0"/>
              </a:spcAft>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cudaMemcpyHostToDevice</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eaLnBrk="0" fontAlgn="base" hangingPunct="0">
              <a:spcBef>
                <a:spcPct val="0"/>
              </a:spcBef>
              <a:spcAft>
                <a:spcPct val="0"/>
              </a:spcAft>
              <a:buFont typeface="+mj-lt"/>
              <a:buAutoNum type="arabicPeriod"/>
            </a:pPr>
            <a:endParaRPr lang="en-US" sz="900" dirty="0" smtClean="0">
              <a:latin typeface="Courier New" panose="02070309020205020404" pitchFamily="49" charset="0"/>
              <a:ea typeface="Cambria Math" panose="02040503050406030204" pitchFamily="18" charset="0"/>
              <a:cs typeface="Courier New" panose="02070309020205020404" pitchFamily="49" charset="0"/>
            </a:endParaRPr>
          </a:p>
          <a:p>
            <a:pPr marL="228600" indent="-228600" eaLnBrk="0" fontAlgn="base" hangingPunct="0">
              <a:spcBef>
                <a:spcPct val="0"/>
              </a:spcBef>
              <a:spcAft>
                <a:spcPct val="0"/>
              </a:spcAft>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  //set computation shape</a:t>
            </a:r>
          </a:p>
          <a:p>
            <a:pPr marL="228600" indent="-228600" eaLnBrk="0" fontAlgn="base" hangingPunct="0">
              <a:spcBef>
                <a:spcPct val="0"/>
              </a:spcBef>
              <a:spcAft>
                <a:spcPct val="0"/>
              </a:spcAft>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  dim3 grid, block, shape, start, end;</a:t>
            </a:r>
          </a:p>
          <a:p>
            <a:pPr marL="228600" indent="-228600" eaLnBrk="0" fontAlgn="base" hangingPunct="0">
              <a:spcBef>
                <a:spcPct val="0"/>
              </a:spcBef>
              <a:spcAft>
                <a:spcPct val="0"/>
              </a:spcAft>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  block = dim3(</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tx</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ty</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tz</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eaLnBrk="0" fontAlgn="base" hangingPunct="0">
              <a:spcBef>
                <a:spcPct val="0"/>
              </a:spcBef>
              <a:spcAft>
                <a:spcPct val="0"/>
              </a:spcAft>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  grid = dim3((ni+tx-1)/</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ni</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(nj+ty-1)/</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ty</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1);</a:t>
            </a:r>
          </a:p>
          <a:p>
            <a:pPr marL="228600" indent="-228600" eaLnBrk="0" fontAlgn="base" hangingPunct="0">
              <a:spcBef>
                <a:spcPct val="0"/>
              </a:spcBef>
              <a:spcAft>
                <a:spcPct val="0"/>
              </a:spcAft>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  shape = dim3(</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ni</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nj</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nk</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eaLnBrk="0" fontAlgn="base" hangingPunct="0">
              <a:spcBef>
                <a:spcPct val="0"/>
              </a:spcBef>
              <a:spcAft>
                <a:spcPct val="0"/>
              </a:spcAft>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  start = dim3(0, 0, 0);</a:t>
            </a:r>
          </a:p>
          <a:p>
            <a:pPr marL="228600" indent="-228600" eaLnBrk="0" fontAlgn="base" hangingPunct="0">
              <a:spcBef>
                <a:spcPct val="0"/>
              </a:spcBef>
              <a:spcAft>
                <a:spcPct val="0"/>
              </a:spcAft>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  end = dim3(ni-1, nj-1, nk-1);</a:t>
            </a:r>
          </a:p>
          <a:p>
            <a:pPr marL="228600" indent="-228600" eaLnBrk="0" fontAlgn="base" hangingPunct="0">
              <a:spcBef>
                <a:spcPct val="0"/>
              </a:spcBef>
              <a:spcAft>
                <a:spcPct val="0"/>
              </a:spcAft>
              <a:buFont typeface="+mj-lt"/>
              <a:buAutoNum type="arabicPeriod"/>
            </a:pPr>
            <a:endParaRPr lang="en-US" sz="900" dirty="0" smtClean="0">
              <a:latin typeface="Courier New" panose="02070309020205020404" pitchFamily="49" charset="0"/>
              <a:ea typeface="Cambria Math" panose="02040503050406030204" pitchFamily="18" charset="0"/>
              <a:cs typeface="Courier New" panose="02070309020205020404" pitchFamily="49" charset="0"/>
            </a:endParaRPr>
          </a:p>
          <a:p>
            <a:pPr marL="228600" indent="-228600" eaLnBrk="0" fontAlgn="base" hangingPunct="0">
              <a:spcBef>
                <a:spcPct val="0"/>
              </a:spcBef>
              <a:spcAft>
                <a:spcPct val="0"/>
              </a:spcAft>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  //run the kernel</a:t>
            </a:r>
          </a:p>
          <a:p>
            <a:pPr marL="228600" indent="-228600" eaLnBrk="0" fontAlgn="base" hangingPunct="0">
              <a:spcBef>
                <a:spcPct val="0"/>
              </a:spcBef>
              <a:spcAft>
                <a:spcPct val="0"/>
              </a:spcAft>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dotProd</a:t>
            </a:r>
            <a:r>
              <a:rPr lang="en-US" sz="900" dirty="0" smtClean="0">
                <a:latin typeface="Courier New" panose="02070309020205020404" pitchFamily="49" charset="0"/>
                <a:ea typeface="Cambria Math" panose="02040503050406030204" pitchFamily="18" charset="0"/>
                <a:cs typeface="Courier New" panose="02070309020205020404" pitchFamily="49" charset="0"/>
              </a:rPr>
              <a:t>&lt;&lt;&lt;grid, block,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tx</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ty</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tz</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sizeof</a:t>
            </a:r>
            <a:r>
              <a:rPr lang="en-US" sz="900" dirty="0" smtClean="0">
                <a:latin typeface="Courier New" panose="02070309020205020404" pitchFamily="49" charset="0"/>
                <a:ea typeface="Cambria Math" panose="02040503050406030204" pitchFamily="18" charset="0"/>
                <a:cs typeface="Courier New" panose="02070309020205020404" pitchFamily="49" charset="0"/>
              </a:rPr>
              <a:t>(double)&gt;&gt;&gt;</a:t>
            </a:r>
          </a:p>
          <a:p>
            <a:pPr marL="228600" indent="-228600" eaLnBrk="0" fontAlgn="base" hangingPunct="0">
              <a:spcBef>
                <a:spcPct val="0"/>
              </a:spcBef>
              <a:spcAft>
                <a:spcPct val="0"/>
              </a:spcAft>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dev_a</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dev_b</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shape.x</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shape.y</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shape.z</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eaLnBrk="0" fontAlgn="base" hangingPunct="0">
              <a:spcBef>
                <a:spcPct val="0"/>
              </a:spcBef>
              <a:spcAft>
                <a:spcPct val="0"/>
              </a:spcAft>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start.x</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start.y</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start.z</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end.x</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end.y</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end.z</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eaLnBrk="0" fontAlgn="base" hangingPunct="0">
              <a:spcBef>
                <a:spcPct val="0"/>
              </a:spcBef>
              <a:spcAft>
                <a:spcPct val="0"/>
              </a:spcAft>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    (nk+tz-1)/</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tz</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dev_r</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tx</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ty</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tz</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eaLnBrk="0" fontAlgn="base" hangingPunct="0">
              <a:spcBef>
                <a:spcPct val="0"/>
              </a:spcBef>
              <a:spcAft>
                <a:spcPct val="0"/>
              </a:spcAft>
              <a:buFont typeface="+mj-lt"/>
              <a:buAutoNum type="arabicPeriod"/>
            </a:pPr>
            <a:endParaRPr lang="en-US" sz="900" dirty="0" smtClean="0">
              <a:latin typeface="Courier New" panose="02070309020205020404" pitchFamily="49" charset="0"/>
              <a:ea typeface="Cambria Math" panose="02040503050406030204" pitchFamily="18" charset="0"/>
              <a:cs typeface="Courier New" panose="02070309020205020404" pitchFamily="49" charset="0"/>
            </a:endParaRPr>
          </a:p>
          <a:p>
            <a:pPr marL="228600" indent="-228600" eaLnBrk="0" fontAlgn="base" hangingPunct="0">
              <a:spcBef>
                <a:spcPct val="0"/>
              </a:spcBef>
              <a:spcAft>
                <a:spcPct val="0"/>
              </a:spcAft>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  //bring the dot product back</a:t>
            </a:r>
          </a:p>
          <a:p>
            <a:pPr marL="228600" indent="-228600" eaLnBrk="0" fontAlgn="base" hangingPunct="0">
              <a:spcBef>
                <a:spcPct val="0"/>
              </a:spcBef>
              <a:spcAft>
                <a:spcPct val="0"/>
              </a:spcAft>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cudaMemcpy</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(ret,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dev_r</a:t>
            </a: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sizeof</a:t>
            </a:r>
            <a:r>
              <a:rPr lang="en-US" sz="900" dirty="0" smtClean="0">
                <a:latin typeface="Courier New" panose="02070309020205020404" pitchFamily="49" charset="0"/>
                <a:ea typeface="Cambria Math" panose="02040503050406030204" pitchFamily="18" charset="0"/>
                <a:cs typeface="Courier New" panose="02070309020205020404" pitchFamily="49" charset="0"/>
              </a:rPr>
              <a:t>(double),</a:t>
            </a:r>
          </a:p>
          <a:p>
            <a:pPr marL="228600" indent="-228600" eaLnBrk="0" fontAlgn="base" hangingPunct="0">
              <a:spcBef>
                <a:spcPct val="0"/>
              </a:spcBef>
              <a:spcAft>
                <a:spcPct val="0"/>
              </a:spcAft>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    </a:t>
            </a:r>
            <a:r>
              <a:rPr lang="en-US" sz="900" dirty="0" err="1" smtClean="0">
                <a:latin typeface="Courier New" panose="02070309020205020404" pitchFamily="49" charset="0"/>
                <a:ea typeface="Cambria Math" panose="02040503050406030204" pitchFamily="18" charset="0"/>
                <a:cs typeface="Courier New" panose="02070309020205020404" pitchFamily="49" charset="0"/>
              </a:rPr>
              <a:t>cudaMemcpyDeviceToHost</a:t>
            </a: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eaLnBrk="0" fontAlgn="base" hangingPunct="0">
              <a:spcBef>
                <a:spcPct val="0"/>
              </a:spcBef>
              <a:spcAft>
                <a:spcPct val="0"/>
              </a:spcAft>
              <a:buFont typeface="+mj-lt"/>
              <a:buAutoNum type="arabicPeriod"/>
            </a:pPr>
            <a:r>
              <a:rPr lang="en-US" sz="900" dirty="0" smtClean="0">
                <a:latin typeface="Courier New" panose="02070309020205020404" pitchFamily="49" charset="0"/>
                <a:ea typeface="Cambria Math" panose="02040503050406030204" pitchFamily="18" charset="0"/>
                <a:cs typeface="Courier New" panose="02070309020205020404" pitchFamily="49" charset="0"/>
              </a:rPr>
              <a:t>}</a:t>
            </a:r>
          </a:p>
        </p:txBody>
      </p:sp>
      <p:sp>
        <p:nvSpPr>
          <p:cNvPr id="2" name="Title 1"/>
          <p:cNvSpPr>
            <a:spLocks noGrp="1"/>
          </p:cNvSpPr>
          <p:nvPr>
            <p:ph type="title"/>
          </p:nvPr>
        </p:nvSpPr>
        <p:spPr>
          <a:xfrm>
            <a:off x="285749" y="189972"/>
            <a:ext cx="8578851" cy="851933"/>
          </a:xfrm>
        </p:spPr>
        <p:txBody>
          <a:bodyPr>
            <a:normAutofit/>
          </a:bodyPr>
          <a:lstStyle/>
          <a:p>
            <a:r>
              <a:rPr lang="en-US" dirty="0" smtClean="0"/>
              <a:t>Dot Product:  </a:t>
            </a:r>
            <a:r>
              <a:rPr lang="en-US" dirty="0"/>
              <a:t>Optimized </a:t>
            </a:r>
            <a:r>
              <a:rPr lang="en-US" dirty="0" smtClean="0"/>
              <a:t>Parallel on GPU Device</a:t>
            </a:r>
            <a:endParaRPr lang="en-US" dirty="0"/>
          </a:p>
        </p:txBody>
      </p:sp>
      <p:sp>
        <p:nvSpPr>
          <p:cNvPr id="7" name="TextBox 6"/>
          <p:cNvSpPr txBox="1"/>
          <p:nvPr/>
        </p:nvSpPr>
        <p:spPr>
          <a:xfrm>
            <a:off x="1989666" y="1086935"/>
            <a:ext cx="788121" cy="369332"/>
          </a:xfrm>
          <a:prstGeom prst="rect">
            <a:avLst/>
          </a:prstGeom>
          <a:noFill/>
        </p:spPr>
        <p:txBody>
          <a:bodyPr wrap="none" rtlCol="0">
            <a:spAutoFit/>
          </a:bodyPr>
          <a:lstStyle/>
          <a:p>
            <a:r>
              <a:rPr lang="en-US" u="sng" dirty="0" smtClean="0"/>
              <a:t>HOST</a:t>
            </a:r>
            <a:endParaRPr lang="en-US" u="sng" dirty="0"/>
          </a:p>
        </p:txBody>
      </p:sp>
      <p:sp>
        <p:nvSpPr>
          <p:cNvPr id="9" name="TextBox 8"/>
          <p:cNvSpPr txBox="1"/>
          <p:nvPr/>
        </p:nvSpPr>
        <p:spPr>
          <a:xfrm>
            <a:off x="6028258" y="1086935"/>
            <a:ext cx="1614520" cy="369332"/>
          </a:xfrm>
          <a:prstGeom prst="rect">
            <a:avLst/>
          </a:prstGeom>
          <a:noFill/>
        </p:spPr>
        <p:txBody>
          <a:bodyPr wrap="none" rtlCol="0">
            <a:spAutoFit/>
          </a:bodyPr>
          <a:lstStyle/>
          <a:p>
            <a:r>
              <a:rPr lang="en-US" u="sng" dirty="0" smtClean="0"/>
              <a:t>DEVICE (GPU)</a:t>
            </a:r>
            <a:endParaRPr lang="en-US" u="sng" dirty="0"/>
          </a:p>
        </p:txBody>
      </p:sp>
      <p:cxnSp>
        <p:nvCxnSpPr>
          <p:cNvPr id="11" name="Straight Connector 10"/>
          <p:cNvCxnSpPr/>
          <p:nvPr/>
        </p:nvCxnSpPr>
        <p:spPr>
          <a:xfrm>
            <a:off x="4741340" y="1126575"/>
            <a:ext cx="8467" cy="516415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835837" y="1644540"/>
            <a:ext cx="439393" cy="369332"/>
          </a:xfrm>
          <a:prstGeom prst="rect">
            <a:avLst/>
          </a:prstGeom>
          <a:noFill/>
        </p:spPr>
        <p:txBody>
          <a:bodyPr wrap="none" rtlCol="0">
            <a:spAutoFit/>
          </a:bodyPr>
          <a:lstStyle/>
          <a:p>
            <a:r>
              <a:rPr lang="en-US" b="1" dirty="0" smtClean="0">
                <a:solidFill>
                  <a:srgbClr val="FF0000"/>
                </a:solidFill>
              </a:rPr>
              <a:t>39</a:t>
            </a:r>
            <a:endParaRPr lang="en-US" b="1" dirty="0">
              <a:solidFill>
                <a:srgbClr val="FF0000"/>
              </a:solidFill>
            </a:endParaRPr>
          </a:p>
        </p:txBody>
      </p:sp>
      <p:sp>
        <p:nvSpPr>
          <p:cNvPr id="13" name="TextBox 12"/>
          <p:cNvSpPr txBox="1"/>
          <p:nvPr/>
        </p:nvSpPr>
        <p:spPr>
          <a:xfrm>
            <a:off x="8068736" y="1629613"/>
            <a:ext cx="439393" cy="369332"/>
          </a:xfrm>
          <a:prstGeom prst="rect">
            <a:avLst/>
          </a:prstGeom>
          <a:noFill/>
        </p:spPr>
        <p:txBody>
          <a:bodyPr wrap="none" rtlCol="0">
            <a:spAutoFit/>
          </a:bodyPr>
          <a:lstStyle/>
          <a:p>
            <a:r>
              <a:rPr lang="en-US" b="1" dirty="0" smtClean="0">
                <a:solidFill>
                  <a:srgbClr val="FF0000"/>
                </a:solidFill>
              </a:rPr>
              <a:t>40</a:t>
            </a:r>
            <a:endParaRPr lang="en-US" b="1" dirty="0">
              <a:solidFill>
                <a:srgbClr val="FF0000"/>
              </a:solidFill>
            </a:endParaRPr>
          </a:p>
        </p:txBody>
      </p:sp>
      <p:sp>
        <p:nvSpPr>
          <p:cNvPr id="10" name="TextBox 9"/>
          <p:cNvSpPr txBox="1"/>
          <p:nvPr/>
        </p:nvSpPr>
        <p:spPr>
          <a:xfrm>
            <a:off x="6684128" y="18955"/>
            <a:ext cx="2467342" cy="307777"/>
          </a:xfrm>
          <a:prstGeom prst="rect">
            <a:avLst/>
          </a:prstGeom>
          <a:noFill/>
        </p:spPr>
        <p:txBody>
          <a:bodyPr wrap="none" rtlCol="0">
            <a:spAutoFit/>
          </a:bodyPr>
          <a:lstStyle/>
          <a:p>
            <a:r>
              <a:rPr lang="en-US" sz="1400" dirty="0" smtClean="0"/>
              <a:t>Programmability and Portability</a:t>
            </a:r>
            <a:endParaRPr lang="en-US" sz="1400" dirty="0"/>
          </a:p>
        </p:txBody>
      </p:sp>
    </p:spTree>
    <p:extLst>
      <p:ext uri="{BB962C8B-B14F-4D97-AF65-F5344CB8AC3E}">
        <p14:creationId xmlns:p14="http://schemas.microsoft.com/office/powerpoint/2010/main" val="13813170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842"/>
            <a:ext cx="8229600" cy="851933"/>
          </a:xfrm>
        </p:spPr>
        <p:txBody>
          <a:bodyPr/>
          <a:lstStyle/>
          <a:p>
            <a:r>
              <a:rPr lang="en-US" dirty="0" smtClean="0"/>
              <a:t>Dot Product via our </a:t>
            </a:r>
            <a:r>
              <a:rPr lang="en-US" dirty="0" err="1" smtClean="0"/>
              <a:t>MetaMoph</a:t>
            </a:r>
            <a:r>
              <a:rPr lang="en-US" dirty="0" smtClean="0"/>
              <a:t> Library </a:t>
            </a:r>
            <a:endParaRPr lang="en-US" dirty="0"/>
          </a:p>
        </p:txBody>
      </p:sp>
      <p:sp>
        <p:nvSpPr>
          <p:cNvPr id="4" name="TextBox 3"/>
          <p:cNvSpPr txBox="1"/>
          <p:nvPr/>
        </p:nvSpPr>
        <p:spPr>
          <a:xfrm>
            <a:off x="57150" y="958873"/>
            <a:ext cx="9029700" cy="3969654"/>
          </a:xfrm>
          <a:prstGeom prst="rect">
            <a:avLst/>
          </a:prstGeom>
          <a:noFill/>
          <a:ln w="6350">
            <a:solidFill>
              <a:schemeClr val="tx1"/>
            </a:solidFill>
          </a:ln>
        </p:spPr>
        <p:txBody>
          <a:bodyPr wrap="square" numCol="2" rtlCol="0">
            <a:spAutoFit/>
          </a:bodyPr>
          <a:lstStyle/>
          <a:p>
            <a:pPr marL="228600" indent="-228600">
              <a:buFont typeface="+mj-lt"/>
              <a:buAutoNum type="arabicPeriod"/>
            </a:pP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int</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 main(</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int</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 </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argc</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 char **</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argv</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  //global and block sizes</a:t>
            </a: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  </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int</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 </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ni</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 </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nj</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 </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nk</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 </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tx</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 ty, </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tz</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  //pick a mode and zeroth device</a:t>
            </a:r>
          </a:p>
          <a:p>
            <a:pPr marL="228600" indent="-228600">
              <a:buFont typeface="+mj-lt"/>
              <a:buAutoNum type="arabicPeriod"/>
            </a:pPr>
            <a:r>
              <a:rPr lang="en-US" sz="1100" dirty="0" smtClean="0">
                <a:solidFill>
                  <a:srgbClr val="00B050"/>
                </a:solidFill>
                <a:latin typeface="Courier New" panose="02070309020205020404" pitchFamily="49" charset="0"/>
                <a:ea typeface="Cambria Math" panose="02040503050406030204" pitchFamily="18" charset="0"/>
                <a:cs typeface="Courier New" panose="02070309020205020404" pitchFamily="49" charset="0"/>
              </a:rPr>
              <a:t>  </a:t>
            </a:r>
            <a:r>
              <a:rPr lang="en-US" sz="1100" dirty="0" err="1" smtClean="0">
                <a:solidFill>
                  <a:srgbClr val="00B050"/>
                </a:solidFill>
                <a:latin typeface="Courier New" panose="02070309020205020404" pitchFamily="49" charset="0"/>
                <a:ea typeface="Cambria Math" panose="02040503050406030204" pitchFamily="18" charset="0"/>
                <a:cs typeface="Courier New" panose="02070309020205020404" pitchFamily="49" charset="0"/>
              </a:rPr>
              <a:t>choose_accel</a:t>
            </a:r>
            <a:r>
              <a:rPr lang="en-US" sz="1100" dirty="0" smtClean="0">
                <a:solidFill>
                  <a:srgbClr val="00B050"/>
                </a:solidFill>
                <a:latin typeface="Courier New" panose="02070309020205020404" pitchFamily="49" charset="0"/>
                <a:ea typeface="Cambria Math" panose="02040503050406030204" pitchFamily="18" charset="0"/>
                <a:cs typeface="Courier New" panose="02070309020205020404" pitchFamily="49" charset="0"/>
              </a:rPr>
              <a:t>(0, </a:t>
            </a:r>
            <a:r>
              <a:rPr lang="en-US" sz="1100" dirty="0" err="1" smtClean="0">
                <a:solidFill>
                  <a:srgbClr val="00B050"/>
                </a:solidFill>
                <a:latin typeface="Courier New" panose="02070309020205020404" pitchFamily="49" charset="0"/>
                <a:ea typeface="Cambria Math" panose="02040503050406030204" pitchFamily="18" charset="0"/>
                <a:cs typeface="Courier New" panose="02070309020205020404" pitchFamily="49" charset="0"/>
              </a:rPr>
              <a:t>accelModePreferCUDA</a:t>
            </a:r>
            <a:r>
              <a:rPr lang="en-US" sz="1100" dirty="0" smtClean="0">
                <a:solidFill>
                  <a:srgbClr val="00B050"/>
                </a:solidFill>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  //declare host memory</a:t>
            </a: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  double *a, *b, *ret, zero = 0.0;</a:t>
            </a: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  //allocate and initialize it</a:t>
            </a: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  ...</a:t>
            </a:r>
          </a:p>
          <a:p>
            <a:pPr marL="228600" indent="-228600">
              <a:buFont typeface="+mj-lt"/>
              <a:buAutoNum type="arabicPeriod"/>
            </a:pPr>
            <a:endParaRPr lang="en-US" sz="1100" dirty="0" smtClean="0">
              <a:latin typeface="Courier New" panose="02070309020205020404" pitchFamily="49" charset="0"/>
              <a:ea typeface="Cambria Math" panose="02040503050406030204" pitchFamily="18" charset="0"/>
              <a:cs typeface="Courier New" panose="02070309020205020404" pitchFamily="49" charset="0"/>
            </a:endParaRP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  //Allocate device buffers</a:t>
            </a: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  </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size_t</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 size = </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sizeof</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(double)*</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ni</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nj</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nk</a:t>
            </a:r>
            <a:r>
              <a:rPr lang="en-US" sz="1100" dirty="0">
                <a:latin typeface="Courier New" panose="02070309020205020404" pitchFamily="49" charset="0"/>
                <a:ea typeface="Cambria Math" panose="02040503050406030204" pitchFamily="18" charset="0"/>
                <a:cs typeface="Courier New" panose="02070309020205020404" pitchFamily="49" charset="0"/>
              </a:rPr>
              <a:t>;</a:t>
            </a:r>
            <a:endParaRPr lang="en-US" sz="1100" dirty="0" smtClean="0">
              <a:latin typeface="Courier New" panose="02070309020205020404" pitchFamily="49" charset="0"/>
              <a:ea typeface="Cambria Math" panose="02040503050406030204" pitchFamily="18" charset="0"/>
              <a:cs typeface="Courier New" panose="02070309020205020404" pitchFamily="49" charset="0"/>
            </a:endParaRP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  double *</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dev_a</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 *</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dev_b</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 *</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dev_r</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  </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accel_alloc</a:t>
            </a:r>
            <a:r>
              <a:rPr lang="en-US" sz="1100" dirty="0">
                <a:latin typeface="Courier New" panose="02070309020205020404" pitchFamily="49" charset="0"/>
                <a:ea typeface="Cambria Math" panose="02040503050406030204" pitchFamily="18" charset="0"/>
                <a:cs typeface="Courier New" panose="02070309020205020404" pitchFamily="49" charset="0"/>
              </a:rPr>
              <a:t>(&amp;</a:t>
            </a:r>
            <a:r>
              <a:rPr lang="en-US" sz="1100" dirty="0" err="1">
                <a:latin typeface="Courier New" panose="02070309020205020404" pitchFamily="49" charset="0"/>
                <a:ea typeface="Cambria Math" panose="02040503050406030204" pitchFamily="18" charset="0"/>
                <a:cs typeface="Courier New" panose="02070309020205020404" pitchFamily="49" charset="0"/>
              </a:rPr>
              <a:t>dev_a</a:t>
            </a:r>
            <a:r>
              <a:rPr lang="en-US" sz="1100" dirty="0">
                <a:latin typeface="Courier New" panose="02070309020205020404" pitchFamily="49" charset="0"/>
                <a:ea typeface="Cambria Math" panose="02040503050406030204" pitchFamily="18" charset="0"/>
                <a:cs typeface="Courier New" panose="02070309020205020404" pitchFamily="49" charset="0"/>
              </a:rPr>
              <a:t>, </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size);</a:t>
            </a: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  </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accel_alloc</a:t>
            </a:r>
            <a:r>
              <a:rPr lang="en-US" sz="1100" dirty="0">
                <a:latin typeface="Courier New" panose="02070309020205020404" pitchFamily="49" charset="0"/>
                <a:ea typeface="Cambria Math" panose="02040503050406030204" pitchFamily="18" charset="0"/>
                <a:cs typeface="Courier New" panose="02070309020205020404" pitchFamily="49" charset="0"/>
              </a:rPr>
              <a:t>(&amp;</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dev_b</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 size);</a:t>
            </a: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  </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accel_alloc</a:t>
            </a:r>
            <a:r>
              <a:rPr lang="en-US" sz="1100" dirty="0">
                <a:latin typeface="Courier New" panose="02070309020205020404" pitchFamily="49" charset="0"/>
                <a:ea typeface="Cambria Math" panose="02040503050406030204" pitchFamily="18" charset="0"/>
                <a:cs typeface="Courier New" panose="02070309020205020404" pitchFamily="49" charset="0"/>
              </a:rPr>
              <a:t>(&amp;</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dev_r</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 </a:t>
            </a:r>
            <a:r>
              <a:rPr lang="en-US" sz="1100" dirty="0" err="1">
                <a:latin typeface="Courier New" panose="02070309020205020404" pitchFamily="49" charset="0"/>
                <a:ea typeface="Cambria Math" panose="02040503050406030204" pitchFamily="18" charset="0"/>
                <a:cs typeface="Courier New" panose="02070309020205020404" pitchFamily="49" charset="0"/>
              </a:rPr>
              <a:t>sizeof</a:t>
            </a:r>
            <a:r>
              <a:rPr lang="en-US" sz="1100" dirty="0">
                <a:latin typeface="Courier New" panose="02070309020205020404" pitchFamily="49" charset="0"/>
                <a:ea typeface="Cambria Math" panose="02040503050406030204" pitchFamily="18" charset="0"/>
                <a:cs typeface="Courier New" panose="02070309020205020404" pitchFamily="49" charset="0"/>
              </a:rPr>
              <a:t>(double</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endParaRPr lang="en-US" sz="1100" dirty="0">
              <a:latin typeface="Courier New" panose="02070309020205020404" pitchFamily="49" charset="0"/>
              <a:ea typeface="Cambria Math" panose="02040503050406030204" pitchFamily="18" charset="0"/>
              <a:cs typeface="Courier New" panose="02070309020205020404" pitchFamily="49" charset="0"/>
            </a:endParaRP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  //initialize them</a:t>
            </a: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  accel_copy_h2d(</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dev_a</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 a, size, </a:t>
            </a:r>
            <a:r>
              <a:rPr lang="en-US" sz="1100" dirty="0" smtClean="0">
                <a:solidFill>
                  <a:srgbClr val="00B050"/>
                </a:solidFill>
                <a:latin typeface="Courier New" panose="02070309020205020404" pitchFamily="49" charset="0"/>
                <a:ea typeface="Cambria Math" panose="02040503050406030204" pitchFamily="18" charset="0"/>
                <a:cs typeface="Courier New" panose="02070309020205020404" pitchFamily="49" charset="0"/>
              </a:rPr>
              <a:t>true</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  accel_copy_h2d(</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dev_b</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 a, size, </a:t>
            </a:r>
            <a:r>
              <a:rPr lang="en-US" sz="1100" dirty="0" smtClean="0">
                <a:solidFill>
                  <a:srgbClr val="00B050"/>
                </a:solidFill>
                <a:latin typeface="Courier New" panose="02070309020205020404" pitchFamily="49" charset="0"/>
                <a:ea typeface="Cambria Math" panose="02040503050406030204" pitchFamily="18" charset="0"/>
                <a:cs typeface="Courier New" panose="02070309020205020404" pitchFamily="49" charset="0"/>
              </a:rPr>
              <a:t>true</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  accel_copy_h2d(</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dev_r</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 &amp;zero, </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sizeof</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(double),</a:t>
            </a:r>
          </a:p>
          <a:p>
            <a:pPr marL="228600" indent="-228600">
              <a:buFont typeface="+mj-lt"/>
              <a:buAutoNum type="arabicPeriod"/>
            </a:pPr>
            <a:r>
              <a:rPr lang="en-US" sz="1100" dirty="0">
                <a:solidFill>
                  <a:srgbClr val="00B050"/>
                </a:solidFill>
                <a:latin typeface="Courier New" panose="02070309020205020404" pitchFamily="49" charset="0"/>
                <a:ea typeface="Cambria Math" panose="02040503050406030204" pitchFamily="18" charset="0"/>
                <a:cs typeface="Courier New" panose="02070309020205020404" pitchFamily="49" charset="0"/>
              </a:rPr>
              <a:t> </a:t>
            </a:r>
            <a:r>
              <a:rPr lang="en-US" sz="1100" dirty="0" smtClean="0">
                <a:solidFill>
                  <a:srgbClr val="00B050"/>
                </a:solidFill>
                <a:latin typeface="Courier New" panose="02070309020205020404" pitchFamily="49" charset="0"/>
                <a:ea typeface="Cambria Math" panose="02040503050406030204" pitchFamily="18" charset="0"/>
                <a:cs typeface="Courier New" panose="02070309020205020404" pitchFamily="49" charset="0"/>
              </a:rPr>
              <a:t>   true</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endParaRPr lang="en-US" sz="1100" dirty="0">
              <a:latin typeface="Courier New" panose="02070309020205020404" pitchFamily="49" charset="0"/>
              <a:ea typeface="Cambria Math" panose="02040503050406030204" pitchFamily="18" charset="0"/>
              <a:cs typeface="Courier New" panose="02070309020205020404" pitchFamily="49" charset="0"/>
            </a:endParaRP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  //set computation shape</a:t>
            </a: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  a_dim3 grid, block, shape, start, end;</a:t>
            </a: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  block[0] = </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tx</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 block[1] = ty, block[2] = </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tz</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  grid[0] = (ni+tx-1)/</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ni</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 grid[1] = (nj+ty-1)/ty,</a:t>
            </a: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    grid[2] = (nk+tz-1)/</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tz</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  shape[0] = </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ni</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 shape[1] = </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nj</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 shape[2] = </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nk</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  start[0] = 0, start[1] = 0, start[2] = 0;</a:t>
            </a: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  end[0] = ni-1, end[1] = nj-1, end[2] = nk-1;</a:t>
            </a:r>
          </a:p>
          <a:p>
            <a:pPr marL="228600" indent="-228600">
              <a:buFont typeface="+mj-lt"/>
              <a:buAutoNum type="arabicPeriod"/>
            </a:pPr>
            <a:endParaRPr lang="en-US" sz="1100" dirty="0" smtClean="0">
              <a:latin typeface="Courier New" panose="02070309020205020404" pitchFamily="49" charset="0"/>
              <a:ea typeface="Cambria Math" panose="02040503050406030204" pitchFamily="18" charset="0"/>
              <a:cs typeface="Courier New" panose="02070309020205020404" pitchFamily="49" charset="0"/>
            </a:endParaRP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  //run the kernel</a:t>
            </a:r>
            <a:endParaRPr lang="en-US" sz="1100" dirty="0">
              <a:latin typeface="Courier New" panose="02070309020205020404" pitchFamily="49" charset="0"/>
              <a:ea typeface="Cambria Math" panose="02040503050406030204" pitchFamily="18" charset="0"/>
              <a:cs typeface="Courier New" panose="02070309020205020404" pitchFamily="49" charset="0"/>
            </a:endParaRPr>
          </a:p>
          <a:p>
            <a:pPr marL="228600" indent="-228600">
              <a:buFont typeface="+mj-lt"/>
              <a:buAutoNum type="arabicPeriod"/>
            </a:pPr>
            <a:r>
              <a:rPr lang="en-US" sz="1100" dirty="0" smtClean="0">
                <a:solidFill>
                  <a:srgbClr val="7030A0"/>
                </a:solidFill>
                <a:latin typeface="Courier New" panose="02070309020205020404" pitchFamily="49" charset="0"/>
                <a:ea typeface="Cambria Math" panose="02040503050406030204" pitchFamily="18" charset="0"/>
                <a:cs typeface="Courier New" panose="02070309020205020404" pitchFamily="49" charset="0"/>
              </a:rPr>
              <a:t>  </a:t>
            </a:r>
            <a:r>
              <a:rPr lang="en-US" sz="1100" dirty="0" err="1" smtClean="0">
                <a:solidFill>
                  <a:srgbClr val="7030A0"/>
                </a:solidFill>
                <a:latin typeface="Courier New" panose="02070309020205020404" pitchFamily="49" charset="0"/>
                <a:ea typeface="Cambria Math" panose="02040503050406030204" pitchFamily="18" charset="0"/>
                <a:cs typeface="Courier New" panose="02070309020205020404" pitchFamily="49" charset="0"/>
              </a:rPr>
              <a:t>accel_dotProd</a:t>
            </a:r>
            <a:r>
              <a:rPr lang="en-US" sz="1100" dirty="0" smtClean="0">
                <a:solidFill>
                  <a:srgbClr val="7030A0"/>
                </a:solidFill>
                <a:latin typeface="Courier New" panose="02070309020205020404" pitchFamily="49" charset="0"/>
                <a:ea typeface="Cambria Math" panose="02040503050406030204" pitchFamily="18" charset="0"/>
                <a:cs typeface="Courier New" panose="02070309020205020404" pitchFamily="49" charset="0"/>
              </a:rPr>
              <a:t>(&amp;grid, &amp;block, </a:t>
            </a:r>
            <a:r>
              <a:rPr lang="en-US" sz="1100" dirty="0" err="1" smtClean="0">
                <a:solidFill>
                  <a:srgbClr val="7030A0"/>
                </a:solidFill>
                <a:latin typeface="Courier New" panose="02070309020205020404" pitchFamily="49" charset="0"/>
                <a:ea typeface="Cambria Math" panose="02040503050406030204" pitchFamily="18" charset="0"/>
                <a:cs typeface="Courier New" panose="02070309020205020404" pitchFamily="49" charset="0"/>
              </a:rPr>
              <a:t>dev_a</a:t>
            </a:r>
            <a:r>
              <a:rPr lang="en-US" sz="1100" dirty="0" smtClean="0">
                <a:solidFill>
                  <a:srgbClr val="7030A0"/>
                </a:solidFill>
                <a:latin typeface="Courier New" panose="02070309020205020404" pitchFamily="49" charset="0"/>
                <a:ea typeface="Cambria Math" panose="02040503050406030204" pitchFamily="18" charset="0"/>
                <a:cs typeface="Courier New" panose="02070309020205020404" pitchFamily="49" charset="0"/>
              </a:rPr>
              <a:t>, </a:t>
            </a:r>
            <a:r>
              <a:rPr lang="en-US" sz="1100" dirty="0" err="1" smtClean="0">
                <a:solidFill>
                  <a:srgbClr val="7030A0"/>
                </a:solidFill>
                <a:latin typeface="Courier New" panose="02070309020205020404" pitchFamily="49" charset="0"/>
                <a:ea typeface="Cambria Math" panose="02040503050406030204" pitchFamily="18" charset="0"/>
                <a:cs typeface="Courier New" panose="02070309020205020404" pitchFamily="49" charset="0"/>
              </a:rPr>
              <a:t>dev_b</a:t>
            </a:r>
            <a:r>
              <a:rPr lang="en-US" sz="1100" dirty="0" smtClean="0">
                <a:solidFill>
                  <a:srgbClr val="7030A0"/>
                </a:solidFill>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1100" dirty="0">
                <a:solidFill>
                  <a:srgbClr val="7030A0"/>
                </a:solidFill>
                <a:latin typeface="Courier New" panose="02070309020205020404" pitchFamily="49" charset="0"/>
                <a:ea typeface="Cambria Math" panose="02040503050406030204" pitchFamily="18" charset="0"/>
                <a:cs typeface="Courier New" panose="02070309020205020404" pitchFamily="49" charset="0"/>
              </a:rPr>
              <a:t> </a:t>
            </a:r>
            <a:r>
              <a:rPr lang="en-US" sz="1100" dirty="0" smtClean="0">
                <a:solidFill>
                  <a:srgbClr val="7030A0"/>
                </a:solidFill>
                <a:latin typeface="Courier New" panose="02070309020205020404" pitchFamily="49" charset="0"/>
                <a:ea typeface="Cambria Math" panose="02040503050406030204" pitchFamily="18" charset="0"/>
                <a:cs typeface="Courier New" panose="02070309020205020404" pitchFamily="49" charset="0"/>
              </a:rPr>
              <a:t>   &amp;shape, &amp;start, &amp;end, </a:t>
            </a:r>
            <a:r>
              <a:rPr lang="en-US" sz="1100" dirty="0" err="1" smtClean="0">
                <a:solidFill>
                  <a:srgbClr val="7030A0"/>
                </a:solidFill>
                <a:latin typeface="Courier New" panose="02070309020205020404" pitchFamily="49" charset="0"/>
                <a:ea typeface="Cambria Math" panose="02040503050406030204" pitchFamily="18" charset="0"/>
                <a:cs typeface="Courier New" panose="02070309020205020404" pitchFamily="49" charset="0"/>
              </a:rPr>
              <a:t>dev_r</a:t>
            </a:r>
            <a:r>
              <a:rPr lang="en-US" sz="1100" dirty="0" smtClean="0">
                <a:solidFill>
                  <a:srgbClr val="7030A0"/>
                </a:solidFill>
                <a:latin typeface="Courier New" panose="02070309020205020404" pitchFamily="49" charset="0"/>
                <a:ea typeface="Cambria Math" panose="02040503050406030204" pitchFamily="18" charset="0"/>
                <a:cs typeface="Courier New" panose="02070309020205020404" pitchFamily="49" charset="0"/>
              </a:rPr>
              <a:t>, </a:t>
            </a:r>
            <a:r>
              <a:rPr lang="en-US" sz="1100" dirty="0" err="1" smtClean="0">
                <a:solidFill>
                  <a:srgbClr val="00B050"/>
                </a:solidFill>
                <a:latin typeface="Courier New" panose="02070309020205020404" pitchFamily="49" charset="0"/>
                <a:ea typeface="Cambria Math" panose="02040503050406030204" pitchFamily="18" charset="0"/>
                <a:cs typeface="Courier New" panose="02070309020205020404" pitchFamily="49" charset="0"/>
              </a:rPr>
              <a:t>a_db</a:t>
            </a:r>
            <a:r>
              <a:rPr lang="en-US" sz="1100" dirty="0" smtClean="0">
                <a:solidFill>
                  <a:srgbClr val="7030A0"/>
                </a:solidFill>
                <a:latin typeface="Courier New" panose="02070309020205020404" pitchFamily="49" charset="0"/>
                <a:ea typeface="Cambria Math" panose="02040503050406030204" pitchFamily="18" charset="0"/>
                <a:cs typeface="Courier New" panose="02070309020205020404" pitchFamily="49" charset="0"/>
              </a:rPr>
              <a:t>, </a:t>
            </a:r>
            <a:r>
              <a:rPr lang="en-US" sz="1100" dirty="0" smtClean="0">
                <a:solidFill>
                  <a:srgbClr val="00B050"/>
                </a:solidFill>
                <a:latin typeface="Courier New" panose="02070309020205020404" pitchFamily="49" charset="0"/>
                <a:ea typeface="Cambria Math" panose="02040503050406030204" pitchFamily="18" charset="0"/>
                <a:cs typeface="Courier New" panose="02070309020205020404" pitchFamily="49" charset="0"/>
              </a:rPr>
              <a:t>true</a:t>
            </a:r>
            <a:r>
              <a:rPr lang="en-US" sz="1100" dirty="0" smtClean="0">
                <a:solidFill>
                  <a:srgbClr val="7030A0"/>
                </a:solidFill>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endParaRPr lang="en-US" sz="1100" dirty="0">
              <a:latin typeface="Courier New" panose="02070309020205020404" pitchFamily="49" charset="0"/>
              <a:ea typeface="Cambria Math" panose="02040503050406030204" pitchFamily="18" charset="0"/>
              <a:cs typeface="Courier New" panose="02070309020205020404" pitchFamily="49" charset="0"/>
            </a:endParaRP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  //bring the dot product back</a:t>
            </a: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  accel_copy_d2h(ret, </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dev_r</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 </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sizeof</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(double),</a:t>
            </a:r>
          </a:p>
          <a:p>
            <a:pPr marL="228600" indent="-228600">
              <a:buFont typeface="+mj-lt"/>
              <a:buAutoNum type="arabicPeriod"/>
            </a:pPr>
            <a:r>
              <a:rPr lang="en-US" sz="1100" dirty="0">
                <a:latin typeface="Courier New" panose="02070309020205020404" pitchFamily="49" charset="0"/>
                <a:ea typeface="Cambria Math" panose="02040503050406030204" pitchFamily="18" charset="0"/>
                <a:cs typeface="Courier New" panose="02070309020205020404" pitchFamily="49" charset="0"/>
              </a:rPr>
              <a:t> </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   </a:t>
            </a:r>
            <a:r>
              <a:rPr lang="en-US" sz="1100" dirty="0" smtClean="0">
                <a:solidFill>
                  <a:srgbClr val="00B050"/>
                </a:solidFill>
                <a:latin typeface="Courier New" panose="02070309020205020404" pitchFamily="49" charset="0"/>
                <a:ea typeface="Cambria Math" panose="02040503050406030204" pitchFamily="18" charset="0"/>
                <a:cs typeface="Courier New" panose="02070309020205020404" pitchFamily="49" charset="0"/>
              </a:rPr>
              <a:t>false</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endParaRPr lang="en-US" sz="1100" dirty="0">
              <a:latin typeface="Courier New" panose="02070309020205020404" pitchFamily="49" charset="0"/>
              <a:ea typeface="Cambria Math" panose="02040503050406030204" pitchFamily="18" charset="0"/>
              <a:cs typeface="Courier New" panose="02070309020205020404" pitchFamily="49" charset="0"/>
            </a:endParaRP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a:t>
            </a:r>
            <a:br>
              <a:rPr lang="en-US" sz="1100" dirty="0" smtClean="0">
                <a:latin typeface="Courier New" panose="02070309020205020404" pitchFamily="49" charset="0"/>
                <a:ea typeface="Cambria Math" panose="02040503050406030204" pitchFamily="18" charset="0"/>
                <a:cs typeface="Courier New" panose="02070309020205020404" pitchFamily="49" charset="0"/>
              </a:rPr>
            </a:br>
            <a:endParaRPr lang="en-US" sz="1100" dirty="0">
              <a:latin typeface="Courier New" panose="02070309020205020404" pitchFamily="49" charset="0"/>
              <a:ea typeface="Cambria Math" panose="02040503050406030204" pitchFamily="18" charset="0"/>
              <a:cs typeface="Courier New" panose="02070309020205020404" pitchFamily="49" charset="0"/>
            </a:endParaRPr>
          </a:p>
          <a:p>
            <a:pPr marL="228600" indent="-228600">
              <a:buFont typeface="+mj-lt"/>
              <a:buAutoNum type="arabicPeriod"/>
            </a:pPr>
            <a:endParaRPr lang="en-US" sz="1100" dirty="0">
              <a:latin typeface="Courier New" panose="02070309020205020404" pitchFamily="49" charset="0"/>
              <a:ea typeface="Cambria Math" panose="02040503050406030204" pitchFamily="18" charset="0"/>
              <a:cs typeface="Courier New" panose="02070309020205020404" pitchFamily="49" charset="0"/>
            </a:endParaRPr>
          </a:p>
        </p:txBody>
      </p:sp>
      <p:cxnSp>
        <p:nvCxnSpPr>
          <p:cNvPr id="5" name="Curved Connector 4"/>
          <p:cNvCxnSpPr/>
          <p:nvPr/>
        </p:nvCxnSpPr>
        <p:spPr bwMode="auto">
          <a:xfrm rot="5400000" flipH="1" flipV="1">
            <a:off x="-1264247" y="3347979"/>
            <a:ext cx="3230093" cy="472998"/>
          </a:xfrm>
          <a:prstGeom prst="curvedConnector3">
            <a:avLst>
              <a:gd name="adj1" fmla="val 100172"/>
            </a:avLst>
          </a:prstGeom>
          <a:solidFill>
            <a:schemeClr val="accent1"/>
          </a:solidFill>
          <a:ln w="9525" cap="flat" cmpd="sng" algn="ctr">
            <a:solidFill>
              <a:schemeClr val="tx1"/>
            </a:solidFill>
            <a:prstDash val="solid"/>
            <a:round/>
            <a:headEnd type="none" w="med" len="med"/>
            <a:tailEnd type="triangle"/>
          </a:ln>
          <a:effectLst/>
        </p:spPr>
      </p:cxnSp>
      <p:sp>
        <p:nvSpPr>
          <p:cNvPr id="6" name="TextBox 5"/>
          <p:cNvSpPr txBox="1"/>
          <p:nvPr/>
        </p:nvSpPr>
        <p:spPr>
          <a:xfrm>
            <a:off x="114300" y="5199524"/>
            <a:ext cx="2183780" cy="738664"/>
          </a:xfrm>
          <a:prstGeom prst="rect">
            <a:avLst/>
          </a:prstGeom>
          <a:solidFill>
            <a:schemeClr val="bg1"/>
          </a:solidFill>
          <a:ln>
            <a:solidFill>
              <a:schemeClr val="tx1"/>
            </a:solidFill>
          </a:ln>
        </p:spPr>
        <p:txBody>
          <a:bodyPr wrap="square" rtlCol="0">
            <a:spAutoFit/>
          </a:bodyPr>
          <a:lstStyle/>
          <a:p>
            <a:r>
              <a:rPr lang="en-US" sz="1400" dirty="0" smtClean="0"/>
              <a:t>also support: </a:t>
            </a:r>
            <a:r>
              <a:rPr lang="en-US" sz="1400" dirty="0" err="1" smtClean="0">
                <a:solidFill>
                  <a:srgbClr val="00B050"/>
                </a:solidFill>
              </a:rPr>
              <a:t>accelModePreferOpenCL</a:t>
            </a:r>
            <a:endParaRPr lang="en-US" sz="1400" dirty="0" smtClean="0">
              <a:solidFill>
                <a:srgbClr val="00B050"/>
              </a:solidFill>
            </a:endParaRPr>
          </a:p>
          <a:p>
            <a:r>
              <a:rPr lang="en-US" sz="1400" dirty="0" smtClean="0"/>
              <a:t>for AMD/MIC/CPU</a:t>
            </a:r>
            <a:endParaRPr lang="en-US" sz="1400" dirty="0"/>
          </a:p>
        </p:txBody>
      </p:sp>
      <p:cxnSp>
        <p:nvCxnSpPr>
          <p:cNvPr id="7" name="Curved Connector 6"/>
          <p:cNvCxnSpPr/>
          <p:nvPr/>
        </p:nvCxnSpPr>
        <p:spPr bwMode="auto">
          <a:xfrm rot="5400000" flipH="1" flipV="1">
            <a:off x="4433263" y="3375340"/>
            <a:ext cx="2146813" cy="1490896"/>
          </a:xfrm>
          <a:prstGeom prst="curvedConnector3">
            <a:avLst>
              <a:gd name="adj1" fmla="val 100212"/>
            </a:avLst>
          </a:prstGeom>
          <a:solidFill>
            <a:schemeClr val="accent1"/>
          </a:solidFill>
          <a:ln w="9525" cap="flat" cmpd="sng" algn="ctr">
            <a:solidFill>
              <a:schemeClr val="tx1"/>
            </a:solidFill>
            <a:prstDash val="solid"/>
            <a:round/>
            <a:headEnd type="none" w="med" len="med"/>
            <a:tailEnd type="triangle"/>
          </a:ln>
          <a:effectLst/>
        </p:spPr>
      </p:cxnSp>
      <p:sp>
        <p:nvSpPr>
          <p:cNvPr id="8" name="TextBox 7"/>
          <p:cNvSpPr txBox="1"/>
          <p:nvPr/>
        </p:nvSpPr>
        <p:spPr>
          <a:xfrm>
            <a:off x="2426320" y="5199524"/>
            <a:ext cx="2186103" cy="738664"/>
          </a:xfrm>
          <a:prstGeom prst="rect">
            <a:avLst/>
          </a:prstGeom>
          <a:solidFill>
            <a:schemeClr val="bg1"/>
          </a:solidFill>
          <a:ln>
            <a:solidFill>
              <a:schemeClr val="tx1"/>
            </a:solidFill>
          </a:ln>
        </p:spPr>
        <p:txBody>
          <a:bodyPr wrap="square" rtlCol="0">
            <a:spAutoFit/>
          </a:bodyPr>
          <a:lstStyle/>
          <a:p>
            <a:r>
              <a:rPr lang="en-US" sz="1400" dirty="0" smtClean="0"/>
              <a:t>all kernels/copies can be asynchronous with</a:t>
            </a:r>
          </a:p>
          <a:p>
            <a:r>
              <a:rPr lang="en-US" sz="1400" dirty="0" smtClean="0">
                <a:solidFill>
                  <a:srgbClr val="00B050"/>
                </a:solidFill>
              </a:rPr>
              <a:t>flag = true</a:t>
            </a:r>
            <a:r>
              <a:rPr lang="en-US" sz="1400" dirty="0" smtClean="0"/>
              <a:t>, else blocking</a:t>
            </a:r>
            <a:endParaRPr lang="en-US" sz="1400" dirty="0"/>
          </a:p>
        </p:txBody>
      </p:sp>
      <p:sp>
        <p:nvSpPr>
          <p:cNvPr id="9" name="TextBox 8"/>
          <p:cNvSpPr txBox="1"/>
          <p:nvPr/>
        </p:nvSpPr>
        <p:spPr>
          <a:xfrm>
            <a:off x="4735551" y="5199524"/>
            <a:ext cx="1764333" cy="738664"/>
          </a:xfrm>
          <a:prstGeom prst="rect">
            <a:avLst/>
          </a:prstGeom>
          <a:solidFill>
            <a:schemeClr val="bg1"/>
          </a:solidFill>
          <a:ln>
            <a:solidFill>
              <a:schemeClr val="tx1"/>
            </a:solidFill>
          </a:ln>
        </p:spPr>
        <p:txBody>
          <a:bodyPr wrap="square" rtlCol="0">
            <a:spAutoFit/>
          </a:bodyPr>
          <a:lstStyle/>
          <a:p>
            <a:r>
              <a:rPr lang="en-US" sz="1400" dirty="0" smtClean="0">
                <a:solidFill>
                  <a:srgbClr val="7030A0"/>
                </a:solidFill>
              </a:rPr>
              <a:t>grid</a:t>
            </a:r>
            <a:r>
              <a:rPr lang="en-US" sz="1400" dirty="0" smtClean="0"/>
              <a:t> &amp; </a:t>
            </a:r>
            <a:r>
              <a:rPr lang="en-US" sz="1400" dirty="0" smtClean="0">
                <a:solidFill>
                  <a:srgbClr val="7030A0"/>
                </a:solidFill>
              </a:rPr>
              <a:t>block</a:t>
            </a:r>
            <a:r>
              <a:rPr lang="en-US" sz="1400" dirty="0" smtClean="0"/>
              <a:t> specify thread organization a la CUDA/</a:t>
            </a:r>
            <a:r>
              <a:rPr lang="en-US" sz="1400" dirty="0" err="1" smtClean="0"/>
              <a:t>OpenCL</a:t>
            </a:r>
            <a:endParaRPr lang="en-US" sz="1400" dirty="0"/>
          </a:p>
        </p:txBody>
      </p:sp>
      <p:sp>
        <p:nvSpPr>
          <p:cNvPr id="10" name="TextBox 9"/>
          <p:cNvSpPr txBox="1"/>
          <p:nvPr/>
        </p:nvSpPr>
        <p:spPr>
          <a:xfrm>
            <a:off x="6601521" y="5194194"/>
            <a:ext cx="2362199" cy="738664"/>
          </a:xfrm>
          <a:prstGeom prst="rect">
            <a:avLst/>
          </a:prstGeom>
          <a:solidFill>
            <a:schemeClr val="bg1"/>
          </a:solidFill>
          <a:ln>
            <a:solidFill>
              <a:schemeClr val="tx1"/>
            </a:solidFill>
          </a:ln>
        </p:spPr>
        <p:txBody>
          <a:bodyPr wrap="square" rtlCol="0">
            <a:spAutoFit/>
          </a:bodyPr>
          <a:lstStyle/>
          <a:p>
            <a:r>
              <a:rPr lang="en-US" sz="1400" dirty="0" smtClean="0">
                <a:solidFill>
                  <a:srgbClr val="7030A0"/>
                </a:solidFill>
              </a:rPr>
              <a:t>shape</a:t>
            </a:r>
            <a:r>
              <a:rPr lang="en-US" sz="1400" dirty="0" smtClean="0"/>
              <a:t>, </a:t>
            </a:r>
            <a:r>
              <a:rPr lang="en-US" sz="1400" dirty="0" smtClean="0">
                <a:solidFill>
                  <a:srgbClr val="7030A0"/>
                </a:solidFill>
              </a:rPr>
              <a:t>start</a:t>
            </a:r>
            <a:r>
              <a:rPr lang="en-US" sz="1400" dirty="0" smtClean="0"/>
              <a:t>, and </a:t>
            </a:r>
            <a:r>
              <a:rPr lang="en-US" sz="1400" dirty="0" smtClean="0">
                <a:solidFill>
                  <a:srgbClr val="7030A0"/>
                </a:solidFill>
              </a:rPr>
              <a:t>end</a:t>
            </a:r>
            <a:r>
              <a:rPr lang="en-US" sz="1400" dirty="0" smtClean="0"/>
              <a:t> allow dot product on arbitrary </a:t>
            </a:r>
            <a:r>
              <a:rPr lang="en-US" sz="1400" dirty="0" err="1" smtClean="0"/>
              <a:t>subregions</a:t>
            </a:r>
            <a:r>
              <a:rPr lang="en-US" sz="1400" dirty="0" smtClean="0"/>
              <a:t> of 3D space</a:t>
            </a:r>
            <a:endParaRPr lang="en-US" sz="1400" dirty="0"/>
          </a:p>
        </p:txBody>
      </p:sp>
      <p:cxnSp>
        <p:nvCxnSpPr>
          <p:cNvPr id="11" name="Straight Connector 10"/>
          <p:cNvCxnSpPr/>
          <p:nvPr/>
        </p:nvCxnSpPr>
        <p:spPr bwMode="auto">
          <a:xfrm>
            <a:off x="6252117" y="3039944"/>
            <a:ext cx="105564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5211337" y="3188629"/>
            <a:ext cx="1637951"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Curved Connector 12"/>
          <p:cNvCxnSpPr/>
          <p:nvPr/>
        </p:nvCxnSpPr>
        <p:spPr bwMode="auto">
          <a:xfrm rot="16200000" flipV="1">
            <a:off x="3732887" y="4314657"/>
            <a:ext cx="897876" cy="861197"/>
          </a:xfrm>
          <a:prstGeom prst="curvedConnector3">
            <a:avLst>
              <a:gd name="adj1" fmla="val 99678"/>
            </a:avLst>
          </a:prstGeom>
          <a:solidFill>
            <a:schemeClr val="accent1"/>
          </a:solidFill>
          <a:ln w="9525" cap="flat" cmpd="sng" algn="ctr">
            <a:solidFill>
              <a:schemeClr val="tx1"/>
            </a:solidFill>
            <a:prstDash val="solid"/>
            <a:round/>
            <a:headEnd type="none" w="med" len="med"/>
            <a:tailEnd type="triangle"/>
          </a:ln>
          <a:effectLst/>
        </p:spPr>
      </p:cxnSp>
      <p:cxnSp>
        <p:nvCxnSpPr>
          <p:cNvPr id="14" name="Curved Connector 13"/>
          <p:cNvCxnSpPr/>
          <p:nvPr/>
        </p:nvCxnSpPr>
        <p:spPr bwMode="auto">
          <a:xfrm rot="10800000">
            <a:off x="6849289" y="3188629"/>
            <a:ext cx="2114433" cy="2024192"/>
          </a:xfrm>
          <a:prstGeom prst="curvedConnector3">
            <a:avLst>
              <a:gd name="adj1" fmla="val 426"/>
            </a:avLst>
          </a:prstGeom>
          <a:solidFill>
            <a:schemeClr val="accent1"/>
          </a:solidFill>
          <a:ln w="9525" cap="flat" cmpd="sng" algn="ctr">
            <a:solidFill>
              <a:schemeClr val="tx1"/>
            </a:solidFill>
            <a:prstDash val="solid"/>
            <a:round/>
            <a:headEnd type="none" w="med" len="med"/>
            <a:tailEnd type="triangle"/>
          </a:ln>
          <a:effectLst/>
        </p:spPr>
      </p:cxnSp>
      <p:sp>
        <p:nvSpPr>
          <p:cNvPr id="15" name="TextBox 14"/>
          <p:cNvSpPr txBox="1"/>
          <p:nvPr/>
        </p:nvSpPr>
        <p:spPr>
          <a:xfrm>
            <a:off x="6684128" y="18955"/>
            <a:ext cx="2467342" cy="307777"/>
          </a:xfrm>
          <a:prstGeom prst="rect">
            <a:avLst/>
          </a:prstGeom>
          <a:noFill/>
        </p:spPr>
        <p:txBody>
          <a:bodyPr wrap="none" rtlCol="0">
            <a:spAutoFit/>
          </a:bodyPr>
          <a:lstStyle/>
          <a:p>
            <a:r>
              <a:rPr lang="en-US" sz="1400" dirty="0" smtClean="0"/>
              <a:t>Programmability and Portability</a:t>
            </a:r>
            <a:endParaRPr lang="en-US" sz="1400" dirty="0"/>
          </a:p>
        </p:txBody>
      </p:sp>
      <p:sp>
        <p:nvSpPr>
          <p:cNvPr id="16" name="TextBox 15"/>
          <p:cNvSpPr txBox="1"/>
          <p:nvPr/>
        </p:nvSpPr>
        <p:spPr>
          <a:xfrm>
            <a:off x="8492503" y="1096213"/>
            <a:ext cx="439393" cy="369332"/>
          </a:xfrm>
          <a:prstGeom prst="rect">
            <a:avLst/>
          </a:prstGeom>
          <a:noFill/>
        </p:spPr>
        <p:txBody>
          <a:bodyPr wrap="none" rtlCol="0">
            <a:spAutoFit/>
          </a:bodyPr>
          <a:lstStyle/>
          <a:p>
            <a:r>
              <a:rPr lang="en-US" b="1" dirty="0" smtClean="0">
                <a:solidFill>
                  <a:srgbClr val="FF0000"/>
                </a:solidFill>
              </a:rPr>
              <a:t>36</a:t>
            </a:r>
            <a:endParaRPr lang="en-US" b="1" dirty="0">
              <a:solidFill>
                <a:srgbClr val="FF0000"/>
              </a:solidFill>
            </a:endParaRPr>
          </a:p>
        </p:txBody>
      </p:sp>
      <p:sp>
        <p:nvSpPr>
          <p:cNvPr id="3" name="TextBox 2"/>
          <p:cNvSpPr txBox="1"/>
          <p:nvPr/>
        </p:nvSpPr>
        <p:spPr>
          <a:xfrm>
            <a:off x="2709333" y="6233067"/>
            <a:ext cx="3995768" cy="369332"/>
          </a:xfrm>
          <a:prstGeom prst="rect">
            <a:avLst/>
          </a:prstGeom>
          <a:noFill/>
        </p:spPr>
        <p:txBody>
          <a:bodyPr wrap="none" rtlCol="0">
            <a:spAutoFit/>
          </a:bodyPr>
          <a:lstStyle/>
          <a:p>
            <a:r>
              <a:rPr lang="en-US" dirty="0" smtClean="0"/>
              <a:t>Targeting one device at a time at present.</a:t>
            </a:r>
            <a:endParaRPr lang="en-US" dirty="0"/>
          </a:p>
        </p:txBody>
      </p:sp>
    </p:spTree>
    <p:extLst>
      <p:ext uri="{BB962C8B-B14F-4D97-AF65-F5344CB8AC3E}">
        <p14:creationId xmlns:p14="http://schemas.microsoft.com/office/powerpoint/2010/main" val="258483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smtClean="0"/>
              <a:t>Automated Task Scheduling (with </a:t>
            </a:r>
            <a:r>
              <a:rPr lang="en-US" sz="2800" dirty="0" err="1" smtClean="0"/>
              <a:t>CoreTSAR</a:t>
            </a:r>
            <a:r>
              <a:rPr lang="en-US" sz="2800" dirty="0" smtClean="0"/>
              <a:t>)</a:t>
            </a:r>
            <a:endParaRPr lang="en-US" sz="2800" dirty="0"/>
          </a:p>
        </p:txBody>
      </p:sp>
      <p:sp>
        <p:nvSpPr>
          <p:cNvPr id="4" name="Content Placeholder 3"/>
          <p:cNvSpPr>
            <a:spLocks noGrp="1"/>
          </p:cNvSpPr>
          <p:nvPr>
            <p:ph idx="1"/>
          </p:nvPr>
        </p:nvSpPr>
        <p:spPr>
          <a:xfrm>
            <a:off x="457200" y="1290440"/>
            <a:ext cx="8115300" cy="4835727"/>
          </a:xfrm>
        </p:spPr>
        <p:txBody>
          <a:bodyPr>
            <a:normAutofit/>
          </a:bodyPr>
          <a:lstStyle/>
          <a:p>
            <a:r>
              <a:rPr lang="en-US" sz="2000" dirty="0"/>
              <a:t>Automatically dividing parallel tasks across arbitrary heterogeneous compute resources </a:t>
            </a:r>
            <a:r>
              <a:rPr lang="en-US" sz="2000" i="1" dirty="0" smtClean="0"/>
              <a:t>simultaneously </a:t>
            </a:r>
            <a:r>
              <a:rPr lang="en-US" sz="2000" dirty="0" smtClean="0"/>
              <a:t>for </a:t>
            </a:r>
            <a:r>
              <a:rPr lang="en-US" sz="2000" i="1" dirty="0"/>
              <a:t>functional portability</a:t>
            </a:r>
          </a:p>
          <a:p>
            <a:pPr lvl="1"/>
            <a:r>
              <a:rPr lang="en-US" sz="1800" dirty="0" smtClean="0"/>
              <a:t>CPUs, GPUs, APUs, Co-processors, FPGAs, …</a:t>
            </a:r>
          </a:p>
          <a:p>
            <a:pPr marL="457200" lvl="1" indent="0">
              <a:buNone/>
            </a:pPr>
            <a:endParaRPr lang="en-US" sz="1800" dirty="0" smtClean="0"/>
          </a:p>
          <a:p>
            <a:r>
              <a:rPr lang="en-US" sz="2000" dirty="0" smtClean="0"/>
              <a:t>Intelligent </a:t>
            </a:r>
            <a:r>
              <a:rPr lang="en-US" sz="2000" dirty="0"/>
              <a:t>runtime task scheduling for </a:t>
            </a:r>
            <a:r>
              <a:rPr lang="en-US" sz="2000" i="1" dirty="0"/>
              <a:t>performance </a:t>
            </a:r>
            <a:r>
              <a:rPr lang="en-US" sz="2000" i="1" dirty="0" smtClean="0"/>
              <a:t>portability</a:t>
            </a:r>
          </a:p>
          <a:p>
            <a:pPr lvl="1"/>
            <a:r>
              <a:rPr lang="en-US" sz="1800" dirty="0"/>
              <a:t>Accelerators add </a:t>
            </a:r>
            <a:r>
              <a:rPr lang="en-US" sz="1800" i="1" dirty="0"/>
              <a:t>physical heterogeneity and distributed memory</a:t>
            </a:r>
          </a:p>
          <a:p>
            <a:pPr lvl="2"/>
            <a:r>
              <a:rPr lang="en-US" dirty="0" smtClean="0">
                <a:solidFill>
                  <a:schemeClr val="bg1">
                    <a:lumMod val="65000"/>
                  </a:schemeClr>
                </a:solidFill>
              </a:rPr>
              <a:t>GPUs, FPGAs, Co</a:t>
            </a:r>
            <a:r>
              <a:rPr lang="en-US" dirty="0">
                <a:solidFill>
                  <a:schemeClr val="bg1">
                    <a:lumMod val="65000"/>
                  </a:schemeClr>
                </a:solidFill>
              </a:rPr>
              <a:t>-processors (Intel MIC, </a:t>
            </a:r>
            <a:r>
              <a:rPr lang="en-US" dirty="0" err="1">
                <a:solidFill>
                  <a:schemeClr val="bg1">
                    <a:lumMod val="65000"/>
                  </a:schemeClr>
                </a:solidFill>
              </a:rPr>
              <a:t>Tilera</a:t>
            </a:r>
            <a:r>
              <a:rPr lang="en-US" dirty="0">
                <a:solidFill>
                  <a:schemeClr val="bg1">
                    <a:lumMod val="65000"/>
                  </a:schemeClr>
                </a:solidFill>
              </a:rPr>
              <a:t> Tile64, etc.)</a:t>
            </a:r>
          </a:p>
          <a:p>
            <a:pPr lvl="1"/>
            <a:r>
              <a:rPr lang="en-US" sz="1800" dirty="0"/>
              <a:t>System topology adds </a:t>
            </a:r>
            <a:r>
              <a:rPr lang="en-US" sz="1800" i="1" dirty="0"/>
              <a:t>heterogeneity through locality imbalance</a:t>
            </a:r>
          </a:p>
          <a:p>
            <a:pPr lvl="2"/>
            <a:r>
              <a:rPr lang="en-US" dirty="0">
                <a:solidFill>
                  <a:srgbClr val="A6A6A6"/>
                </a:solidFill>
              </a:rPr>
              <a:t>Hierarchical partially-shared caches</a:t>
            </a:r>
          </a:p>
          <a:p>
            <a:pPr lvl="2"/>
            <a:r>
              <a:rPr lang="en-US" dirty="0">
                <a:solidFill>
                  <a:srgbClr val="A6A6A6"/>
                </a:solidFill>
              </a:rPr>
              <a:t>Non-uniform memory access (NUMA) memory systems</a:t>
            </a:r>
          </a:p>
          <a:p>
            <a:pPr lvl="2"/>
            <a:r>
              <a:rPr lang="en-US" dirty="0">
                <a:solidFill>
                  <a:srgbClr val="A6A6A6"/>
                </a:solidFill>
              </a:rPr>
              <a:t>Operating system imbalance, work unevenly distributed to cores</a:t>
            </a:r>
          </a:p>
          <a:p>
            <a:pPr lvl="2"/>
            <a:r>
              <a:rPr lang="en-US" dirty="0">
                <a:solidFill>
                  <a:srgbClr val="A6A6A6"/>
                </a:solidFill>
              </a:rPr>
              <a:t>Non-uniform latency to peripheral </a:t>
            </a:r>
            <a:r>
              <a:rPr lang="en-US" dirty="0" smtClean="0">
                <a:solidFill>
                  <a:srgbClr val="A6A6A6"/>
                </a:solidFill>
              </a:rPr>
              <a:t>devices</a:t>
            </a:r>
            <a:endParaRPr lang="en-US" sz="1600" dirty="0">
              <a:solidFill>
                <a:srgbClr val="A6A6A6"/>
              </a:solidFill>
            </a:endParaRPr>
          </a:p>
        </p:txBody>
      </p:sp>
      <p:sp>
        <p:nvSpPr>
          <p:cNvPr id="5" name="TextBox 4"/>
          <p:cNvSpPr txBox="1"/>
          <p:nvPr/>
        </p:nvSpPr>
        <p:spPr>
          <a:xfrm>
            <a:off x="5757028" y="18955"/>
            <a:ext cx="3434642" cy="307777"/>
          </a:xfrm>
          <a:prstGeom prst="rect">
            <a:avLst/>
          </a:prstGeom>
          <a:noFill/>
        </p:spPr>
        <p:txBody>
          <a:bodyPr wrap="none" rtlCol="0">
            <a:spAutoFit/>
          </a:bodyPr>
          <a:lstStyle/>
          <a:p>
            <a:r>
              <a:rPr lang="en-US" sz="1400" dirty="0" smtClean="0"/>
              <a:t>Performance: Hardware/Software Co-Design</a:t>
            </a:r>
            <a:endParaRPr lang="en-US" sz="1400" dirty="0"/>
          </a:p>
        </p:txBody>
      </p:sp>
    </p:spTree>
    <p:extLst>
      <p:ext uri="{BB962C8B-B14F-4D97-AF65-F5344CB8AC3E}">
        <p14:creationId xmlns:p14="http://schemas.microsoft.com/office/powerpoint/2010/main" val="1554793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dissolve">
                                      <p:cBhvr>
                                        <p:cTn id="15" dur="500"/>
                                        <p:tgtEl>
                                          <p:spTgt spid="4">
                                            <p:txEl>
                                              <p:pRg st="3" end="3"/>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dissolve">
                                      <p:cBhvr>
                                        <p:cTn id="18" dur="500"/>
                                        <p:tgtEl>
                                          <p:spTgt spid="4">
                                            <p:txEl>
                                              <p:pRg st="4" end="4"/>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dissolve">
                                      <p:cBhvr>
                                        <p:cTn id="21" dur="500"/>
                                        <p:tgtEl>
                                          <p:spTgt spid="4">
                                            <p:txEl>
                                              <p:pRg st="5" end="5"/>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Effect transition="in" filter="dissolve">
                                      <p:cBhvr>
                                        <p:cTn id="24" dur="500"/>
                                        <p:tgtEl>
                                          <p:spTgt spid="4">
                                            <p:txEl>
                                              <p:pRg st="6" end="6"/>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dissolve">
                                      <p:cBhvr>
                                        <p:cTn id="27" dur="500"/>
                                        <p:tgtEl>
                                          <p:spTgt spid="4">
                                            <p:txEl>
                                              <p:pRg st="7" end="7"/>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4">
                                            <p:txEl>
                                              <p:pRg st="8" end="8"/>
                                            </p:txEl>
                                          </p:spTgt>
                                        </p:tgtEl>
                                        <p:attrNameLst>
                                          <p:attrName>style.visibility</p:attrName>
                                        </p:attrNameLst>
                                      </p:cBhvr>
                                      <p:to>
                                        <p:strVal val="visible"/>
                                      </p:to>
                                    </p:set>
                                    <p:animEffect transition="in" filter="dissolve">
                                      <p:cBhvr>
                                        <p:cTn id="30" dur="500"/>
                                        <p:tgtEl>
                                          <p:spTgt spid="4">
                                            <p:txEl>
                                              <p:pRg st="8" end="8"/>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4">
                                            <p:txEl>
                                              <p:pRg st="9" end="9"/>
                                            </p:txEl>
                                          </p:spTgt>
                                        </p:tgtEl>
                                        <p:attrNameLst>
                                          <p:attrName>style.visibility</p:attrName>
                                        </p:attrNameLst>
                                      </p:cBhvr>
                                      <p:to>
                                        <p:strVal val="visible"/>
                                      </p:to>
                                    </p:set>
                                    <p:animEffect transition="in" filter="dissolve">
                                      <p:cBhvr>
                                        <p:cTn id="33" dur="500"/>
                                        <p:tgtEl>
                                          <p:spTgt spid="4">
                                            <p:txEl>
                                              <p:pRg st="9" end="9"/>
                                            </p:txEl>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4">
                                            <p:txEl>
                                              <p:pRg st="10" end="10"/>
                                            </p:txEl>
                                          </p:spTgt>
                                        </p:tgtEl>
                                        <p:attrNameLst>
                                          <p:attrName>style.visibility</p:attrName>
                                        </p:attrNameLst>
                                      </p:cBhvr>
                                      <p:to>
                                        <p:strVal val="visible"/>
                                      </p:to>
                                    </p:set>
                                    <p:animEffect transition="in" filter="dissolve">
                                      <p:cBhvr>
                                        <p:cTn id="36"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a:off x="1412215" y="3261090"/>
            <a:ext cx="6650726"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 name="Title 1"/>
          <p:cNvSpPr>
            <a:spLocks noGrp="1"/>
          </p:cNvSpPr>
          <p:nvPr>
            <p:ph type="title"/>
          </p:nvPr>
        </p:nvSpPr>
        <p:spPr/>
        <p:txBody>
          <a:bodyPr>
            <a:normAutofit/>
          </a:bodyPr>
          <a:lstStyle/>
          <a:p>
            <a:r>
              <a:rPr lang="en-US" dirty="0" err="1" smtClean="0"/>
              <a:t>OpenMP</a:t>
            </a:r>
            <a:r>
              <a:rPr lang="en-US" dirty="0" smtClean="0"/>
              <a:t> Accelerator Behavior</a:t>
            </a:r>
            <a:endParaRPr lang="en-US" dirty="0"/>
          </a:p>
        </p:txBody>
      </p:sp>
      <p:grpSp>
        <p:nvGrpSpPr>
          <p:cNvPr id="3" name="Group 13"/>
          <p:cNvGrpSpPr/>
          <p:nvPr/>
        </p:nvGrpSpPr>
        <p:grpSpPr>
          <a:xfrm>
            <a:off x="739243" y="5780735"/>
            <a:ext cx="2311525" cy="369332"/>
            <a:chOff x="880142" y="5965583"/>
            <a:chExt cx="2311525" cy="369332"/>
          </a:xfrm>
        </p:grpSpPr>
        <p:cxnSp>
          <p:nvCxnSpPr>
            <p:cNvPr id="6" name="Straight Arrow Connector 5"/>
            <p:cNvCxnSpPr/>
            <p:nvPr/>
          </p:nvCxnSpPr>
          <p:spPr>
            <a:xfrm>
              <a:off x="1412215" y="5965583"/>
              <a:ext cx="1247378"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7" name="TextBox 6"/>
            <p:cNvSpPr txBox="1"/>
            <p:nvPr/>
          </p:nvSpPr>
          <p:spPr>
            <a:xfrm>
              <a:off x="880142" y="5965583"/>
              <a:ext cx="2311525" cy="369332"/>
            </a:xfrm>
            <a:prstGeom prst="rect">
              <a:avLst/>
            </a:prstGeom>
            <a:noFill/>
          </p:spPr>
          <p:txBody>
            <a:bodyPr wrap="none" rtlCol="0">
              <a:spAutoFit/>
            </a:bodyPr>
            <a:lstStyle/>
            <a:p>
              <a:r>
                <a:rPr lang="en-US" dirty="0" smtClean="0"/>
                <a:t>Original/Master thread</a:t>
              </a:r>
              <a:endParaRPr lang="en-US" dirty="0"/>
            </a:p>
          </p:txBody>
        </p:sp>
      </p:grpSp>
      <p:grpSp>
        <p:nvGrpSpPr>
          <p:cNvPr id="14" name="Group 2"/>
          <p:cNvGrpSpPr/>
          <p:nvPr/>
        </p:nvGrpSpPr>
        <p:grpSpPr>
          <a:xfrm>
            <a:off x="3227651" y="5537708"/>
            <a:ext cx="1687669" cy="608672"/>
            <a:chOff x="2945912" y="5722556"/>
            <a:chExt cx="1687669" cy="608672"/>
          </a:xfrm>
        </p:grpSpPr>
        <p:cxnSp>
          <p:nvCxnSpPr>
            <p:cNvPr id="8" name="Straight Arrow Connector 7"/>
            <p:cNvCxnSpPr/>
            <p:nvPr/>
          </p:nvCxnSpPr>
          <p:spPr>
            <a:xfrm>
              <a:off x="3166057" y="5961896"/>
              <a:ext cx="124737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166057" y="5722556"/>
              <a:ext cx="124737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3166057" y="5839692"/>
              <a:ext cx="124737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945912" y="5961896"/>
              <a:ext cx="1687669" cy="369332"/>
            </a:xfrm>
            <a:prstGeom prst="rect">
              <a:avLst/>
            </a:prstGeom>
            <a:noFill/>
          </p:spPr>
          <p:txBody>
            <a:bodyPr wrap="none" rtlCol="0">
              <a:spAutoFit/>
            </a:bodyPr>
            <a:lstStyle/>
            <a:p>
              <a:r>
                <a:rPr lang="en-US" dirty="0" smtClean="0"/>
                <a:t>Worker threads</a:t>
              </a:r>
              <a:endParaRPr lang="en-US" dirty="0"/>
            </a:p>
          </p:txBody>
        </p:sp>
      </p:grpSp>
      <p:sp>
        <p:nvSpPr>
          <p:cNvPr id="12" name="Rectangle 11"/>
          <p:cNvSpPr/>
          <p:nvPr/>
        </p:nvSpPr>
        <p:spPr>
          <a:xfrm>
            <a:off x="5171451" y="5486030"/>
            <a:ext cx="1348065" cy="34500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3" name="TextBox 12"/>
          <p:cNvSpPr txBox="1"/>
          <p:nvPr/>
        </p:nvSpPr>
        <p:spPr>
          <a:xfrm>
            <a:off x="5092212" y="5780735"/>
            <a:ext cx="1506542" cy="369332"/>
          </a:xfrm>
          <a:prstGeom prst="rect">
            <a:avLst/>
          </a:prstGeom>
          <a:noFill/>
        </p:spPr>
        <p:txBody>
          <a:bodyPr wrap="none" rtlCol="0">
            <a:spAutoFit/>
          </a:bodyPr>
          <a:lstStyle/>
          <a:p>
            <a:r>
              <a:rPr lang="en-US" dirty="0" smtClean="0"/>
              <a:t>Parallel region</a:t>
            </a:r>
            <a:endParaRPr lang="en-US" dirty="0"/>
          </a:p>
        </p:txBody>
      </p:sp>
      <p:sp>
        <p:nvSpPr>
          <p:cNvPr id="26" name="Rectangle 25"/>
          <p:cNvSpPr/>
          <p:nvPr/>
        </p:nvSpPr>
        <p:spPr>
          <a:xfrm>
            <a:off x="7082110" y="5495534"/>
            <a:ext cx="1348065" cy="345002"/>
          </a:xfrm>
          <a:prstGeom prst="rect">
            <a:avLst/>
          </a:prstGeom>
          <a:ln>
            <a:solidFill>
              <a:srgbClr val="008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8" name="TextBox 27"/>
          <p:cNvSpPr txBox="1"/>
          <p:nvPr/>
        </p:nvSpPr>
        <p:spPr>
          <a:xfrm>
            <a:off x="6775645" y="5790239"/>
            <a:ext cx="1960994" cy="369332"/>
          </a:xfrm>
          <a:prstGeom prst="rect">
            <a:avLst/>
          </a:prstGeom>
          <a:noFill/>
        </p:spPr>
        <p:txBody>
          <a:bodyPr wrap="none" rtlCol="0">
            <a:spAutoFit/>
          </a:bodyPr>
          <a:lstStyle/>
          <a:p>
            <a:r>
              <a:rPr lang="en-US" dirty="0" smtClean="0"/>
              <a:t>Accelerated region</a:t>
            </a:r>
            <a:endParaRPr lang="en-US" dirty="0"/>
          </a:p>
        </p:txBody>
      </p:sp>
      <p:sp>
        <p:nvSpPr>
          <p:cNvPr id="89" name="TextBox 88"/>
          <p:cNvSpPr txBox="1"/>
          <p:nvPr/>
        </p:nvSpPr>
        <p:spPr>
          <a:xfrm>
            <a:off x="2061090" y="2357603"/>
            <a:ext cx="2510010" cy="369332"/>
          </a:xfrm>
          <a:prstGeom prst="rect">
            <a:avLst/>
          </a:prstGeom>
          <a:noFill/>
        </p:spPr>
        <p:txBody>
          <a:bodyPr wrap="none" rtlCol="0">
            <a:spAutoFit/>
          </a:bodyPr>
          <a:lstStyle/>
          <a:p>
            <a:r>
              <a:rPr lang="en-US" dirty="0" smtClean="0"/>
              <a:t>#pragma </a:t>
            </a:r>
            <a:r>
              <a:rPr lang="en-US" dirty="0" err="1" smtClean="0"/>
              <a:t>omp</a:t>
            </a:r>
            <a:r>
              <a:rPr lang="en-US" dirty="0" smtClean="0"/>
              <a:t> parallel …</a:t>
            </a:r>
            <a:endParaRPr lang="en-US" dirty="0"/>
          </a:p>
        </p:txBody>
      </p:sp>
      <p:sp>
        <p:nvSpPr>
          <p:cNvPr id="90" name="TextBox 89"/>
          <p:cNvSpPr txBox="1"/>
          <p:nvPr/>
        </p:nvSpPr>
        <p:spPr>
          <a:xfrm>
            <a:off x="5088968" y="1195626"/>
            <a:ext cx="2861105" cy="369332"/>
          </a:xfrm>
          <a:prstGeom prst="rect">
            <a:avLst/>
          </a:prstGeom>
          <a:noFill/>
        </p:spPr>
        <p:txBody>
          <a:bodyPr wrap="none" rtlCol="0">
            <a:spAutoFit/>
          </a:bodyPr>
          <a:lstStyle/>
          <a:p>
            <a:r>
              <a:rPr lang="en-US" dirty="0" smtClean="0"/>
              <a:t>#pragma </a:t>
            </a:r>
            <a:r>
              <a:rPr lang="en-US" dirty="0" err="1" smtClean="0"/>
              <a:t>omp</a:t>
            </a:r>
            <a:r>
              <a:rPr lang="en-US" dirty="0" smtClean="0"/>
              <a:t> </a:t>
            </a:r>
            <a:r>
              <a:rPr lang="en-US" dirty="0" err="1" smtClean="0"/>
              <a:t>acc_region</a:t>
            </a:r>
            <a:r>
              <a:rPr lang="en-US" dirty="0" smtClean="0"/>
              <a:t> …</a:t>
            </a:r>
            <a:endParaRPr lang="en-US" dirty="0"/>
          </a:p>
        </p:txBody>
      </p:sp>
      <p:sp>
        <p:nvSpPr>
          <p:cNvPr id="4" name="TextBox 3"/>
          <p:cNvSpPr txBox="1"/>
          <p:nvPr/>
        </p:nvSpPr>
        <p:spPr>
          <a:xfrm>
            <a:off x="3792016" y="4772556"/>
            <a:ext cx="1123304" cy="400110"/>
          </a:xfrm>
          <a:prstGeom prst="rect">
            <a:avLst/>
          </a:prstGeom>
          <a:noFill/>
        </p:spPr>
        <p:txBody>
          <a:bodyPr wrap="square" rtlCol="0">
            <a:spAutoFit/>
          </a:bodyPr>
          <a:lstStyle/>
          <a:p>
            <a:pPr algn="ctr"/>
            <a:r>
              <a:rPr lang="en-US" sz="2000" dirty="0" smtClean="0"/>
              <a:t>Kernels</a:t>
            </a:r>
            <a:endParaRPr lang="en-US" sz="2000" dirty="0"/>
          </a:p>
        </p:txBody>
      </p:sp>
      <p:cxnSp>
        <p:nvCxnSpPr>
          <p:cNvPr id="17" name="Straight Arrow Connector 16"/>
          <p:cNvCxnSpPr>
            <a:stCxn id="4" idx="0"/>
          </p:cNvCxnSpPr>
          <p:nvPr/>
        </p:nvCxnSpPr>
        <p:spPr>
          <a:xfrm flipV="1">
            <a:off x="4353668" y="3261090"/>
            <a:ext cx="1073482" cy="1511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a:stCxn id="4" idx="0"/>
          </p:cNvCxnSpPr>
          <p:nvPr/>
        </p:nvCxnSpPr>
        <p:spPr>
          <a:xfrm flipH="1" flipV="1">
            <a:off x="3227660" y="3773543"/>
            <a:ext cx="1126017" cy="99903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15" name="Group 162"/>
          <p:cNvGrpSpPr/>
          <p:nvPr/>
        </p:nvGrpSpPr>
        <p:grpSpPr>
          <a:xfrm>
            <a:off x="1554072" y="2748655"/>
            <a:ext cx="3347166" cy="1024870"/>
            <a:chOff x="2607001" y="2862955"/>
            <a:chExt cx="4234682" cy="1024870"/>
          </a:xfrm>
        </p:grpSpPr>
        <p:sp>
          <p:nvSpPr>
            <p:cNvPr id="164" name="Rectangle 163"/>
            <p:cNvSpPr/>
            <p:nvPr/>
          </p:nvSpPr>
          <p:spPr>
            <a:xfrm>
              <a:off x="2607001" y="2862955"/>
              <a:ext cx="4234682" cy="102487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cxnSp>
          <p:nvCxnSpPr>
            <p:cNvPr id="165" name="Straight Connector 164"/>
            <p:cNvCxnSpPr>
              <a:stCxn id="164" idx="1"/>
            </p:cNvCxnSpPr>
            <p:nvPr/>
          </p:nvCxnSpPr>
          <p:spPr>
            <a:xfrm flipV="1">
              <a:off x="2607001" y="2993410"/>
              <a:ext cx="443758" cy="38198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6" name="Straight Connector 165"/>
            <p:cNvCxnSpPr>
              <a:stCxn id="164" idx="1"/>
            </p:cNvCxnSpPr>
            <p:nvPr/>
          </p:nvCxnSpPr>
          <p:spPr>
            <a:xfrm flipV="1">
              <a:off x="2607001" y="3110546"/>
              <a:ext cx="443758" cy="264844"/>
            </a:xfrm>
            <a:prstGeom prst="line">
              <a:avLst/>
            </a:prstGeom>
          </p:spPr>
          <p:style>
            <a:lnRef idx="2">
              <a:schemeClr val="accent1"/>
            </a:lnRef>
            <a:fillRef idx="0">
              <a:schemeClr val="accent1"/>
            </a:fillRef>
            <a:effectRef idx="1">
              <a:schemeClr val="accent1"/>
            </a:effectRef>
            <a:fontRef idx="minor">
              <a:schemeClr val="tx1"/>
            </a:fontRef>
          </p:style>
        </p:cxnSp>
        <p:cxnSp>
          <p:nvCxnSpPr>
            <p:cNvPr id="167" name="Straight Connector 166"/>
            <p:cNvCxnSpPr>
              <a:stCxn id="164" idx="1"/>
            </p:cNvCxnSpPr>
            <p:nvPr/>
          </p:nvCxnSpPr>
          <p:spPr>
            <a:xfrm flipV="1">
              <a:off x="2607001" y="3232750"/>
              <a:ext cx="443758" cy="14264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8" name="Straight Connector 167"/>
            <p:cNvCxnSpPr>
              <a:stCxn id="164" idx="1"/>
            </p:cNvCxnSpPr>
            <p:nvPr/>
          </p:nvCxnSpPr>
          <p:spPr>
            <a:xfrm>
              <a:off x="2607001" y="3375390"/>
              <a:ext cx="443758" cy="130455"/>
            </a:xfrm>
            <a:prstGeom prst="line">
              <a:avLst/>
            </a:prstGeom>
          </p:spPr>
          <p:style>
            <a:lnRef idx="2">
              <a:schemeClr val="accent1"/>
            </a:lnRef>
            <a:fillRef idx="0">
              <a:schemeClr val="accent1"/>
            </a:fillRef>
            <a:effectRef idx="1">
              <a:schemeClr val="accent1"/>
            </a:effectRef>
            <a:fontRef idx="minor">
              <a:schemeClr val="tx1"/>
            </a:fontRef>
          </p:style>
        </p:cxnSp>
        <p:cxnSp>
          <p:nvCxnSpPr>
            <p:cNvPr id="169" name="Straight Connector 168"/>
            <p:cNvCxnSpPr>
              <a:stCxn id="164" idx="1"/>
            </p:cNvCxnSpPr>
            <p:nvPr/>
          </p:nvCxnSpPr>
          <p:spPr>
            <a:xfrm>
              <a:off x="2607001" y="3375390"/>
              <a:ext cx="443758" cy="247591"/>
            </a:xfrm>
            <a:prstGeom prst="line">
              <a:avLst/>
            </a:prstGeom>
          </p:spPr>
          <p:style>
            <a:lnRef idx="2">
              <a:schemeClr val="accent1"/>
            </a:lnRef>
            <a:fillRef idx="0">
              <a:schemeClr val="accent1"/>
            </a:fillRef>
            <a:effectRef idx="1">
              <a:schemeClr val="accent1"/>
            </a:effectRef>
            <a:fontRef idx="minor">
              <a:schemeClr val="tx1"/>
            </a:fontRef>
          </p:style>
        </p:cxnSp>
        <p:cxnSp>
          <p:nvCxnSpPr>
            <p:cNvPr id="170" name="Straight Connector 169"/>
            <p:cNvCxnSpPr>
              <a:stCxn id="164" idx="1"/>
            </p:cNvCxnSpPr>
            <p:nvPr/>
          </p:nvCxnSpPr>
          <p:spPr>
            <a:xfrm>
              <a:off x="2607001" y="3375390"/>
              <a:ext cx="443758" cy="369795"/>
            </a:xfrm>
            <a:prstGeom prst="line">
              <a:avLst/>
            </a:prstGeom>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flipH="1" flipV="1">
              <a:off x="6397925" y="3003170"/>
              <a:ext cx="443758" cy="38198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flipH="1" flipV="1">
              <a:off x="6397925" y="3120306"/>
              <a:ext cx="443758" cy="264844"/>
            </a:xfrm>
            <a:prstGeom prst="line">
              <a:avLst/>
            </a:prstGeom>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flipH="1" flipV="1">
              <a:off x="6397925" y="3242510"/>
              <a:ext cx="443758" cy="14264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flipH="1">
              <a:off x="6397925" y="3385150"/>
              <a:ext cx="443758" cy="130455"/>
            </a:xfrm>
            <a:prstGeom prst="line">
              <a:avLst/>
            </a:prstGeom>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flipH="1">
              <a:off x="6397925" y="3385150"/>
              <a:ext cx="443758" cy="247591"/>
            </a:xfrm>
            <a:prstGeom prst="line">
              <a:avLst/>
            </a:prstGeom>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a:xfrm flipH="1">
              <a:off x="6397925" y="3385150"/>
              <a:ext cx="443758" cy="369795"/>
            </a:xfrm>
            <a:prstGeom prst="line">
              <a:avLst/>
            </a:prstGeom>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flipH="1">
              <a:off x="3050759" y="2993410"/>
              <a:ext cx="334716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flipH="1" flipV="1">
              <a:off x="3050759" y="3110546"/>
              <a:ext cx="3347166" cy="976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flipH="1" flipV="1">
              <a:off x="3050759" y="3232750"/>
              <a:ext cx="3347166" cy="976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0" name="Straight Connector 179"/>
            <p:cNvCxnSpPr/>
            <p:nvPr/>
          </p:nvCxnSpPr>
          <p:spPr>
            <a:xfrm flipH="1" flipV="1">
              <a:off x="3050759" y="3505846"/>
              <a:ext cx="3347166" cy="9759"/>
            </a:xfrm>
            <a:prstGeom prst="line">
              <a:avLst/>
            </a:prstGeom>
          </p:spPr>
          <p:style>
            <a:lnRef idx="2">
              <a:schemeClr val="accent1"/>
            </a:lnRef>
            <a:fillRef idx="0">
              <a:schemeClr val="accent1"/>
            </a:fillRef>
            <a:effectRef idx="1">
              <a:schemeClr val="accent1"/>
            </a:effectRef>
            <a:fontRef idx="minor">
              <a:schemeClr val="tx1"/>
            </a:fontRef>
          </p:style>
        </p:cxnSp>
        <p:cxnSp>
          <p:nvCxnSpPr>
            <p:cNvPr id="181" name="Straight Connector 180"/>
            <p:cNvCxnSpPr/>
            <p:nvPr/>
          </p:nvCxnSpPr>
          <p:spPr>
            <a:xfrm flipH="1" flipV="1">
              <a:off x="3050759" y="3622981"/>
              <a:ext cx="3347166" cy="15421"/>
            </a:xfrm>
            <a:prstGeom prst="line">
              <a:avLst/>
            </a:prstGeom>
          </p:spPr>
          <p:style>
            <a:lnRef idx="2">
              <a:schemeClr val="accent1"/>
            </a:lnRef>
            <a:fillRef idx="0">
              <a:schemeClr val="accent1"/>
            </a:fillRef>
            <a:effectRef idx="1">
              <a:schemeClr val="accent1"/>
            </a:effectRef>
            <a:fontRef idx="minor">
              <a:schemeClr val="tx1"/>
            </a:fontRef>
          </p:style>
        </p:cxnSp>
        <p:cxnSp>
          <p:nvCxnSpPr>
            <p:cNvPr id="182" name="Straight Connector 181"/>
            <p:cNvCxnSpPr/>
            <p:nvPr/>
          </p:nvCxnSpPr>
          <p:spPr>
            <a:xfrm flipH="1" flipV="1">
              <a:off x="3050759" y="3745185"/>
              <a:ext cx="3347166" cy="976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6" name="Group 182"/>
          <p:cNvGrpSpPr/>
          <p:nvPr/>
        </p:nvGrpSpPr>
        <p:grpSpPr>
          <a:xfrm>
            <a:off x="5427150" y="1634666"/>
            <a:ext cx="2184732" cy="3252848"/>
            <a:chOff x="3631976" y="1748966"/>
            <a:chExt cx="2184732" cy="3252848"/>
          </a:xfrm>
        </p:grpSpPr>
        <p:sp>
          <p:nvSpPr>
            <p:cNvPr id="184" name="Rectangle 183"/>
            <p:cNvSpPr/>
            <p:nvPr/>
          </p:nvSpPr>
          <p:spPr>
            <a:xfrm>
              <a:off x="3631976" y="1748966"/>
              <a:ext cx="2184732" cy="3252848"/>
            </a:xfrm>
            <a:prstGeom prst="rect">
              <a:avLst/>
            </a:prstGeom>
            <a:noFill/>
            <a:ln>
              <a:solidFill>
                <a:srgbClr val="008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cxnSp>
          <p:nvCxnSpPr>
            <p:cNvPr id="185" name="Straight Connector 184"/>
            <p:cNvCxnSpPr>
              <a:stCxn id="184" idx="1"/>
              <a:endCxn id="187" idx="1"/>
            </p:cNvCxnSpPr>
            <p:nvPr/>
          </p:nvCxnSpPr>
          <p:spPr>
            <a:xfrm flipV="1">
              <a:off x="3631976" y="3272027"/>
              <a:ext cx="245136" cy="10336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86" name="Straight Connector 185"/>
            <p:cNvCxnSpPr>
              <a:stCxn id="184" idx="3"/>
              <a:endCxn id="187" idx="3"/>
            </p:cNvCxnSpPr>
            <p:nvPr/>
          </p:nvCxnSpPr>
          <p:spPr>
            <a:xfrm flipH="1" flipV="1">
              <a:off x="5571572" y="3272027"/>
              <a:ext cx="245136" cy="103363"/>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187" name="Rectangle 186"/>
            <p:cNvSpPr/>
            <p:nvPr/>
          </p:nvSpPr>
          <p:spPr>
            <a:xfrm flipV="1">
              <a:off x="3877112" y="3267455"/>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8" name="Straight Connector 187"/>
            <p:cNvCxnSpPr>
              <a:stCxn id="184" idx="1"/>
              <a:endCxn id="190" idx="1"/>
            </p:cNvCxnSpPr>
            <p:nvPr/>
          </p:nvCxnSpPr>
          <p:spPr>
            <a:xfrm flipV="1">
              <a:off x="3631976" y="3204972"/>
              <a:ext cx="245136" cy="170418"/>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89" name="Straight Connector 188"/>
            <p:cNvCxnSpPr>
              <a:stCxn id="184" idx="3"/>
              <a:endCxn id="190" idx="3"/>
            </p:cNvCxnSpPr>
            <p:nvPr/>
          </p:nvCxnSpPr>
          <p:spPr>
            <a:xfrm flipH="1" flipV="1">
              <a:off x="5571572" y="3204972"/>
              <a:ext cx="245136" cy="170418"/>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190" name="Rectangle 189"/>
            <p:cNvSpPr/>
            <p:nvPr/>
          </p:nvSpPr>
          <p:spPr>
            <a:xfrm flipV="1">
              <a:off x="3877112" y="3200400"/>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1" name="Straight Connector 190"/>
            <p:cNvCxnSpPr>
              <a:stCxn id="184" idx="1"/>
              <a:endCxn id="193" idx="1"/>
            </p:cNvCxnSpPr>
            <p:nvPr/>
          </p:nvCxnSpPr>
          <p:spPr>
            <a:xfrm flipV="1">
              <a:off x="3631976" y="3137917"/>
              <a:ext cx="245136" cy="23747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92" name="Straight Connector 191"/>
            <p:cNvCxnSpPr>
              <a:stCxn id="184" idx="3"/>
              <a:endCxn id="193" idx="3"/>
            </p:cNvCxnSpPr>
            <p:nvPr/>
          </p:nvCxnSpPr>
          <p:spPr>
            <a:xfrm flipH="1" flipV="1">
              <a:off x="5571572" y="3137917"/>
              <a:ext cx="245136" cy="237473"/>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193" name="Rectangle 192"/>
            <p:cNvSpPr/>
            <p:nvPr/>
          </p:nvSpPr>
          <p:spPr>
            <a:xfrm flipV="1">
              <a:off x="3877112" y="3133345"/>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4" name="Straight Connector 193"/>
            <p:cNvCxnSpPr>
              <a:stCxn id="184" idx="1"/>
              <a:endCxn id="196" idx="1"/>
            </p:cNvCxnSpPr>
            <p:nvPr/>
          </p:nvCxnSpPr>
          <p:spPr>
            <a:xfrm flipV="1">
              <a:off x="3631976" y="3070862"/>
              <a:ext cx="245136" cy="304528"/>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95" name="Straight Connector 194"/>
            <p:cNvCxnSpPr>
              <a:stCxn id="184" idx="3"/>
              <a:endCxn id="196" idx="3"/>
            </p:cNvCxnSpPr>
            <p:nvPr/>
          </p:nvCxnSpPr>
          <p:spPr>
            <a:xfrm flipH="1" flipV="1">
              <a:off x="5571572" y="3070862"/>
              <a:ext cx="245136" cy="304528"/>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196" name="Rectangle 195"/>
            <p:cNvSpPr/>
            <p:nvPr/>
          </p:nvSpPr>
          <p:spPr>
            <a:xfrm flipV="1">
              <a:off x="3877112" y="3066290"/>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7" name="Straight Connector 196"/>
            <p:cNvCxnSpPr>
              <a:stCxn id="184" idx="1"/>
              <a:endCxn id="199" idx="1"/>
            </p:cNvCxnSpPr>
            <p:nvPr/>
          </p:nvCxnSpPr>
          <p:spPr>
            <a:xfrm flipV="1">
              <a:off x="3631976" y="3003807"/>
              <a:ext cx="245136" cy="37158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98" name="Straight Connector 197"/>
            <p:cNvCxnSpPr>
              <a:stCxn id="184" idx="3"/>
              <a:endCxn id="199" idx="3"/>
            </p:cNvCxnSpPr>
            <p:nvPr/>
          </p:nvCxnSpPr>
          <p:spPr>
            <a:xfrm flipH="1" flipV="1">
              <a:off x="5571572" y="3003807"/>
              <a:ext cx="245136" cy="371583"/>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199" name="Rectangle 198"/>
            <p:cNvSpPr/>
            <p:nvPr/>
          </p:nvSpPr>
          <p:spPr>
            <a:xfrm flipV="1">
              <a:off x="3877112" y="2999235"/>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0" name="Straight Connector 199"/>
            <p:cNvCxnSpPr>
              <a:stCxn id="184" idx="1"/>
              <a:endCxn id="202" idx="1"/>
            </p:cNvCxnSpPr>
            <p:nvPr/>
          </p:nvCxnSpPr>
          <p:spPr>
            <a:xfrm flipV="1">
              <a:off x="3631976" y="2936752"/>
              <a:ext cx="245136" cy="438638"/>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01" name="Straight Connector 200"/>
            <p:cNvCxnSpPr>
              <a:stCxn id="184" idx="3"/>
              <a:endCxn id="202" idx="3"/>
            </p:cNvCxnSpPr>
            <p:nvPr/>
          </p:nvCxnSpPr>
          <p:spPr>
            <a:xfrm flipH="1" flipV="1">
              <a:off x="5571572" y="2936752"/>
              <a:ext cx="245136" cy="438638"/>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02" name="Rectangle 201"/>
            <p:cNvSpPr/>
            <p:nvPr/>
          </p:nvSpPr>
          <p:spPr>
            <a:xfrm flipV="1">
              <a:off x="3877112" y="2932180"/>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3" name="Straight Connector 202"/>
            <p:cNvCxnSpPr>
              <a:stCxn id="184" idx="1"/>
              <a:endCxn id="205" idx="1"/>
            </p:cNvCxnSpPr>
            <p:nvPr/>
          </p:nvCxnSpPr>
          <p:spPr>
            <a:xfrm flipV="1">
              <a:off x="3631976" y="2869697"/>
              <a:ext cx="245136" cy="50569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04" name="Straight Connector 203"/>
            <p:cNvCxnSpPr>
              <a:stCxn id="184" idx="3"/>
              <a:endCxn id="205" idx="3"/>
            </p:cNvCxnSpPr>
            <p:nvPr/>
          </p:nvCxnSpPr>
          <p:spPr>
            <a:xfrm flipH="1" flipV="1">
              <a:off x="5571572" y="2869697"/>
              <a:ext cx="245136" cy="505693"/>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05" name="Rectangle 204"/>
            <p:cNvSpPr/>
            <p:nvPr/>
          </p:nvSpPr>
          <p:spPr>
            <a:xfrm flipV="1">
              <a:off x="3877112" y="2865125"/>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6" name="Straight Connector 205"/>
            <p:cNvCxnSpPr>
              <a:stCxn id="184" idx="1"/>
              <a:endCxn id="208" idx="1"/>
            </p:cNvCxnSpPr>
            <p:nvPr/>
          </p:nvCxnSpPr>
          <p:spPr>
            <a:xfrm flipV="1">
              <a:off x="3631976" y="2802642"/>
              <a:ext cx="245136" cy="572748"/>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07" name="Straight Connector 206"/>
            <p:cNvCxnSpPr>
              <a:stCxn id="184" idx="3"/>
              <a:endCxn id="208" idx="3"/>
            </p:cNvCxnSpPr>
            <p:nvPr/>
          </p:nvCxnSpPr>
          <p:spPr>
            <a:xfrm flipH="1" flipV="1">
              <a:off x="5571572" y="2802642"/>
              <a:ext cx="245136" cy="572748"/>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08" name="Rectangle 207"/>
            <p:cNvSpPr/>
            <p:nvPr/>
          </p:nvSpPr>
          <p:spPr>
            <a:xfrm flipV="1">
              <a:off x="3877112" y="2798070"/>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9" name="Straight Connector 208"/>
            <p:cNvCxnSpPr>
              <a:stCxn id="184" idx="1"/>
              <a:endCxn id="211" idx="1"/>
            </p:cNvCxnSpPr>
            <p:nvPr/>
          </p:nvCxnSpPr>
          <p:spPr>
            <a:xfrm flipV="1">
              <a:off x="3631976" y="2735587"/>
              <a:ext cx="245136" cy="63980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10" name="Straight Connector 209"/>
            <p:cNvCxnSpPr>
              <a:stCxn id="184" idx="3"/>
              <a:endCxn id="211" idx="3"/>
            </p:cNvCxnSpPr>
            <p:nvPr/>
          </p:nvCxnSpPr>
          <p:spPr>
            <a:xfrm flipH="1" flipV="1">
              <a:off x="5571572" y="2735587"/>
              <a:ext cx="245136" cy="639803"/>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11" name="Rectangle 210"/>
            <p:cNvSpPr/>
            <p:nvPr/>
          </p:nvSpPr>
          <p:spPr>
            <a:xfrm flipV="1">
              <a:off x="3877112" y="2731015"/>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2" name="Straight Connector 211"/>
            <p:cNvCxnSpPr>
              <a:stCxn id="184" idx="1"/>
              <a:endCxn id="214" idx="1"/>
            </p:cNvCxnSpPr>
            <p:nvPr/>
          </p:nvCxnSpPr>
          <p:spPr>
            <a:xfrm flipV="1">
              <a:off x="3631976" y="2668532"/>
              <a:ext cx="245136" cy="706858"/>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13" name="Straight Connector 212"/>
            <p:cNvCxnSpPr>
              <a:stCxn id="184" idx="3"/>
              <a:endCxn id="214" idx="3"/>
            </p:cNvCxnSpPr>
            <p:nvPr/>
          </p:nvCxnSpPr>
          <p:spPr>
            <a:xfrm flipH="1" flipV="1">
              <a:off x="5571572" y="2668532"/>
              <a:ext cx="245136" cy="706858"/>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14" name="Rectangle 213"/>
            <p:cNvSpPr/>
            <p:nvPr/>
          </p:nvSpPr>
          <p:spPr>
            <a:xfrm flipV="1">
              <a:off x="3877112" y="2663960"/>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5" name="Straight Connector 214"/>
            <p:cNvCxnSpPr>
              <a:stCxn id="184" idx="1"/>
              <a:endCxn id="217" idx="1"/>
            </p:cNvCxnSpPr>
            <p:nvPr/>
          </p:nvCxnSpPr>
          <p:spPr>
            <a:xfrm flipV="1">
              <a:off x="3631976" y="2601477"/>
              <a:ext cx="245136" cy="77391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16" name="Straight Connector 215"/>
            <p:cNvCxnSpPr>
              <a:stCxn id="184" idx="3"/>
              <a:endCxn id="217" idx="3"/>
            </p:cNvCxnSpPr>
            <p:nvPr/>
          </p:nvCxnSpPr>
          <p:spPr>
            <a:xfrm flipH="1" flipV="1">
              <a:off x="5571572" y="2601477"/>
              <a:ext cx="245136" cy="773913"/>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17" name="Rectangle 216"/>
            <p:cNvSpPr/>
            <p:nvPr/>
          </p:nvSpPr>
          <p:spPr>
            <a:xfrm flipV="1">
              <a:off x="3877112" y="2596905"/>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8" name="Straight Connector 217"/>
            <p:cNvCxnSpPr>
              <a:stCxn id="184" idx="1"/>
              <a:endCxn id="220" idx="1"/>
            </p:cNvCxnSpPr>
            <p:nvPr/>
          </p:nvCxnSpPr>
          <p:spPr>
            <a:xfrm flipV="1">
              <a:off x="3631976" y="2534422"/>
              <a:ext cx="245136" cy="840968"/>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19" name="Straight Connector 218"/>
            <p:cNvCxnSpPr>
              <a:stCxn id="184" idx="3"/>
              <a:endCxn id="220" idx="3"/>
            </p:cNvCxnSpPr>
            <p:nvPr/>
          </p:nvCxnSpPr>
          <p:spPr>
            <a:xfrm flipH="1" flipV="1">
              <a:off x="5571572" y="2534422"/>
              <a:ext cx="245136" cy="840968"/>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20" name="Rectangle 219"/>
            <p:cNvSpPr/>
            <p:nvPr/>
          </p:nvSpPr>
          <p:spPr>
            <a:xfrm flipV="1">
              <a:off x="3877112" y="2529850"/>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1" name="Straight Connector 220"/>
            <p:cNvCxnSpPr>
              <a:stCxn id="184" idx="1"/>
              <a:endCxn id="223" idx="1"/>
            </p:cNvCxnSpPr>
            <p:nvPr/>
          </p:nvCxnSpPr>
          <p:spPr>
            <a:xfrm flipV="1">
              <a:off x="3631976" y="2467367"/>
              <a:ext cx="245136" cy="90802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22" name="Straight Connector 221"/>
            <p:cNvCxnSpPr>
              <a:stCxn id="184" idx="3"/>
              <a:endCxn id="223" idx="3"/>
            </p:cNvCxnSpPr>
            <p:nvPr/>
          </p:nvCxnSpPr>
          <p:spPr>
            <a:xfrm flipH="1" flipV="1">
              <a:off x="5571572" y="2467367"/>
              <a:ext cx="245136" cy="908023"/>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23" name="Rectangle 222"/>
            <p:cNvSpPr/>
            <p:nvPr/>
          </p:nvSpPr>
          <p:spPr>
            <a:xfrm flipV="1">
              <a:off x="3877112" y="2462795"/>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4" name="Straight Connector 223"/>
            <p:cNvCxnSpPr>
              <a:stCxn id="184" idx="1"/>
              <a:endCxn id="226" idx="1"/>
            </p:cNvCxnSpPr>
            <p:nvPr/>
          </p:nvCxnSpPr>
          <p:spPr>
            <a:xfrm flipV="1">
              <a:off x="3631976" y="2400312"/>
              <a:ext cx="245136" cy="975078"/>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25" name="Straight Connector 224"/>
            <p:cNvCxnSpPr>
              <a:stCxn id="184" idx="3"/>
              <a:endCxn id="226" idx="3"/>
            </p:cNvCxnSpPr>
            <p:nvPr/>
          </p:nvCxnSpPr>
          <p:spPr>
            <a:xfrm flipH="1" flipV="1">
              <a:off x="5571572" y="2400312"/>
              <a:ext cx="245136" cy="975078"/>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26" name="Rectangle 225"/>
            <p:cNvSpPr/>
            <p:nvPr/>
          </p:nvSpPr>
          <p:spPr>
            <a:xfrm flipV="1">
              <a:off x="3877112" y="2395740"/>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7" name="Straight Connector 226"/>
            <p:cNvCxnSpPr>
              <a:stCxn id="184" idx="1"/>
              <a:endCxn id="229" idx="1"/>
            </p:cNvCxnSpPr>
            <p:nvPr/>
          </p:nvCxnSpPr>
          <p:spPr>
            <a:xfrm flipV="1">
              <a:off x="3631976" y="2333257"/>
              <a:ext cx="245136" cy="104213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28" name="Straight Connector 227"/>
            <p:cNvCxnSpPr>
              <a:stCxn id="184" idx="3"/>
              <a:endCxn id="229" idx="3"/>
            </p:cNvCxnSpPr>
            <p:nvPr/>
          </p:nvCxnSpPr>
          <p:spPr>
            <a:xfrm flipH="1" flipV="1">
              <a:off x="5571572" y="2333257"/>
              <a:ext cx="245136" cy="1042133"/>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29" name="Rectangle 228"/>
            <p:cNvSpPr/>
            <p:nvPr/>
          </p:nvSpPr>
          <p:spPr>
            <a:xfrm flipV="1">
              <a:off x="3877112" y="2328685"/>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0" name="Straight Connector 229"/>
            <p:cNvCxnSpPr>
              <a:stCxn id="184" idx="1"/>
              <a:endCxn id="232" idx="1"/>
            </p:cNvCxnSpPr>
            <p:nvPr/>
          </p:nvCxnSpPr>
          <p:spPr>
            <a:xfrm flipV="1">
              <a:off x="3631976" y="2266202"/>
              <a:ext cx="245136" cy="1109188"/>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31" name="Straight Connector 230"/>
            <p:cNvCxnSpPr>
              <a:stCxn id="184" idx="3"/>
              <a:endCxn id="232" idx="3"/>
            </p:cNvCxnSpPr>
            <p:nvPr/>
          </p:nvCxnSpPr>
          <p:spPr>
            <a:xfrm flipH="1" flipV="1">
              <a:off x="5571572" y="2266202"/>
              <a:ext cx="245136" cy="1109188"/>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32" name="Rectangle 231"/>
            <p:cNvSpPr/>
            <p:nvPr/>
          </p:nvSpPr>
          <p:spPr>
            <a:xfrm flipV="1">
              <a:off x="3877112" y="2261630"/>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3" name="Straight Connector 232"/>
            <p:cNvCxnSpPr>
              <a:stCxn id="184" idx="1"/>
              <a:endCxn id="235" idx="1"/>
            </p:cNvCxnSpPr>
            <p:nvPr/>
          </p:nvCxnSpPr>
          <p:spPr>
            <a:xfrm flipV="1">
              <a:off x="3631976" y="2199147"/>
              <a:ext cx="245136" cy="117624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34" name="Straight Connector 233"/>
            <p:cNvCxnSpPr>
              <a:stCxn id="184" idx="3"/>
              <a:endCxn id="235" idx="3"/>
            </p:cNvCxnSpPr>
            <p:nvPr/>
          </p:nvCxnSpPr>
          <p:spPr>
            <a:xfrm flipH="1" flipV="1">
              <a:off x="5571572" y="2199147"/>
              <a:ext cx="245136" cy="1176243"/>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35" name="Rectangle 234"/>
            <p:cNvSpPr/>
            <p:nvPr/>
          </p:nvSpPr>
          <p:spPr>
            <a:xfrm flipV="1">
              <a:off x="3877112" y="2194575"/>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6" name="Straight Connector 235"/>
            <p:cNvCxnSpPr>
              <a:stCxn id="184" idx="1"/>
              <a:endCxn id="238" idx="1"/>
            </p:cNvCxnSpPr>
            <p:nvPr/>
          </p:nvCxnSpPr>
          <p:spPr>
            <a:xfrm flipV="1">
              <a:off x="3631976" y="2132092"/>
              <a:ext cx="245136" cy="1243298"/>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37" name="Straight Connector 236"/>
            <p:cNvCxnSpPr>
              <a:stCxn id="184" idx="3"/>
              <a:endCxn id="238" idx="3"/>
            </p:cNvCxnSpPr>
            <p:nvPr/>
          </p:nvCxnSpPr>
          <p:spPr>
            <a:xfrm flipH="1" flipV="1">
              <a:off x="5571572" y="2132092"/>
              <a:ext cx="245136" cy="1243298"/>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38" name="Rectangle 237"/>
            <p:cNvSpPr/>
            <p:nvPr/>
          </p:nvSpPr>
          <p:spPr>
            <a:xfrm flipV="1">
              <a:off x="3877112" y="2127520"/>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9" name="Straight Connector 238"/>
            <p:cNvCxnSpPr>
              <a:stCxn id="184" idx="1"/>
              <a:endCxn id="241" idx="1"/>
            </p:cNvCxnSpPr>
            <p:nvPr/>
          </p:nvCxnSpPr>
          <p:spPr>
            <a:xfrm flipV="1">
              <a:off x="3631976" y="2065037"/>
              <a:ext cx="245136" cy="131035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40" name="Straight Connector 239"/>
            <p:cNvCxnSpPr>
              <a:stCxn id="184" idx="3"/>
              <a:endCxn id="241" idx="3"/>
            </p:cNvCxnSpPr>
            <p:nvPr/>
          </p:nvCxnSpPr>
          <p:spPr>
            <a:xfrm flipH="1" flipV="1">
              <a:off x="5571572" y="2065037"/>
              <a:ext cx="245136" cy="1310353"/>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41" name="Rectangle 240"/>
            <p:cNvSpPr/>
            <p:nvPr/>
          </p:nvSpPr>
          <p:spPr>
            <a:xfrm flipV="1">
              <a:off x="3877112" y="2060465"/>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2" name="Straight Connector 241"/>
            <p:cNvCxnSpPr>
              <a:stCxn id="184" idx="1"/>
              <a:endCxn id="244" idx="1"/>
            </p:cNvCxnSpPr>
            <p:nvPr/>
          </p:nvCxnSpPr>
          <p:spPr>
            <a:xfrm flipV="1">
              <a:off x="3631976" y="1997982"/>
              <a:ext cx="245136" cy="1377408"/>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43" name="Straight Connector 242"/>
            <p:cNvCxnSpPr>
              <a:stCxn id="184" idx="3"/>
              <a:endCxn id="244" idx="3"/>
            </p:cNvCxnSpPr>
            <p:nvPr/>
          </p:nvCxnSpPr>
          <p:spPr>
            <a:xfrm flipH="1" flipV="1">
              <a:off x="5571572" y="1997982"/>
              <a:ext cx="245136" cy="1377408"/>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44" name="Rectangle 243"/>
            <p:cNvSpPr/>
            <p:nvPr/>
          </p:nvSpPr>
          <p:spPr>
            <a:xfrm flipV="1">
              <a:off x="3877112" y="1993410"/>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5" name="Straight Connector 244"/>
            <p:cNvCxnSpPr>
              <a:stCxn id="184" idx="1"/>
              <a:endCxn id="247" idx="1"/>
            </p:cNvCxnSpPr>
            <p:nvPr/>
          </p:nvCxnSpPr>
          <p:spPr>
            <a:xfrm flipV="1">
              <a:off x="3631976" y="1930927"/>
              <a:ext cx="245136" cy="144446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46" name="Straight Connector 245"/>
            <p:cNvCxnSpPr>
              <a:stCxn id="184" idx="3"/>
              <a:endCxn id="247" idx="3"/>
            </p:cNvCxnSpPr>
            <p:nvPr/>
          </p:nvCxnSpPr>
          <p:spPr>
            <a:xfrm flipH="1" flipV="1">
              <a:off x="5571572" y="1930927"/>
              <a:ext cx="245136" cy="1444463"/>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47" name="Rectangle 246"/>
            <p:cNvSpPr/>
            <p:nvPr/>
          </p:nvSpPr>
          <p:spPr>
            <a:xfrm flipV="1">
              <a:off x="3877112" y="1926355"/>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8" name="Straight Connector 247"/>
            <p:cNvCxnSpPr>
              <a:stCxn id="184" idx="1"/>
              <a:endCxn id="250" idx="1"/>
            </p:cNvCxnSpPr>
            <p:nvPr/>
          </p:nvCxnSpPr>
          <p:spPr>
            <a:xfrm flipV="1">
              <a:off x="3631976" y="1863872"/>
              <a:ext cx="245136" cy="1511518"/>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49" name="Straight Connector 248"/>
            <p:cNvCxnSpPr>
              <a:stCxn id="184" idx="3"/>
              <a:endCxn id="250" idx="3"/>
            </p:cNvCxnSpPr>
            <p:nvPr/>
          </p:nvCxnSpPr>
          <p:spPr>
            <a:xfrm flipH="1" flipV="1">
              <a:off x="5571572" y="1863872"/>
              <a:ext cx="245136" cy="1511518"/>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50" name="Rectangle 249"/>
            <p:cNvSpPr/>
            <p:nvPr/>
          </p:nvSpPr>
          <p:spPr>
            <a:xfrm flipV="1">
              <a:off x="3877112" y="1859300"/>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1" name="Straight Connector 250"/>
            <p:cNvCxnSpPr>
              <a:stCxn id="184" idx="1"/>
              <a:endCxn id="253" idx="1"/>
            </p:cNvCxnSpPr>
            <p:nvPr/>
          </p:nvCxnSpPr>
          <p:spPr>
            <a:xfrm flipV="1">
              <a:off x="3631976" y="1796817"/>
              <a:ext cx="245136" cy="157857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52" name="Straight Connector 251"/>
            <p:cNvCxnSpPr>
              <a:stCxn id="184" idx="3"/>
              <a:endCxn id="253" idx="3"/>
            </p:cNvCxnSpPr>
            <p:nvPr/>
          </p:nvCxnSpPr>
          <p:spPr>
            <a:xfrm flipH="1" flipV="1">
              <a:off x="5571572" y="1796817"/>
              <a:ext cx="245136" cy="1578573"/>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53" name="Rectangle 252"/>
            <p:cNvSpPr/>
            <p:nvPr/>
          </p:nvSpPr>
          <p:spPr>
            <a:xfrm flipV="1">
              <a:off x="3877112" y="1792245"/>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4" name="Straight Connector 253"/>
            <p:cNvCxnSpPr>
              <a:stCxn id="184" idx="1"/>
            </p:cNvCxnSpPr>
            <p:nvPr/>
          </p:nvCxnSpPr>
          <p:spPr>
            <a:xfrm>
              <a:off x="3631976" y="3375390"/>
              <a:ext cx="245136" cy="158921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55" name="Straight Connector 254"/>
            <p:cNvCxnSpPr>
              <a:endCxn id="184" idx="3"/>
            </p:cNvCxnSpPr>
            <p:nvPr/>
          </p:nvCxnSpPr>
          <p:spPr>
            <a:xfrm flipV="1">
              <a:off x="5571572" y="3375390"/>
              <a:ext cx="245136" cy="1589212"/>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56" name="Rectangle 255"/>
            <p:cNvSpPr/>
            <p:nvPr/>
          </p:nvSpPr>
          <p:spPr>
            <a:xfrm flipV="1">
              <a:off x="3877112" y="4960030"/>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7" name="Straight Connector 256"/>
            <p:cNvCxnSpPr>
              <a:stCxn id="184" idx="1"/>
            </p:cNvCxnSpPr>
            <p:nvPr/>
          </p:nvCxnSpPr>
          <p:spPr>
            <a:xfrm>
              <a:off x="3631976" y="3375390"/>
              <a:ext cx="245136" cy="1522157"/>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58" name="Straight Connector 257"/>
            <p:cNvCxnSpPr>
              <a:endCxn id="184" idx="3"/>
            </p:cNvCxnSpPr>
            <p:nvPr/>
          </p:nvCxnSpPr>
          <p:spPr>
            <a:xfrm flipV="1">
              <a:off x="5571572" y="3375390"/>
              <a:ext cx="245136" cy="1522157"/>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59" name="Rectangle 258"/>
            <p:cNvSpPr/>
            <p:nvPr/>
          </p:nvSpPr>
          <p:spPr>
            <a:xfrm flipV="1">
              <a:off x="3877112" y="4892975"/>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0" name="Straight Connector 259"/>
            <p:cNvCxnSpPr>
              <a:stCxn id="184" idx="1"/>
            </p:cNvCxnSpPr>
            <p:nvPr/>
          </p:nvCxnSpPr>
          <p:spPr>
            <a:xfrm>
              <a:off x="3631976" y="3375390"/>
              <a:ext cx="245136" cy="145510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61" name="Straight Connector 260"/>
            <p:cNvCxnSpPr>
              <a:endCxn id="184" idx="3"/>
            </p:cNvCxnSpPr>
            <p:nvPr/>
          </p:nvCxnSpPr>
          <p:spPr>
            <a:xfrm flipV="1">
              <a:off x="5571572" y="3375390"/>
              <a:ext cx="245136" cy="1455102"/>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62" name="Rectangle 261"/>
            <p:cNvSpPr/>
            <p:nvPr/>
          </p:nvSpPr>
          <p:spPr>
            <a:xfrm flipV="1">
              <a:off x="3877112" y="4825920"/>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3" name="Straight Connector 262"/>
            <p:cNvCxnSpPr>
              <a:stCxn id="184" idx="1"/>
            </p:cNvCxnSpPr>
            <p:nvPr/>
          </p:nvCxnSpPr>
          <p:spPr>
            <a:xfrm>
              <a:off x="3631976" y="3375390"/>
              <a:ext cx="245136" cy="1388047"/>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64" name="Straight Connector 263"/>
            <p:cNvCxnSpPr>
              <a:endCxn id="184" idx="3"/>
            </p:cNvCxnSpPr>
            <p:nvPr/>
          </p:nvCxnSpPr>
          <p:spPr>
            <a:xfrm flipV="1">
              <a:off x="5571572" y="3375390"/>
              <a:ext cx="245136" cy="1388047"/>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65" name="Rectangle 264"/>
            <p:cNvSpPr/>
            <p:nvPr/>
          </p:nvSpPr>
          <p:spPr>
            <a:xfrm flipV="1">
              <a:off x="3877112" y="4758865"/>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6" name="Straight Connector 265"/>
            <p:cNvCxnSpPr>
              <a:stCxn id="184" idx="1"/>
            </p:cNvCxnSpPr>
            <p:nvPr/>
          </p:nvCxnSpPr>
          <p:spPr>
            <a:xfrm>
              <a:off x="3631976" y="3375390"/>
              <a:ext cx="245136" cy="132099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67" name="Straight Connector 266"/>
            <p:cNvCxnSpPr>
              <a:endCxn id="184" idx="3"/>
            </p:cNvCxnSpPr>
            <p:nvPr/>
          </p:nvCxnSpPr>
          <p:spPr>
            <a:xfrm flipV="1">
              <a:off x="5571572" y="3375390"/>
              <a:ext cx="245136" cy="1320992"/>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68" name="Rectangle 267"/>
            <p:cNvSpPr/>
            <p:nvPr/>
          </p:nvSpPr>
          <p:spPr>
            <a:xfrm flipV="1">
              <a:off x="3877112" y="4691810"/>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9" name="Straight Connector 268"/>
            <p:cNvCxnSpPr>
              <a:stCxn id="184" idx="1"/>
            </p:cNvCxnSpPr>
            <p:nvPr/>
          </p:nvCxnSpPr>
          <p:spPr>
            <a:xfrm>
              <a:off x="3631976" y="3375390"/>
              <a:ext cx="245136" cy="1253937"/>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70" name="Straight Connector 269"/>
            <p:cNvCxnSpPr>
              <a:endCxn id="184" idx="3"/>
            </p:cNvCxnSpPr>
            <p:nvPr/>
          </p:nvCxnSpPr>
          <p:spPr>
            <a:xfrm flipV="1">
              <a:off x="5571572" y="3375390"/>
              <a:ext cx="245136" cy="1253937"/>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71" name="Rectangle 270"/>
            <p:cNvSpPr/>
            <p:nvPr/>
          </p:nvSpPr>
          <p:spPr>
            <a:xfrm flipV="1">
              <a:off x="3877112" y="4624755"/>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2" name="Straight Connector 271"/>
            <p:cNvCxnSpPr>
              <a:stCxn id="184" idx="1"/>
            </p:cNvCxnSpPr>
            <p:nvPr/>
          </p:nvCxnSpPr>
          <p:spPr>
            <a:xfrm>
              <a:off x="3631976" y="3375390"/>
              <a:ext cx="245136" cy="118688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73" name="Straight Connector 272"/>
            <p:cNvCxnSpPr>
              <a:endCxn id="184" idx="3"/>
            </p:cNvCxnSpPr>
            <p:nvPr/>
          </p:nvCxnSpPr>
          <p:spPr>
            <a:xfrm flipV="1">
              <a:off x="5571572" y="3375390"/>
              <a:ext cx="245136" cy="1186882"/>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74" name="Rectangle 273"/>
            <p:cNvSpPr/>
            <p:nvPr/>
          </p:nvSpPr>
          <p:spPr>
            <a:xfrm flipV="1">
              <a:off x="3877112" y="4557700"/>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5" name="Straight Connector 274"/>
            <p:cNvCxnSpPr>
              <a:stCxn id="184" idx="1"/>
            </p:cNvCxnSpPr>
            <p:nvPr/>
          </p:nvCxnSpPr>
          <p:spPr>
            <a:xfrm>
              <a:off x="3631976" y="3375390"/>
              <a:ext cx="245136" cy="1119827"/>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76" name="Straight Connector 275"/>
            <p:cNvCxnSpPr>
              <a:endCxn id="184" idx="3"/>
            </p:cNvCxnSpPr>
            <p:nvPr/>
          </p:nvCxnSpPr>
          <p:spPr>
            <a:xfrm flipV="1">
              <a:off x="5571572" y="3375390"/>
              <a:ext cx="245136" cy="1119827"/>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77" name="Rectangle 276"/>
            <p:cNvSpPr/>
            <p:nvPr/>
          </p:nvSpPr>
          <p:spPr>
            <a:xfrm flipV="1">
              <a:off x="3877112" y="4490645"/>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8" name="Straight Connector 277"/>
            <p:cNvCxnSpPr>
              <a:stCxn id="184" idx="1"/>
            </p:cNvCxnSpPr>
            <p:nvPr/>
          </p:nvCxnSpPr>
          <p:spPr>
            <a:xfrm>
              <a:off x="3631976" y="3375390"/>
              <a:ext cx="245136" cy="105277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79" name="Straight Connector 278"/>
            <p:cNvCxnSpPr>
              <a:endCxn id="184" idx="3"/>
            </p:cNvCxnSpPr>
            <p:nvPr/>
          </p:nvCxnSpPr>
          <p:spPr>
            <a:xfrm flipV="1">
              <a:off x="5571572" y="3375390"/>
              <a:ext cx="245136" cy="1052772"/>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80" name="Rectangle 279"/>
            <p:cNvSpPr/>
            <p:nvPr/>
          </p:nvSpPr>
          <p:spPr>
            <a:xfrm flipV="1">
              <a:off x="3877112" y="4423590"/>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1" name="Straight Connector 280"/>
            <p:cNvCxnSpPr>
              <a:stCxn id="184" idx="1"/>
            </p:cNvCxnSpPr>
            <p:nvPr/>
          </p:nvCxnSpPr>
          <p:spPr>
            <a:xfrm>
              <a:off x="3631976" y="3375390"/>
              <a:ext cx="245136" cy="985717"/>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82" name="Straight Connector 281"/>
            <p:cNvCxnSpPr>
              <a:endCxn id="184" idx="3"/>
            </p:cNvCxnSpPr>
            <p:nvPr/>
          </p:nvCxnSpPr>
          <p:spPr>
            <a:xfrm flipV="1">
              <a:off x="5571572" y="3375390"/>
              <a:ext cx="245136" cy="985717"/>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83" name="Rectangle 282"/>
            <p:cNvSpPr/>
            <p:nvPr/>
          </p:nvSpPr>
          <p:spPr>
            <a:xfrm flipV="1">
              <a:off x="3877112" y="4356535"/>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4" name="Straight Connector 283"/>
            <p:cNvCxnSpPr>
              <a:stCxn id="184" idx="1"/>
            </p:cNvCxnSpPr>
            <p:nvPr/>
          </p:nvCxnSpPr>
          <p:spPr>
            <a:xfrm>
              <a:off x="3631976" y="3375390"/>
              <a:ext cx="245136" cy="91866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85" name="Straight Connector 284"/>
            <p:cNvCxnSpPr>
              <a:endCxn id="184" idx="3"/>
            </p:cNvCxnSpPr>
            <p:nvPr/>
          </p:nvCxnSpPr>
          <p:spPr>
            <a:xfrm flipV="1">
              <a:off x="5571572" y="3375390"/>
              <a:ext cx="245136" cy="918662"/>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86" name="Rectangle 285"/>
            <p:cNvSpPr/>
            <p:nvPr/>
          </p:nvSpPr>
          <p:spPr>
            <a:xfrm flipV="1">
              <a:off x="3877112" y="4289480"/>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7" name="Straight Connector 286"/>
            <p:cNvCxnSpPr>
              <a:stCxn id="184" idx="1"/>
            </p:cNvCxnSpPr>
            <p:nvPr/>
          </p:nvCxnSpPr>
          <p:spPr>
            <a:xfrm>
              <a:off x="3631976" y="3375390"/>
              <a:ext cx="245136" cy="851607"/>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88" name="Straight Connector 287"/>
            <p:cNvCxnSpPr>
              <a:endCxn id="184" idx="3"/>
            </p:cNvCxnSpPr>
            <p:nvPr/>
          </p:nvCxnSpPr>
          <p:spPr>
            <a:xfrm flipV="1">
              <a:off x="5571572" y="3375390"/>
              <a:ext cx="245136" cy="851607"/>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89" name="Rectangle 288"/>
            <p:cNvSpPr/>
            <p:nvPr/>
          </p:nvSpPr>
          <p:spPr>
            <a:xfrm flipV="1">
              <a:off x="3877112" y="4222425"/>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0" name="Straight Connector 289"/>
            <p:cNvCxnSpPr>
              <a:stCxn id="184" idx="1"/>
            </p:cNvCxnSpPr>
            <p:nvPr/>
          </p:nvCxnSpPr>
          <p:spPr>
            <a:xfrm>
              <a:off x="3631976" y="3375390"/>
              <a:ext cx="245136" cy="78455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91" name="Straight Connector 290"/>
            <p:cNvCxnSpPr>
              <a:endCxn id="184" idx="3"/>
            </p:cNvCxnSpPr>
            <p:nvPr/>
          </p:nvCxnSpPr>
          <p:spPr>
            <a:xfrm flipV="1">
              <a:off x="5571572" y="3375390"/>
              <a:ext cx="245136" cy="784552"/>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92" name="Rectangle 291"/>
            <p:cNvSpPr/>
            <p:nvPr/>
          </p:nvSpPr>
          <p:spPr>
            <a:xfrm flipV="1">
              <a:off x="3877112" y="4155370"/>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3" name="Straight Connector 292"/>
            <p:cNvCxnSpPr>
              <a:stCxn id="184" idx="1"/>
            </p:cNvCxnSpPr>
            <p:nvPr/>
          </p:nvCxnSpPr>
          <p:spPr>
            <a:xfrm>
              <a:off x="3631976" y="3375390"/>
              <a:ext cx="245136" cy="717497"/>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94" name="Straight Connector 293"/>
            <p:cNvCxnSpPr>
              <a:endCxn id="184" idx="3"/>
            </p:cNvCxnSpPr>
            <p:nvPr/>
          </p:nvCxnSpPr>
          <p:spPr>
            <a:xfrm flipV="1">
              <a:off x="5571572" y="3375390"/>
              <a:ext cx="245136" cy="717497"/>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95" name="Rectangle 294"/>
            <p:cNvSpPr/>
            <p:nvPr/>
          </p:nvSpPr>
          <p:spPr>
            <a:xfrm flipV="1">
              <a:off x="3877112" y="4088315"/>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6" name="Straight Connector 295"/>
            <p:cNvCxnSpPr>
              <a:stCxn id="184" idx="1"/>
            </p:cNvCxnSpPr>
            <p:nvPr/>
          </p:nvCxnSpPr>
          <p:spPr>
            <a:xfrm>
              <a:off x="3631976" y="3375390"/>
              <a:ext cx="245136" cy="65044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97" name="Straight Connector 296"/>
            <p:cNvCxnSpPr>
              <a:endCxn id="184" idx="3"/>
            </p:cNvCxnSpPr>
            <p:nvPr/>
          </p:nvCxnSpPr>
          <p:spPr>
            <a:xfrm flipV="1">
              <a:off x="5571572" y="3375390"/>
              <a:ext cx="245136" cy="650442"/>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98" name="Rectangle 297"/>
            <p:cNvSpPr/>
            <p:nvPr/>
          </p:nvSpPr>
          <p:spPr>
            <a:xfrm flipV="1">
              <a:off x="3877112" y="4021260"/>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9" name="Straight Connector 298"/>
            <p:cNvCxnSpPr>
              <a:stCxn id="184" idx="1"/>
            </p:cNvCxnSpPr>
            <p:nvPr/>
          </p:nvCxnSpPr>
          <p:spPr>
            <a:xfrm>
              <a:off x="3631976" y="3375390"/>
              <a:ext cx="245136" cy="583387"/>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300" name="Straight Connector 299"/>
            <p:cNvCxnSpPr>
              <a:endCxn id="184" idx="3"/>
            </p:cNvCxnSpPr>
            <p:nvPr/>
          </p:nvCxnSpPr>
          <p:spPr>
            <a:xfrm flipV="1">
              <a:off x="5571572" y="3375390"/>
              <a:ext cx="245136" cy="583387"/>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301" name="Rectangle 300"/>
            <p:cNvSpPr/>
            <p:nvPr/>
          </p:nvSpPr>
          <p:spPr>
            <a:xfrm flipV="1">
              <a:off x="3877112" y="3954205"/>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2" name="Straight Connector 301"/>
            <p:cNvCxnSpPr>
              <a:stCxn id="184" idx="1"/>
            </p:cNvCxnSpPr>
            <p:nvPr/>
          </p:nvCxnSpPr>
          <p:spPr>
            <a:xfrm>
              <a:off x="3631976" y="3375390"/>
              <a:ext cx="245136" cy="51633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303" name="Straight Connector 302"/>
            <p:cNvCxnSpPr>
              <a:endCxn id="184" idx="3"/>
            </p:cNvCxnSpPr>
            <p:nvPr/>
          </p:nvCxnSpPr>
          <p:spPr>
            <a:xfrm flipV="1">
              <a:off x="5571572" y="3375390"/>
              <a:ext cx="245136" cy="516332"/>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304" name="Rectangle 303"/>
            <p:cNvSpPr/>
            <p:nvPr/>
          </p:nvSpPr>
          <p:spPr>
            <a:xfrm flipV="1">
              <a:off x="3877112" y="3887150"/>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5" name="Straight Connector 304"/>
            <p:cNvCxnSpPr>
              <a:stCxn id="184" idx="1"/>
            </p:cNvCxnSpPr>
            <p:nvPr/>
          </p:nvCxnSpPr>
          <p:spPr>
            <a:xfrm>
              <a:off x="3631976" y="3375390"/>
              <a:ext cx="245136" cy="449277"/>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306" name="Straight Connector 305"/>
            <p:cNvCxnSpPr>
              <a:endCxn id="184" idx="3"/>
            </p:cNvCxnSpPr>
            <p:nvPr/>
          </p:nvCxnSpPr>
          <p:spPr>
            <a:xfrm flipV="1">
              <a:off x="5571572" y="3375390"/>
              <a:ext cx="245136" cy="449277"/>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307" name="Rectangle 306"/>
            <p:cNvSpPr/>
            <p:nvPr/>
          </p:nvSpPr>
          <p:spPr>
            <a:xfrm flipV="1">
              <a:off x="3877112" y="3820095"/>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8" name="Straight Connector 307"/>
            <p:cNvCxnSpPr>
              <a:stCxn id="184" idx="1"/>
            </p:cNvCxnSpPr>
            <p:nvPr/>
          </p:nvCxnSpPr>
          <p:spPr>
            <a:xfrm>
              <a:off x="3631976" y="3375390"/>
              <a:ext cx="245136" cy="38222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309" name="Straight Connector 308"/>
            <p:cNvCxnSpPr>
              <a:endCxn id="184" idx="3"/>
            </p:cNvCxnSpPr>
            <p:nvPr/>
          </p:nvCxnSpPr>
          <p:spPr>
            <a:xfrm flipV="1">
              <a:off x="5571572" y="3375390"/>
              <a:ext cx="245136" cy="382222"/>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310" name="Rectangle 309"/>
            <p:cNvSpPr/>
            <p:nvPr/>
          </p:nvSpPr>
          <p:spPr>
            <a:xfrm flipV="1">
              <a:off x="3877112" y="3753040"/>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1" name="Straight Connector 310"/>
            <p:cNvCxnSpPr>
              <a:stCxn id="184" idx="1"/>
            </p:cNvCxnSpPr>
            <p:nvPr/>
          </p:nvCxnSpPr>
          <p:spPr>
            <a:xfrm>
              <a:off x="3631976" y="3375390"/>
              <a:ext cx="245136" cy="315167"/>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312" name="Straight Connector 311"/>
            <p:cNvCxnSpPr>
              <a:endCxn id="184" idx="3"/>
            </p:cNvCxnSpPr>
            <p:nvPr/>
          </p:nvCxnSpPr>
          <p:spPr>
            <a:xfrm flipV="1">
              <a:off x="5571572" y="3375390"/>
              <a:ext cx="245136" cy="315167"/>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313" name="Rectangle 312"/>
            <p:cNvSpPr/>
            <p:nvPr/>
          </p:nvSpPr>
          <p:spPr>
            <a:xfrm flipV="1">
              <a:off x="3877112" y="3685985"/>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4" name="Straight Connector 313"/>
            <p:cNvCxnSpPr>
              <a:stCxn id="184" idx="1"/>
            </p:cNvCxnSpPr>
            <p:nvPr/>
          </p:nvCxnSpPr>
          <p:spPr>
            <a:xfrm>
              <a:off x="3631976" y="3375390"/>
              <a:ext cx="245136" cy="24811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315" name="Straight Connector 314"/>
            <p:cNvCxnSpPr>
              <a:endCxn id="184" idx="3"/>
            </p:cNvCxnSpPr>
            <p:nvPr/>
          </p:nvCxnSpPr>
          <p:spPr>
            <a:xfrm flipV="1">
              <a:off x="5571572" y="3375390"/>
              <a:ext cx="245136" cy="248112"/>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316" name="Rectangle 315"/>
            <p:cNvSpPr/>
            <p:nvPr/>
          </p:nvSpPr>
          <p:spPr>
            <a:xfrm flipV="1">
              <a:off x="3877112" y="3618930"/>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7" name="Straight Connector 316"/>
            <p:cNvCxnSpPr>
              <a:stCxn id="184" idx="1"/>
            </p:cNvCxnSpPr>
            <p:nvPr/>
          </p:nvCxnSpPr>
          <p:spPr>
            <a:xfrm>
              <a:off x="3631976" y="3375390"/>
              <a:ext cx="245136" cy="181057"/>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318" name="Straight Connector 317"/>
            <p:cNvCxnSpPr>
              <a:endCxn id="184" idx="3"/>
            </p:cNvCxnSpPr>
            <p:nvPr/>
          </p:nvCxnSpPr>
          <p:spPr>
            <a:xfrm flipV="1">
              <a:off x="5571572" y="3375390"/>
              <a:ext cx="245136" cy="181057"/>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319" name="Rectangle 318"/>
            <p:cNvSpPr/>
            <p:nvPr/>
          </p:nvSpPr>
          <p:spPr>
            <a:xfrm flipV="1">
              <a:off x="3877112" y="3551875"/>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0" name="Straight Connector 319"/>
            <p:cNvCxnSpPr>
              <a:stCxn id="184" idx="1"/>
            </p:cNvCxnSpPr>
            <p:nvPr/>
          </p:nvCxnSpPr>
          <p:spPr>
            <a:xfrm>
              <a:off x="3631976" y="3375390"/>
              <a:ext cx="245136" cy="11400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321" name="Straight Connector 320"/>
            <p:cNvCxnSpPr>
              <a:endCxn id="184" idx="3"/>
            </p:cNvCxnSpPr>
            <p:nvPr/>
          </p:nvCxnSpPr>
          <p:spPr>
            <a:xfrm flipV="1">
              <a:off x="5571572" y="3375390"/>
              <a:ext cx="245136" cy="114002"/>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322" name="Rectangle 321"/>
            <p:cNvSpPr/>
            <p:nvPr/>
          </p:nvSpPr>
          <p:spPr>
            <a:xfrm flipV="1">
              <a:off x="3877112" y="3484820"/>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3" name="TextBox 182"/>
          <p:cNvSpPr txBox="1"/>
          <p:nvPr/>
        </p:nvSpPr>
        <p:spPr>
          <a:xfrm>
            <a:off x="6716402" y="17665"/>
            <a:ext cx="2467342" cy="307777"/>
          </a:xfrm>
          <a:prstGeom prst="rect">
            <a:avLst/>
          </a:prstGeom>
          <a:noFill/>
        </p:spPr>
        <p:txBody>
          <a:bodyPr wrap="none" rtlCol="0">
            <a:spAutoFit/>
          </a:bodyPr>
          <a:lstStyle/>
          <a:p>
            <a:r>
              <a:rPr lang="en-US" sz="1400" dirty="0" smtClean="0"/>
              <a:t>Programmability and Portability</a:t>
            </a:r>
            <a:endParaRPr lang="en-US" sz="1400" dirty="0"/>
          </a:p>
        </p:txBody>
      </p:sp>
    </p:spTree>
    <p:extLst>
      <p:ext uri="{BB962C8B-B14F-4D97-AF65-F5344CB8AC3E}">
        <p14:creationId xmlns:p14="http://schemas.microsoft.com/office/powerpoint/2010/main" val="2998298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a:endCxn id="18" idx="1"/>
          </p:cNvCxnSpPr>
          <p:nvPr/>
        </p:nvCxnSpPr>
        <p:spPr>
          <a:xfrm>
            <a:off x="955015" y="3375390"/>
            <a:ext cx="1191746"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 name="Title 1"/>
          <p:cNvSpPr>
            <a:spLocks noGrp="1"/>
          </p:cNvSpPr>
          <p:nvPr>
            <p:ph type="title"/>
          </p:nvPr>
        </p:nvSpPr>
        <p:spPr>
          <a:xfrm>
            <a:off x="457200" y="211156"/>
            <a:ext cx="8229600" cy="851933"/>
          </a:xfrm>
        </p:spPr>
        <p:txBody>
          <a:bodyPr>
            <a:normAutofit/>
          </a:bodyPr>
          <a:lstStyle/>
          <a:p>
            <a:r>
              <a:rPr lang="en-US" dirty="0" smtClean="0"/>
              <a:t>Our Version </a:t>
            </a:r>
            <a:r>
              <a:rPr lang="en-US" dirty="0" smtClean="0">
                <a:sym typeface="Wingdings"/>
              </a:rPr>
              <a:t> </a:t>
            </a:r>
            <a:r>
              <a:rPr lang="en-US" dirty="0" err="1" smtClean="0">
                <a:sym typeface="Wingdings"/>
              </a:rPr>
              <a:t>OpenACC</a:t>
            </a:r>
            <a:endParaRPr lang="en-US" dirty="0"/>
          </a:p>
        </p:txBody>
      </p:sp>
      <p:grpSp>
        <p:nvGrpSpPr>
          <p:cNvPr id="3" name="Group 13"/>
          <p:cNvGrpSpPr/>
          <p:nvPr/>
        </p:nvGrpSpPr>
        <p:grpSpPr>
          <a:xfrm>
            <a:off x="739243" y="5895035"/>
            <a:ext cx="2311525" cy="369332"/>
            <a:chOff x="880142" y="5965583"/>
            <a:chExt cx="2311525" cy="369332"/>
          </a:xfrm>
        </p:grpSpPr>
        <p:cxnSp>
          <p:nvCxnSpPr>
            <p:cNvPr id="6" name="Straight Arrow Connector 5"/>
            <p:cNvCxnSpPr/>
            <p:nvPr/>
          </p:nvCxnSpPr>
          <p:spPr>
            <a:xfrm>
              <a:off x="1412215" y="5965583"/>
              <a:ext cx="1247378"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7" name="TextBox 6"/>
            <p:cNvSpPr txBox="1"/>
            <p:nvPr/>
          </p:nvSpPr>
          <p:spPr>
            <a:xfrm>
              <a:off x="880142" y="5965583"/>
              <a:ext cx="2311525" cy="369332"/>
            </a:xfrm>
            <a:prstGeom prst="rect">
              <a:avLst/>
            </a:prstGeom>
            <a:noFill/>
          </p:spPr>
          <p:txBody>
            <a:bodyPr wrap="none" rtlCol="0">
              <a:spAutoFit/>
            </a:bodyPr>
            <a:lstStyle/>
            <a:p>
              <a:r>
                <a:rPr lang="en-US" dirty="0" smtClean="0"/>
                <a:t>Original/Master thread</a:t>
              </a:r>
              <a:endParaRPr lang="en-US" dirty="0"/>
            </a:p>
          </p:txBody>
        </p:sp>
      </p:grpSp>
      <p:cxnSp>
        <p:nvCxnSpPr>
          <p:cNvPr id="8" name="Straight Arrow Connector 7"/>
          <p:cNvCxnSpPr/>
          <p:nvPr/>
        </p:nvCxnSpPr>
        <p:spPr>
          <a:xfrm>
            <a:off x="3447796" y="5891348"/>
            <a:ext cx="124737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447796" y="5652008"/>
            <a:ext cx="124737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3447796" y="5769144"/>
            <a:ext cx="124737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227658" y="5891348"/>
            <a:ext cx="1687669" cy="369332"/>
          </a:xfrm>
          <a:prstGeom prst="rect">
            <a:avLst/>
          </a:prstGeom>
          <a:noFill/>
        </p:spPr>
        <p:txBody>
          <a:bodyPr wrap="none" rtlCol="0">
            <a:spAutoFit/>
          </a:bodyPr>
          <a:lstStyle/>
          <a:p>
            <a:r>
              <a:rPr lang="en-US" dirty="0" smtClean="0"/>
              <a:t>Worker threads</a:t>
            </a:r>
            <a:endParaRPr lang="en-US" dirty="0"/>
          </a:p>
        </p:txBody>
      </p:sp>
      <p:sp>
        <p:nvSpPr>
          <p:cNvPr id="12" name="Rectangle 11"/>
          <p:cNvSpPr/>
          <p:nvPr/>
        </p:nvSpPr>
        <p:spPr>
          <a:xfrm>
            <a:off x="5171451" y="5600330"/>
            <a:ext cx="1348065" cy="34500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3" name="TextBox 12"/>
          <p:cNvSpPr txBox="1"/>
          <p:nvPr/>
        </p:nvSpPr>
        <p:spPr>
          <a:xfrm>
            <a:off x="5092212" y="5895035"/>
            <a:ext cx="1506542" cy="369332"/>
          </a:xfrm>
          <a:prstGeom prst="rect">
            <a:avLst/>
          </a:prstGeom>
          <a:noFill/>
        </p:spPr>
        <p:txBody>
          <a:bodyPr wrap="none" rtlCol="0">
            <a:spAutoFit/>
          </a:bodyPr>
          <a:lstStyle/>
          <a:p>
            <a:r>
              <a:rPr lang="en-US" dirty="0" smtClean="0"/>
              <a:t>Parallel region</a:t>
            </a:r>
            <a:endParaRPr lang="en-US" dirty="0"/>
          </a:p>
        </p:txBody>
      </p:sp>
      <p:sp>
        <p:nvSpPr>
          <p:cNvPr id="18" name="Rectangle 17"/>
          <p:cNvSpPr/>
          <p:nvPr/>
        </p:nvSpPr>
        <p:spPr>
          <a:xfrm>
            <a:off x="2146770" y="1425907"/>
            <a:ext cx="4980643" cy="3898966"/>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6" name="Rectangle 25"/>
          <p:cNvSpPr/>
          <p:nvPr/>
        </p:nvSpPr>
        <p:spPr>
          <a:xfrm>
            <a:off x="7082110" y="5609834"/>
            <a:ext cx="1348065" cy="345002"/>
          </a:xfrm>
          <a:prstGeom prst="rect">
            <a:avLst/>
          </a:prstGeom>
          <a:ln>
            <a:solidFill>
              <a:srgbClr val="008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8" name="TextBox 27"/>
          <p:cNvSpPr txBox="1"/>
          <p:nvPr/>
        </p:nvSpPr>
        <p:spPr>
          <a:xfrm>
            <a:off x="6775645" y="5904539"/>
            <a:ext cx="1960994" cy="369332"/>
          </a:xfrm>
          <a:prstGeom prst="rect">
            <a:avLst/>
          </a:prstGeom>
          <a:noFill/>
        </p:spPr>
        <p:txBody>
          <a:bodyPr wrap="none" rtlCol="0">
            <a:spAutoFit/>
          </a:bodyPr>
          <a:lstStyle/>
          <a:p>
            <a:r>
              <a:rPr lang="en-US" dirty="0" smtClean="0"/>
              <a:t>Accelerated region</a:t>
            </a:r>
            <a:endParaRPr lang="en-US" dirty="0"/>
          </a:p>
        </p:txBody>
      </p:sp>
      <p:sp>
        <p:nvSpPr>
          <p:cNvPr id="89" name="TextBox 88"/>
          <p:cNvSpPr txBox="1"/>
          <p:nvPr/>
        </p:nvSpPr>
        <p:spPr>
          <a:xfrm>
            <a:off x="2748825" y="941905"/>
            <a:ext cx="3772374" cy="369332"/>
          </a:xfrm>
          <a:prstGeom prst="rect">
            <a:avLst/>
          </a:prstGeom>
          <a:noFill/>
        </p:spPr>
        <p:txBody>
          <a:bodyPr wrap="none" rtlCol="0">
            <a:spAutoFit/>
          </a:bodyPr>
          <a:lstStyle/>
          <a:p>
            <a:r>
              <a:rPr lang="en-US" dirty="0" smtClean="0"/>
              <a:t>#pragma </a:t>
            </a:r>
            <a:r>
              <a:rPr lang="en-US" dirty="0" err="1" smtClean="0"/>
              <a:t>omp</a:t>
            </a:r>
            <a:r>
              <a:rPr lang="en-US" dirty="0" smtClean="0"/>
              <a:t> parallel </a:t>
            </a:r>
            <a:r>
              <a:rPr lang="en-US" dirty="0" err="1" smtClean="0"/>
              <a:t>num_threads</a:t>
            </a:r>
            <a:r>
              <a:rPr lang="en-US" dirty="0" smtClean="0"/>
              <a:t>(2)</a:t>
            </a:r>
            <a:endParaRPr lang="en-US" dirty="0"/>
          </a:p>
        </p:txBody>
      </p:sp>
      <p:sp>
        <p:nvSpPr>
          <p:cNvPr id="90" name="TextBox 89"/>
          <p:cNvSpPr txBox="1"/>
          <p:nvPr/>
        </p:nvSpPr>
        <p:spPr>
          <a:xfrm>
            <a:off x="3206530" y="1425907"/>
            <a:ext cx="2861105" cy="369332"/>
          </a:xfrm>
          <a:prstGeom prst="rect">
            <a:avLst/>
          </a:prstGeom>
          <a:noFill/>
        </p:spPr>
        <p:txBody>
          <a:bodyPr wrap="none" rtlCol="0">
            <a:spAutoFit/>
          </a:bodyPr>
          <a:lstStyle/>
          <a:p>
            <a:r>
              <a:rPr lang="en-US" dirty="0" smtClean="0"/>
              <a:t>#pragma </a:t>
            </a:r>
            <a:r>
              <a:rPr lang="en-US" dirty="0" err="1" smtClean="0"/>
              <a:t>omp</a:t>
            </a:r>
            <a:r>
              <a:rPr lang="en-US" dirty="0" smtClean="0"/>
              <a:t> </a:t>
            </a:r>
            <a:r>
              <a:rPr lang="en-US" dirty="0" err="1" smtClean="0"/>
              <a:t>acc_region</a:t>
            </a:r>
            <a:r>
              <a:rPr lang="en-US" dirty="0" smtClean="0"/>
              <a:t> …</a:t>
            </a:r>
            <a:endParaRPr lang="en-US" dirty="0"/>
          </a:p>
        </p:txBody>
      </p:sp>
      <p:cxnSp>
        <p:nvCxnSpPr>
          <p:cNvPr id="92" name="Straight Arrow Connector 91"/>
          <p:cNvCxnSpPr>
            <a:stCxn id="18" idx="1"/>
          </p:cNvCxnSpPr>
          <p:nvPr/>
        </p:nvCxnSpPr>
        <p:spPr>
          <a:xfrm flipV="1">
            <a:off x="2146770" y="2798592"/>
            <a:ext cx="1397955" cy="57679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93" name="Straight Arrow Connector 92"/>
          <p:cNvCxnSpPr>
            <a:stCxn id="18" idx="1"/>
          </p:cNvCxnSpPr>
          <p:nvPr/>
        </p:nvCxnSpPr>
        <p:spPr>
          <a:xfrm>
            <a:off x="2146761" y="3375390"/>
            <a:ext cx="816738" cy="12769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4" name="Group 100"/>
          <p:cNvGrpSpPr/>
          <p:nvPr/>
        </p:nvGrpSpPr>
        <p:grpSpPr>
          <a:xfrm>
            <a:off x="2963502" y="4139863"/>
            <a:ext cx="3347166" cy="1024870"/>
            <a:chOff x="2607001" y="2862955"/>
            <a:chExt cx="4234682" cy="1024870"/>
          </a:xfrm>
        </p:grpSpPr>
        <p:sp>
          <p:nvSpPr>
            <p:cNvPr id="102" name="Rectangle 101"/>
            <p:cNvSpPr/>
            <p:nvPr/>
          </p:nvSpPr>
          <p:spPr>
            <a:xfrm>
              <a:off x="2607001" y="2862955"/>
              <a:ext cx="4234682" cy="102487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cxnSp>
          <p:nvCxnSpPr>
            <p:cNvPr id="103" name="Straight Connector 102"/>
            <p:cNvCxnSpPr>
              <a:stCxn id="102" idx="1"/>
            </p:cNvCxnSpPr>
            <p:nvPr/>
          </p:nvCxnSpPr>
          <p:spPr>
            <a:xfrm flipV="1">
              <a:off x="2607001" y="2993410"/>
              <a:ext cx="443758" cy="38198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4" name="Straight Connector 103"/>
            <p:cNvCxnSpPr>
              <a:stCxn id="102" idx="1"/>
            </p:cNvCxnSpPr>
            <p:nvPr/>
          </p:nvCxnSpPr>
          <p:spPr>
            <a:xfrm flipV="1">
              <a:off x="2607001" y="3110546"/>
              <a:ext cx="443758" cy="264844"/>
            </a:xfrm>
            <a:prstGeom prst="line">
              <a:avLst/>
            </a:prstGeom>
          </p:spPr>
          <p:style>
            <a:lnRef idx="2">
              <a:schemeClr val="accent1"/>
            </a:lnRef>
            <a:fillRef idx="0">
              <a:schemeClr val="accent1"/>
            </a:fillRef>
            <a:effectRef idx="1">
              <a:schemeClr val="accent1"/>
            </a:effectRef>
            <a:fontRef idx="minor">
              <a:schemeClr val="tx1"/>
            </a:fontRef>
          </p:style>
        </p:cxnSp>
        <p:cxnSp>
          <p:nvCxnSpPr>
            <p:cNvPr id="105" name="Straight Connector 104"/>
            <p:cNvCxnSpPr>
              <a:stCxn id="102" idx="1"/>
            </p:cNvCxnSpPr>
            <p:nvPr/>
          </p:nvCxnSpPr>
          <p:spPr>
            <a:xfrm flipV="1">
              <a:off x="2607001" y="3232750"/>
              <a:ext cx="443758" cy="14264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6" name="Straight Connector 105"/>
            <p:cNvCxnSpPr>
              <a:stCxn id="102" idx="1"/>
            </p:cNvCxnSpPr>
            <p:nvPr/>
          </p:nvCxnSpPr>
          <p:spPr>
            <a:xfrm>
              <a:off x="2607001" y="3375390"/>
              <a:ext cx="443758" cy="130455"/>
            </a:xfrm>
            <a:prstGeom prst="line">
              <a:avLst/>
            </a:prstGeom>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102" idx="1"/>
            </p:cNvCxnSpPr>
            <p:nvPr/>
          </p:nvCxnSpPr>
          <p:spPr>
            <a:xfrm>
              <a:off x="2607001" y="3375390"/>
              <a:ext cx="443758" cy="247591"/>
            </a:xfrm>
            <a:prstGeom prst="line">
              <a:avLst/>
            </a:prstGeom>
          </p:spPr>
          <p:style>
            <a:lnRef idx="2">
              <a:schemeClr val="accent1"/>
            </a:lnRef>
            <a:fillRef idx="0">
              <a:schemeClr val="accent1"/>
            </a:fillRef>
            <a:effectRef idx="1">
              <a:schemeClr val="accent1"/>
            </a:effectRef>
            <a:fontRef idx="minor">
              <a:schemeClr val="tx1"/>
            </a:fontRef>
          </p:style>
        </p:cxnSp>
        <p:cxnSp>
          <p:nvCxnSpPr>
            <p:cNvPr id="108" name="Straight Connector 107"/>
            <p:cNvCxnSpPr>
              <a:stCxn id="102" idx="1"/>
            </p:cNvCxnSpPr>
            <p:nvPr/>
          </p:nvCxnSpPr>
          <p:spPr>
            <a:xfrm>
              <a:off x="2607001" y="3375390"/>
              <a:ext cx="443758" cy="369795"/>
            </a:xfrm>
            <a:prstGeom prst="line">
              <a:avLst/>
            </a:prstGeom>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flipH="1" flipV="1">
              <a:off x="6397925" y="3003170"/>
              <a:ext cx="443758" cy="38198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flipH="1" flipV="1">
              <a:off x="6397925" y="3120306"/>
              <a:ext cx="443758" cy="26484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flipH="1" flipV="1">
              <a:off x="6397925" y="3242510"/>
              <a:ext cx="443758" cy="14264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flipH="1">
              <a:off x="6397925" y="3385150"/>
              <a:ext cx="443758" cy="130455"/>
            </a:xfrm>
            <a:prstGeom prst="line">
              <a:avLst/>
            </a:prstGeom>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flipH="1">
              <a:off x="6397925" y="3385150"/>
              <a:ext cx="443758" cy="247591"/>
            </a:xfrm>
            <a:prstGeom prst="line">
              <a:avLst/>
            </a:prstGeom>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flipH="1">
              <a:off x="6397925" y="3385150"/>
              <a:ext cx="443758" cy="369795"/>
            </a:xfrm>
            <a:prstGeom prst="line">
              <a:avLst/>
            </a:prstGeom>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flipH="1">
              <a:off x="3050759" y="2993410"/>
              <a:ext cx="334716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flipV="1">
              <a:off x="3050759" y="3110546"/>
              <a:ext cx="3347166" cy="976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flipH="1" flipV="1">
              <a:off x="3050759" y="3232750"/>
              <a:ext cx="3347166" cy="976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flipH="1" flipV="1">
              <a:off x="3050759" y="3505846"/>
              <a:ext cx="3347166" cy="975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flipH="1" flipV="1">
              <a:off x="3050759" y="3622981"/>
              <a:ext cx="3347166" cy="15421"/>
            </a:xfrm>
            <a:prstGeom prst="line">
              <a:avLst/>
            </a:prstGeom>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H="1" flipV="1">
              <a:off x="3050759" y="3745185"/>
              <a:ext cx="3347166" cy="976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4" name="Group 120"/>
          <p:cNvGrpSpPr/>
          <p:nvPr/>
        </p:nvGrpSpPr>
        <p:grpSpPr>
          <a:xfrm>
            <a:off x="3544719" y="1776768"/>
            <a:ext cx="2184732" cy="2043648"/>
            <a:chOff x="3631976" y="1748966"/>
            <a:chExt cx="2184732" cy="3252848"/>
          </a:xfrm>
        </p:grpSpPr>
        <p:sp>
          <p:nvSpPr>
            <p:cNvPr id="122" name="Rectangle 121"/>
            <p:cNvSpPr/>
            <p:nvPr/>
          </p:nvSpPr>
          <p:spPr>
            <a:xfrm>
              <a:off x="3631976" y="1748966"/>
              <a:ext cx="2184732" cy="3252848"/>
            </a:xfrm>
            <a:prstGeom prst="rect">
              <a:avLst/>
            </a:prstGeom>
            <a:noFill/>
            <a:ln>
              <a:solidFill>
                <a:srgbClr val="008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cxnSp>
          <p:nvCxnSpPr>
            <p:cNvPr id="123" name="Straight Connector 122"/>
            <p:cNvCxnSpPr>
              <a:stCxn id="122" idx="1"/>
              <a:endCxn id="125" idx="1"/>
            </p:cNvCxnSpPr>
            <p:nvPr/>
          </p:nvCxnSpPr>
          <p:spPr>
            <a:xfrm flipV="1">
              <a:off x="3631976" y="3272027"/>
              <a:ext cx="245136" cy="10336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24" name="Straight Connector 123"/>
            <p:cNvCxnSpPr>
              <a:stCxn id="122" idx="3"/>
              <a:endCxn id="125" idx="3"/>
            </p:cNvCxnSpPr>
            <p:nvPr/>
          </p:nvCxnSpPr>
          <p:spPr>
            <a:xfrm flipH="1" flipV="1">
              <a:off x="5571572" y="3272027"/>
              <a:ext cx="245136" cy="103363"/>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125" name="Rectangle 124"/>
            <p:cNvSpPr/>
            <p:nvPr/>
          </p:nvSpPr>
          <p:spPr>
            <a:xfrm flipV="1">
              <a:off x="3877112" y="3267455"/>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6" name="Straight Connector 125"/>
            <p:cNvCxnSpPr>
              <a:stCxn id="122" idx="1"/>
              <a:endCxn id="128" idx="1"/>
            </p:cNvCxnSpPr>
            <p:nvPr/>
          </p:nvCxnSpPr>
          <p:spPr>
            <a:xfrm flipV="1">
              <a:off x="3631976" y="3204972"/>
              <a:ext cx="245136" cy="170418"/>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122" idx="3"/>
              <a:endCxn id="128" idx="3"/>
            </p:cNvCxnSpPr>
            <p:nvPr/>
          </p:nvCxnSpPr>
          <p:spPr>
            <a:xfrm flipH="1" flipV="1">
              <a:off x="5571572" y="3204972"/>
              <a:ext cx="245136" cy="170418"/>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128" name="Rectangle 127"/>
            <p:cNvSpPr/>
            <p:nvPr/>
          </p:nvSpPr>
          <p:spPr>
            <a:xfrm flipV="1">
              <a:off x="3877112" y="3200400"/>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9" name="Straight Connector 128"/>
            <p:cNvCxnSpPr>
              <a:stCxn id="122" idx="1"/>
              <a:endCxn id="131" idx="1"/>
            </p:cNvCxnSpPr>
            <p:nvPr/>
          </p:nvCxnSpPr>
          <p:spPr>
            <a:xfrm flipV="1">
              <a:off x="3631976" y="3137917"/>
              <a:ext cx="245136" cy="23747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30" name="Straight Connector 129"/>
            <p:cNvCxnSpPr>
              <a:stCxn id="122" idx="3"/>
              <a:endCxn id="131" idx="3"/>
            </p:cNvCxnSpPr>
            <p:nvPr/>
          </p:nvCxnSpPr>
          <p:spPr>
            <a:xfrm flipH="1" flipV="1">
              <a:off x="5571572" y="3137917"/>
              <a:ext cx="245136" cy="237473"/>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131" name="Rectangle 130"/>
            <p:cNvSpPr/>
            <p:nvPr/>
          </p:nvSpPr>
          <p:spPr>
            <a:xfrm flipV="1">
              <a:off x="3877112" y="3133345"/>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2" name="Straight Connector 131"/>
            <p:cNvCxnSpPr>
              <a:stCxn id="122" idx="1"/>
              <a:endCxn id="134" idx="1"/>
            </p:cNvCxnSpPr>
            <p:nvPr/>
          </p:nvCxnSpPr>
          <p:spPr>
            <a:xfrm flipV="1">
              <a:off x="3631976" y="3070862"/>
              <a:ext cx="245136" cy="304528"/>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33" name="Straight Connector 132"/>
            <p:cNvCxnSpPr>
              <a:stCxn id="122" idx="3"/>
              <a:endCxn id="134" idx="3"/>
            </p:cNvCxnSpPr>
            <p:nvPr/>
          </p:nvCxnSpPr>
          <p:spPr>
            <a:xfrm flipH="1" flipV="1">
              <a:off x="5571572" y="3070862"/>
              <a:ext cx="245136" cy="304528"/>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134" name="Rectangle 133"/>
            <p:cNvSpPr/>
            <p:nvPr/>
          </p:nvSpPr>
          <p:spPr>
            <a:xfrm flipV="1">
              <a:off x="3877112" y="3066290"/>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5" name="Straight Connector 134"/>
            <p:cNvCxnSpPr>
              <a:stCxn id="122" idx="1"/>
              <a:endCxn id="137" idx="1"/>
            </p:cNvCxnSpPr>
            <p:nvPr/>
          </p:nvCxnSpPr>
          <p:spPr>
            <a:xfrm flipV="1">
              <a:off x="3631976" y="3003807"/>
              <a:ext cx="245136" cy="37158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36" name="Straight Connector 135"/>
            <p:cNvCxnSpPr>
              <a:stCxn id="122" idx="3"/>
              <a:endCxn id="137" idx="3"/>
            </p:cNvCxnSpPr>
            <p:nvPr/>
          </p:nvCxnSpPr>
          <p:spPr>
            <a:xfrm flipH="1" flipV="1">
              <a:off x="5571572" y="3003807"/>
              <a:ext cx="245136" cy="371583"/>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137" name="Rectangle 136"/>
            <p:cNvSpPr/>
            <p:nvPr/>
          </p:nvSpPr>
          <p:spPr>
            <a:xfrm flipV="1">
              <a:off x="3877112" y="2999235"/>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8" name="Straight Connector 137"/>
            <p:cNvCxnSpPr>
              <a:stCxn id="122" idx="1"/>
              <a:endCxn id="140" idx="1"/>
            </p:cNvCxnSpPr>
            <p:nvPr/>
          </p:nvCxnSpPr>
          <p:spPr>
            <a:xfrm flipV="1">
              <a:off x="3631976" y="2936752"/>
              <a:ext cx="245136" cy="438638"/>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39" name="Straight Connector 138"/>
            <p:cNvCxnSpPr>
              <a:stCxn id="122" idx="3"/>
              <a:endCxn id="140" idx="3"/>
            </p:cNvCxnSpPr>
            <p:nvPr/>
          </p:nvCxnSpPr>
          <p:spPr>
            <a:xfrm flipH="1" flipV="1">
              <a:off x="5571572" y="2936752"/>
              <a:ext cx="245136" cy="438638"/>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140" name="Rectangle 139"/>
            <p:cNvSpPr/>
            <p:nvPr/>
          </p:nvSpPr>
          <p:spPr>
            <a:xfrm flipV="1">
              <a:off x="3877112" y="2932180"/>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1" name="Straight Connector 140"/>
            <p:cNvCxnSpPr>
              <a:stCxn id="122" idx="1"/>
              <a:endCxn id="143" idx="1"/>
            </p:cNvCxnSpPr>
            <p:nvPr/>
          </p:nvCxnSpPr>
          <p:spPr>
            <a:xfrm flipV="1">
              <a:off x="3631976" y="2869697"/>
              <a:ext cx="245136" cy="50569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42" name="Straight Connector 141"/>
            <p:cNvCxnSpPr>
              <a:stCxn id="122" idx="3"/>
              <a:endCxn id="143" idx="3"/>
            </p:cNvCxnSpPr>
            <p:nvPr/>
          </p:nvCxnSpPr>
          <p:spPr>
            <a:xfrm flipH="1" flipV="1">
              <a:off x="5571572" y="2869697"/>
              <a:ext cx="245136" cy="505693"/>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143" name="Rectangle 142"/>
            <p:cNvSpPr/>
            <p:nvPr/>
          </p:nvSpPr>
          <p:spPr>
            <a:xfrm flipV="1">
              <a:off x="3877112" y="2865125"/>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4" name="Straight Connector 143"/>
            <p:cNvCxnSpPr>
              <a:stCxn id="122" idx="1"/>
              <a:endCxn id="146" idx="1"/>
            </p:cNvCxnSpPr>
            <p:nvPr/>
          </p:nvCxnSpPr>
          <p:spPr>
            <a:xfrm flipV="1">
              <a:off x="3631976" y="2802642"/>
              <a:ext cx="245136" cy="572748"/>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45" name="Straight Connector 144"/>
            <p:cNvCxnSpPr>
              <a:stCxn id="122" idx="3"/>
              <a:endCxn id="146" idx="3"/>
            </p:cNvCxnSpPr>
            <p:nvPr/>
          </p:nvCxnSpPr>
          <p:spPr>
            <a:xfrm flipH="1" flipV="1">
              <a:off x="5571572" y="2802642"/>
              <a:ext cx="245136" cy="572748"/>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146" name="Rectangle 145"/>
            <p:cNvSpPr/>
            <p:nvPr/>
          </p:nvSpPr>
          <p:spPr>
            <a:xfrm flipV="1">
              <a:off x="3877112" y="2798070"/>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7" name="Straight Connector 146"/>
            <p:cNvCxnSpPr>
              <a:stCxn id="122" idx="1"/>
              <a:endCxn id="149" idx="1"/>
            </p:cNvCxnSpPr>
            <p:nvPr/>
          </p:nvCxnSpPr>
          <p:spPr>
            <a:xfrm flipV="1">
              <a:off x="3631976" y="2735587"/>
              <a:ext cx="245136" cy="63980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48" name="Straight Connector 147"/>
            <p:cNvCxnSpPr>
              <a:stCxn id="122" idx="3"/>
              <a:endCxn id="149" idx="3"/>
            </p:cNvCxnSpPr>
            <p:nvPr/>
          </p:nvCxnSpPr>
          <p:spPr>
            <a:xfrm flipH="1" flipV="1">
              <a:off x="5571572" y="2735587"/>
              <a:ext cx="245136" cy="639803"/>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149" name="Rectangle 148"/>
            <p:cNvSpPr/>
            <p:nvPr/>
          </p:nvSpPr>
          <p:spPr>
            <a:xfrm flipV="1">
              <a:off x="3877112" y="2731015"/>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0" name="Straight Connector 149"/>
            <p:cNvCxnSpPr>
              <a:stCxn id="122" idx="1"/>
              <a:endCxn id="152" idx="1"/>
            </p:cNvCxnSpPr>
            <p:nvPr/>
          </p:nvCxnSpPr>
          <p:spPr>
            <a:xfrm flipV="1">
              <a:off x="3631976" y="2668532"/>
              <a:ext cx="245136" cy="706858"/>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51" name="Straight Connector 150"/>
            <p:cNvCxnSpPr>
              <a:stCxn id="122" idx="3"/>
              <a:endCxn id="152" idx="3"/>
            </p:cNvCxnSpPr>
            <p:nvPr/>
          </p:nvCxnSpPr>
          <p:spPr>
            <a:xfrm flipH="1" flipV="1">
              <a:off x="5571572" y="2668532"/>
              <a:ext cx="245136" cy="706858"/>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152" name="Rectangle 151"/>
            <p:cNvSpPr/>
            <p:nvPr/>
          </p:nvSpPr>
          <p:spPr>
            <a:xfrm flipV="1">
              <a:off x="3877112" y="2663960"/>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3" name="Straight Connector 152"/>
            <p:cNvCxnSpPr>
              <a:stCxn id="122" idx="1"/>
              <a:endCxn id="155" idx="1"/>
            </p:cNvCxnSpPr>
            <p:nvPr/>
          </p:nvCxnSpPr>
          <p:spPr>
            <a:xfrm flipV="1">
              <a:off x="3631976" y="2601477"/>
              <a:ext cx="245136" cy="77391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54" name="Straight Connector 153"/>
            <p:cNvCxnSpPr>
              <a:stCxn id="122" idx="3"/>
              <a:endCxn id="155" idx="3"/>
            </p:cNvCxnSpPr>
            <p:nvPr/>
          </p:nvCxnSpPr>
          <p:spPr>
            <a:xfrm flipH="1" flipV="1">
              <a:off x="5571572" y="2601477"/>
              <a:ext cx="245136" cy="773913"/>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155" name="Rectangle 154"/>
            <p:cNvSpPr/>
            <p:nvPr/>
          </p:nvSpPr>
          <p:spPr>
            <a:xfrm flipV="1">
              <a:off x="3877112" y="2596905"/>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6" name="Straight Connector 155"/>
            <p:cNvCxnSpPr>
              <a:stCxn id="122" idx="1"/>
              <a:endCxn id="158" idx="1"/>
            </p:cNvCxnSpPr>
            <p:nvPr/>
          </p:nvCxnSpPr>
          <p:spPr>
            <a:xfrm flipV="1">
              <a:off x="3631976" y="2534422"/>
              <a:ext cx="245136" cy="840968"/>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57" name="Straight Connector 156"/>
            <p:cNvCxnSpPr>
              <a:stCxn id="122" idx="3"/>
              <a:endCxn id="158" idx="3"/>
            </p:cNvCxnSpPr>
            <p:nvPr/>
          </p:nvCxnSpPr>
          <p:spPr>
            <a:xfrm flipH="1" flipV="1">
              <a:off x="5571572" y="2534422"/>
              <a:ext cx="245136" cy="840968"/>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158" name="Rectangle 157"/>
            <p:cNvSpPr/>
            <p:nvPr/>
          </p:nvSpPr>
          <p:spPr>
            <a:xfrm flipV="1">
              <a:off x="3877112" y="2529850"/>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9" name="Straight Connector 158"/>
            <p:cNvCxnSpPr>
              <a:stCxn id="122" idx="1"/>
              <a:endCxn id="161" idx="1"/>
            </p:cNvCxnSpPr>
            <p:nvPr/>
          </p:nvCxnSpPr>
          <p:spPr>
            <a:xfrm flipV="1">
              <a:off x="3631976" y="2467367"/>
              <a:ext cx="245136" cy="90802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60" name="Straight Connector 159"/>
            <p:cNvCxnSpPr>
              <a:stCxn id="122" idx="3"/>
              <a:endCxn id="161" idx="3"/>
            </p:cNvCxnSpPr>
            <p:nvPr/>
          </p:nvCxnSpPr>
          <p:spPr>
            <a:xfrm flipH="1" flipV="1">
              <a:off x="5571572" y="2467367"/>
              <a:ext cx="245136" cy="908023"/>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161" name="Rectangle 160"/>
            <p:cNvSpPr/>
            <p:nvPr/>
          </p:nvSpPr>
          <p:spPr>
            <a:xfrm flipV="1">
              <a:off x="3877112" y="2462795"/>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2" name="Straight Connector 161"/>
            <p:cNvCxnSpPr>
              <a:stCxn id="122" idx="1"/>
              <a:endCxn id="164" idx="1"/>
            </p:cNvCxnSpPr>
            <p:nvPr/>
          </p:nvCxnSpPr>
          <p:spPr>
            <a:xfrm flipV="1">
              <a:off x="3631976" y="2400312"/>
              <a:ext cx="245136" cy="975078"/>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63" name="Straight Connector 162"/>
            <p:cNvCxnSpPr>
              <a:stCxn id="122" idx="3"/>
              <a:endCxn id="164" idx="3"/>
            </p:cNvCxnSpPr>
            <p:nvPr/>
          </p:nvCxnSpPr>
          <p:spPr>
            <a:xfrm flipH="1" flipV="1">
              <a:off x="5571572" y="2400312"/>
              <a:ext cx="245136" cy="975078"/>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164" name="Rectangle 163"/>
            <p:cNvSpPr/>
            <p:nvPr/>
          </p:nvSpPr>
          <p:spPr>
            <a:xfrm flipV="1">
              <a:off x="3877112" y="2395740"/>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5" name="Straight Connector 164"/>
            <p:cNvCxnSpPr>
              <a:stCxn id="122" idx="1"/>
              <a:endCxn id="167" idx="1"/>
            </p:cNvCxnSpPr>
            <p:nvPr/>
          </p:nvCxnSpPr>
          <p:spPr>
            <a:xfrm flipV="1">
              <a:off x="3631976" y="2333257"/>
              <a:ext cx="245136" cy="104213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66" name="Straight Connector 165"/>
            <p:cNvCxnSpPr>
              <a:stCxn id="122" idx="3"/>
              <a:endCxn id="167" idx="3"/>
            </p:cNvCxnSpPr>
            <p:nvPr/>
          </p:nvCxnSpPr>
          <p:spPr>
            <a:xfrm flipH="1" flipV="1">
              <a:off x="5571572" y="2333257"/>
              <a:ext cx="245136" cy="1042133"/>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167" name="Rectangle 166"/>
            <p:cNvSpPr/>
            <p:nvPr/>
          </p:nvSpPr>
          <p:spPr>
            <a:xfrm flipV="1">
              <a:off x="3877112" y="2328685"/>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8" name="Straight Connector 167"/>
            <p:cNvCxnSpPr>
              <a:stCxn id="122" idx="1"/>
              <a:endCxn id="170" idx="1"/>
            </p:cNvCxnSpPr>
            <p:nvPr/>
          </p:nvCxnSpPr>
          <p:spPr>
            <a:xfrm flipV="1">
              <a:off x="3631976" y="2266202"/>
              <a:ext cx="245136" cy="1109188"/>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69" name="Straight Connector 168"/>
            <p:cNvCxnSpPr>
              <a:stCxn id="122" idx="3"/>
              <a:endCxn id="170" idx="3"/>
            </p:cNvCxnSpPr>
            <p:nvPr/>
          </p:nvCxnSpPr>
          <p:spPr>
            <a:xfrm flipH="1" flipV="1">
              <a:off x="5571572" y="2266202"/>
              <a:ext cx="245136" cy="1109188"/>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170" name="Rectangle 169"/>
            <p:cNvSpPr/>
            <p:nvPr/>
          </p:nvSpPr>
          <p:spPr>
            <a:xfrm flipV="1">
              <a:off x="3877112" y="2261630"/>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1" name="Straight Connector 170"/>
            <p:cNvCxnSpPr>
              <a:stCxn id="122" idx="1"/>
              <a:endCxn id="173" idx="1"/>
            </p:cNvCxnSpPr>
            <p:nvPr/>
          </p:nvCxnSpPr>
          <p:spPr>
            <a:xfrm flipV="1">
              <a:off x="3631976" y="2199147"/>
              <a:ext cx="245136" cy="117624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72" name="Straight Connector 171"/>
            <p:cNvCxnSpPr>
              <a:stCxn id="122" idx="3"/>
              <a:endCxn id="173" idx="3"/>
            </p:cNvCxnSpPr>
            <p:nvPr/>
          </p:nvCxnSpPr>
          <p:spPr>
            <a:xfrm flipH="1" flipV="1">
              <a:off x="5571572" y="2199147"/>
              <a:ext cx="245136" cy="1176243"/>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173" name="Rectangle 172"/>
            <p:cNvSpPr/>
            <p:nvPr/>
          </p:nvSpPr>
          <p:spPr>
            <a:xfrm flipV="1">
              <a:off x="3877112" y="2194575"/>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4" name="Straight Connector 173"/>
            <p:cNvCxnSpPr>
              <a:stCxn id="122" idx="1"/>
              <a:endCxn id="176" idx="1"/>
            </p:cNvCxnSpPr>
            <p:nvPr/>
          </p:nvCxnSpPr>
          <p:spPr>
            <a:xfrm flipV="1">
              <a:off x="3631976" y="2132092"/>
              <a:ext cx="245136" cy="1243298"/>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75" name="Straight Connector 174"/>
            <p:cNvCxnSpPr>
              <a:stCxn id="122" idx="3"/>
              <a:endCxn id="176" idx="3"/>
            </p:cNvCxnSpPr>
            <p:nvPr/>
          </p:nvCxnSpPr>
          <p:spPr>
            <a:xfrm flipH="1" flipV="1">
              <a:off x="5571572" y="2132092"/>
              <a:ext cx="245136" cy="1243298"/>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176" name="Rectangle 175"/>
            <p:cNvSpPr/>
            <p:nvPr/>
          </p:nvSpPr>
          <p:spPr>
            <a:xfrm flipV="1">
              <a:off x="3877112" y="2127520"/>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7" name="Straight Connector 176"/>
            <p:cNvCxnSpPr>
              <a:stCxn id="122" idx="1"/>
              <a:endCxn id="179" idx="1"/>
            </p:cNvCxnSpPr>
            <p:nvPr/>
          </p:nvCxnSpPr>
          <p:spPr>
            <a:xfrm flipV="1">
              <a:off x="3631976" y="2065037"/>
              <a:ext cx="245136" cy="131035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78" name="Straight Connector 177"/>
            <p:cNvCxnSpPr>
              <a:stCxn id="122" idx="3"/>
              <a:endCxn id="179" idx="3"/>
            </p:cNvCxnSpPr>
            <p:nvPr/>
          </p:nvCxnSpPr>
          <p:spPr>
            <a:xfrm flipH="1" flipV="1">
              <a:off x="5571572" y="2065037"/>
              <a:ext cx="245136" cy="1310353"/>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179" name="Rectangle 178"/>
            <p:cNvSpPr/>
            <p:nvPr/>
          </p:nvSpPr>
          <p:spPr>
            <a:xfrm flipV="1">
              <a:off x="3877112" y="2060465"/>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0" name="Straight Connector 179"/>
            <p:cNvCxnSpPr>
              <a:stCxn id="122" idx="1"/>
              <a:endCxn id="182" idx="1"/>
            </p:cNvCxnSpPr>
            <p:nvPr/>
          </p:nvCxnSpPr>
          <p:spPr>
            <a:xfrm flipV="1">
              <a:off x="3631976" y="1997982"/>
              <a:ext cx="245136" cy="1377408"/>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81" name="Straight Connector 180"/>
            <p:cNvCxnSpPr>
              <a:stCxn id="122" idx="3"/>
              <a:endCxn id="182" idx="3"/>
            </p:cNvCxnSpPr>
            <p:nvPr/>
          </p:nvCxnSpPr>
          <p:spPr>
            <a:xfrm flipH="1" flipV="1">
              <a:off x="5571572" y="1997982"/>
              <a:ext cx="245136" cy="1377408"/>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182" name="Rectangle 181"/>
            <p:cNvSpPr/>
            <p:nvPr/>
          </p:nvSpPr>
          <p:spPr>
            <a:xfrm flipV="1">
              <a:off x="3877112" y="1993410"/>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3" name="Straight Connector 182"/>
            <p:cNvCxnSpPr>
              <a:stCxn id="122" idx="1"/>
              <a:endCxn id="185" idx="1"/>
            </p:cNvCxnSpPr>
            <p:nvPr/>
          </p:nvCxnSpPr>
          <p:spPr>
            <a:xfrm flipV="1">
              <a:off x="3631976" y="1930927"/>
              <a:ext cx="245136" cy="144446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84" name="Straight Connector 183"/>
            <p:cNvCxnSpPr>
              <a:stCxn id="122" idx="3"/>
              <a:endCxn id="185" idx="3"/>
            </p:cNvCxnSpPr>
            <p:nvPr/>
          </p:nvCxnSpPr>
          <p:spPr>
            <a:xfrm flipH="1" flipV="1">
              <a:off x="5571572" y="1930927"/>
              <a:ext cx="245136" cy="1444463"/>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185" name="Rectangle 184"/>
            <p:cNvSpPr/>
            <p:nvPr/>
          </p:nvSpPr>
          <p:spPr>
            <a:xfrm flipV="1">
              <a:off x="3877112" y="1926355"/>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6" name="Straight Connector 185"/>
            <p:cNvCxnSpPr>
              <a:stCxn id="122" idx="1"/>
              <a:endCxn id="188" idx="1"/>
            </p:cNvCxnSpPr>
            <p:nvPr/>
          </p:nvCxnSpPr>
          <p:spPr>
            <a:xfrm flipV="1">
              <a:off x="3631976" y="1863872"/>
              <a:ext cx="245136" cy="1511518"/>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87" name="Straight Connector 186"/>
            <p:cNvCxnSpPr>
              <a:stCxn id="122" idx="3"/>
              <a:endCxn id="188" idx="3"/>
            </p:cNvCxnSpPr>
            <p:nvPr/>
          </p:nvCxnSpPr>
          <p:spPr>
            <a:xfrm flipH="1" flipV="1">
              <a:off x="5571572" y="1863872"/>
              <a:ext cx="245136" cy="1511518"/>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188" name="Rectangle 187"/>
            <p:cNvSpPr/>
            <p:nvPr/>
          </p:nvSpPr>
          <p:spPr>
            <a:xfrm flipV="1">
              <a:off x="3877112" y="1859300"/>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9" name="Straight Connector 188"/>
            <p:cNvCxnSpPr>
              <a:stCxn id="122" idx="1"/>
              <a:endCxn id="191" idx="1"/>
            </p:cNvCxnSpPr>
            <p:nvPr/>
          </p:nvCxnSpPr>
          <p:spPr>
            <a:xfrm flipV="1">
              <a:off x="3631976" y="1796817"/>
              <a:ext cx="245136" cy="157857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90" name="Straight Connector 189"/>
            <p:cNvCxnSpPr>
              <a:stCxn id="122" idx="3"/>
              <a:endCxn id="191" idx="3"/>
            </p:cNvCxnSpPr>
            <p:nvPr/>
          </p:nvCxnSpPr>
          <p:spPr>
            <a:xfrm flipH="1" flipV="1">
              <a:off x="5571572" y="1796817"/>
              <a:ext cx="245136" cy="1578573"/>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191" name="Rectangle 190"/>
            <p:cNvSpPr/>
            <p:nvPr/>
          </p:nvSpPr>
          <p:spPr>
            <a:xfrm flipV="1">
              <a:off x="3877112" y="1792245"/>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2" name="Straight Connector 191"/>
            <p:cNvCxnSpPr>
              <a:stCxn id="122" idx="1"/>
            </p:cNvCxnSpPr>
            <p:nvPr/>
          </p:nvCxnSpPr>
          <p:spPr>
            <a:xfrm>
              <a:off x="3631976" y="3375390"/>
              <a:ext cx="245136" cy="158921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93" name="Straight Connector 192"/>
            <p:cNvCxnSpPr>
              <a:endCxn id="122" idx="3"/>
            </p:cNvCxnSpPr>
            <p:nvPr/>
          </p:nvCxnSpPr>
          <p:spPr>
            <a:xfrm flipV="1">
              <a:off x="5571572" y="3375390"/>
              <a:ext cx="245136" cy="1589212"/>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194" name="Rectangle 193"/>
            <p:cNvSpPr/>
            <p:nvPr/>
          </p:nvSpPr>
          <p:spPr>
            <a:xfrm flipV="1">
              <a:off x="3877112" y="4960030"/>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5" name="Straight Connector 194"/>
            <p:cNvCxnSpPr>
              <a:stCxn id="122" idx="1"/>
            </p:cNvCxnSpPr>
            <p:nvPr/>
          </p:nvCxnSpPr>
          <p:spPr>
            <a:xfrm>
              <a:off x="3631976" y="3375390"/>
              <a:ext cx="245136" cy="1522157"/>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96" name="Straight Connector 195"/>
            <p:cNvCxnSpPr>
              <a:endCxn id="122" idx="3"/>
            </p:cNvCxnSpPr>
            <p:nvPr/>
          </p:nvCxnSpPr>
          <p:spPr>
            <a:xfrm flipV="1">
              <a:off x="5571572" y="3375390"/>
              <a:ext cx="245136" cy="1522157"/>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197" name="Rectangle 196"/>
            <p:cNvSpPr/>
            <p:nvPr/>
          </p:nvSpPr>
          <p:spPr>
            <a:xfrm flipV="1">
              <a:off x="3877112" y="4892975"/>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8" name="Straight Connector 197"/>
            <p:cNvCxnSpPr>
              <a:stCxn id="122" idx="1"/>
            </p:cNvCxnSpPr>
            <p:nvPr/>
          </p:nvCxnSpPr>
          <p:spPr>
            <a:xfrm>
              <a:off x="3631976" y="3375390"/>
              <a:ext cx="245136" cy="145510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99" name="Straight Connector 198"/>
            <p:cNvCxnSpPr>
              <a:endCxn id="122" idx="3"/>
            </p:cNvCxnSpPr>
            <p:nvPr/>
          </p:nvCxnSpPr>
          <p:spPr>
            <a:xfrm flipV="1">
              <a:off x="5571572" y="3375390"/>
              <a:ext cx="245136" cy="1455102"/>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00" name="Rectangle 199"/>
            <p:cNvSpPr/>
            <p:nvPr/>
          </p:nvSpPr>
          <p:spPr>
            <a:xfrm flipV="1">
              <a:off x="3877112" y="4825920"/>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1" name="Straight Connector 200"/>
            <p:cNvCxnSpPr>
              <a:stCxn id="122" idx="1"/>
            </p:cNvCxnSpPr>
            <p:nvPr/>
          </p:nvCxnSpPr>
          <p:spPr>
            <a:xfrm>
              <a:off x="3631976" y="3375390"/>
              <a:ext cx="245136" cy="1388047"/>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02" name="Straight Connector 201"/>
            <p:cNvCxnSpPr>
              <a:endCxn id="122" idx="3"/>
            </p:cNvCxnSpPr>
            <p:nvPr/>
          </p:nvCxnSpPr>
          <p:spPr>
            <a:xfrm flipV="1">
              <a:off x="5571572" y="3375390"/>
              <a:ext cx="245136" cy="1388047"/>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03" name="Rectangle 202"/>
            <p:cNvSpPr/>
            <p:nvPr/>
          </p:nvSpPr>
          <p:spPr>
            <a:xfrm flipV="1">
              <a:off x="3877112" y="4758865"/>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4" name="Straight Connector 203"/>
            <p:cNvCxnSpPr>
              <a:stCxn id="122" idx="1"/>
            </p:cNvCxnSpPr>
            <p:nvPr/>
          </p:nvCxnSpPr>
          <p:spPr>
            <a:xfrm>
              <a:off x="3631976" y="3375390"/>
              <a:ext cx="245136" cy="132099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05" name="Straight Connector 204"/>
            <p:cNvCxnSpPr>
              <a:endCxn id="122" idx="3"/>
            </p:cNvCxnSpPr>
            <p:nvPr/>
          </p:nvCxnSpPr>
          <p:spPr>
            <a:xfrm flipV="1">
              <a:off x="5571572" y="3375390"/>
              <a:ext cx="245136" cy="1320992"/>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06" name="Rectangle 205"/>
            <p:cNvSpPr/>
            <p:nvPr/>
          </p:nvSpPr>
          <p:spPr>
            <a:xfrm flipV="1">
              <a:off x="3877112" y="4691810"/>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7" name="Straight Connector 206"/>
            <p:cNvCxnSpPr>
              <a:stCxn id="122" idx="1"/>
            </p:cNvCxnSpPr>
            <p:nvPr/>
          </p:nvCxnSpPr>
          <p:spPr>
            <a:xfrm>
              <a:off x="3631976" y="3375390"/>
              <a:ext cx="245136" cy="1253937"/>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08" name="Straight Connector 207"/>
            <p:cNvCxnSpPr>
              <a:endCxn id="122" idx="3"/>
            </p:cNvCxnSpPr>
            <p:nvPr/>
          </p:nvCxnSpPr>
          <p:spPr>
            <a:xfrm flipV="1">
              <a:off x="5571572" y="3375390"/>
              <a:ext cx="245136" cy="1253937"/>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09" name="Rectangle 208"/>
            <p:cNvSpPr/>
            <p:nvPr/>
          </p:nvSpPr>
          <p:spPr>
            <a:xfrm flipV="1">
              <a:off x="3877112" y="4624755"/>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0" name="Straight Connector 209"/>
            <p:cNvCxnSpPr>
              <a:stCxn id="122" idx="1"/>
            </p:cNvCxnSpPr>
            <p:nvPr/>
          </p:nvCxnSpPr>
          <p:spPr>
            <a:xfrm>
              <a:off x="3631976" y="3375390"/>
              <a:ext cx="245136" cy="118688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11" name="Straight Connector 210"/>
            <p:cNvCxnSpPr>
              <a:endCxn id="122" idx="3"/>
            </p:cNvCxnSpPr>
            <p:nvPr/>
          </p:nvCxnSpPr>
          <p:spPr>
            <a:xfrm flipV="1">
              <a:off x="5571572" y="3375390"/>
              <a:ext cx="245136" cy="1186882"/>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12" name="Rectangle 211"/>
            <p:cNvSpPr/>
            <p:nvPr/>
          </p:nvSpPr>
          <p:spPr>
            <a:xfrm flipV="1">
              <a:off x="3877112" y="4557700"/>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3" name="Straight Connector 212"/>
            <p:cNvCxnSpPr>
              <a:stCxn id="122" idx="1"/>
            </p:cNvCxnSpPr>
            <p:nvPr/>
          </p:nvCxnSpPr>
          <p:spPr>
            <a:xfrm>
              <a:off x="3631976" y="3375390"/>
              <a:ext cx="245136" cy="1119827"/>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14" name="Straight Connector 213"/>
            <p:cNvCxnSpPr>
              <a:endCxn id="122" idx="3"/>
            </p:cNvCxnSpPr>
            <p:nvPr/>
          </p:nvCxnSpPr>
          <p:spPr>
            <a:xfrm flipV="1">
              <a:off x="5571572" y="3375390"/>
              <a:ext cx="245136" cy="1119827"/>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15" name="Rectangle 214"/>
            <p:cNvSpPr/>
            <p:nvPr/>
          </p:nvSpPr>
          <p:spPr>
            <a:xfrm flipV="1">
              <a:off x="3877112" y="4490645"/>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6" name="Straight Connector 215"/>
            <p:cNvCxnSpPr>
              <a:stCxn id="122" idx="1"/>
            </p:cNvCxnSpPr>
            <p:nvPr/>
          </p:nvCxnSpPr>
          <p:spPr>
            <a:xfrm>
              <a:off x="3631976" y="3375390"/>
              <a:ext cx="245136" cy="105277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17" name="Straight Connector 216"/>
            <p:cNvCxnSpPr>
              <a:endCxn id="122" idx="3"/>
            </p:cNvCxnSpPr>
            <p:nvPr/>
          </p:nvCxnSpPr>
          <p:spPr>
            <a:xfrm flipV="1">
              <a:off x="5571572" y="3375390"/>
              <a:ext cx="245136" cy="1052772"/>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18" name="Rectangle 217"/>
            <p:cNvSpPr/>
            <p:nvPr/>
          </p:nvSpPr>
          <p:spPr>
            <a:xfrm flipV="1">
              <a:off x="3877112" y="4423590"/>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9" name="Straight Connector 218"/>
            <p:cNvCxnSpPr>
              <a:stCxn id="122" idx="1"/>
            </p:cNvCxnSpPr>
            <p:nvPr/>
          </p:nvCxnSpPr>
          <p:spPr>
            <a:xfrm>
              <a:off x="3631976" y="3375390"/>
              <a:ext cx="245136" cy="985717"/>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20" name="Straight Connector 219"/>
            <p:cNvCxnSpPr>
              <a:endCxn id="122" idx="3"/>
            </p:cNvCxnSpPr>
            <p:nvPr/>
          </p:nvCxnSpPr>
          <p:spPr>
            <a:xfrm flipV="1">
              <a:off x="5571572" y="3375390"/>
              <a:ext cx="245136" cy="985717"/>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21" name="Rectangle 220"/>
            <p:cNvSpPr/>
            <p:nvPr/>
          </p:nvSpPr>
          <p:spPr>
            <a:xfrm flipV="1">
              <a:off x="3877112" y="4356535"/>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2" name="Straight Connector 221"/>
            <p:cNvCxnSpPr>
              <a:stCxn id="122" idx="1"/>
            </p:cNvCxnSpPr>
            <p:nvPr/>
          </p:nvCxnSpPr>
          <p:spPr>
            <a:xfrm>
              <a:off x="3631976" y="3375390"/>
              <a:ext cx="245136" cy="91866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23" name="Straight Connector 222"/>
            <p:cNvCxnSpPr>
              <a:endCxn id="122" idx="3"/>
            </p:cNvCxnSpPr>
            <p:nvPr/>
          </p:nvCxnSpPr>
          <p:spPr>
            <a:xfrm flipV="1">
              <a:off x="5571572" y="3375390"/>
              <a:ext cx="245136" cy="918662"/>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24" name="Rectangle 223"/>
            <p:cNvSpPr/>
            <p:nvPr/>
          </p:nvSpPr>
          <p:spPr>
            <a:xfrm flipV="1">
              <a:off x="3877112" y="4289480"/>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5" name="Straight Connector 224"/>
            <p:cNvCxnSpPr>
              <a:stCxn id="122" idx="1"/>
            </p:cNvCxnSpPr>
            <p:nvPr/>
          </p:nvCxnSpPr>
          <p:spPr>
            <a:xfrm>
              <a:off x="3631976" y="3375390"/>
              <a:ext cx="245136" cy="851607"/>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26" name="Straight Connector 225"/>
            <p:cNvCxnSpPr>
              <a:endCxn id="122" idx="3"/>
            </p:cNvCxnSpPr>
            <p:nvPr/>
          </p:nvCxnSpPr>
          <p:spPr>
            <a:xfrm flipV="1">
              <a:off x="5571572" y="3375390"/>
              <a:ext cx="245136" cy="851607"/>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27" name="Rectangle 226"/>
            <p:cNvSpPr/>
            <p:nvPr/>
          </p:nvSpPr>
          <p:spPr>
            <a:xfrm flipV="1">
              <a:off x="3877112" y="4222425"/>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8" name="Straight Connector 227"/>
            <p:cNvCxnSpPr>
              <a:stCxn id="122" idx="1"/>
            </p:cNvCxnSpPr>
            <p:nvPr/>
          </p:nvCxnSpPr>
          <p:spPr>
            <a:xfrm>
              <a:off x="3631976" y="3375390"/>
              <a:ext cx="245136" cy="78455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29" name="Straight Connector 228"/>
            <p:cNvCxnSpPr>
              <a:endCxn id="122" idx="3"/>
            </p:cNvCxnSpPr>
            <p:nvPr/>
          </p:nvCxnSpPr>
          <p:spPr>
            <a:xfrm flipV="1">
              <a:off x="5571572" y="3375390"/>
              <a:ext cx="245136" cy="784552"/>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30" name="Rectangle 229"/>
            <p:cNvSpPr/>
            <p:nvPr/>
          </p:nvSpPr>
          <p:spPr>
            <a:xfrm flipV="1">
              <a:off x="3877112" y="4155370"/>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1" name="Straight Connector 230"/>
            <p:cNvCxnSpPr>
              <a:stCxn id="122" idx="1"/>
            </p:cNvCxnSpPr>
            <p:nvPr/>
          </p:nvCxnSpPr>
          <p:spPr>
            <a:xfrm>
              <a:off x="3631976" y="3375390"/>
              <a:ext cx="245136" cy="717497"/>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32" name="Straight Connector 231"/>
            <p:cNvCxnSpPr>
              <a:endCxn id="122" idx="3"/>
            </p:cNvCxnSpPr>
            <p:nvPr/>
          </p:nvCxnSpPr>
          <p:spPr>
            <a:xfrm flipV="1">
              <a:off x="5571572" y="3375390"/>
              <a:ext cx="245136" cy="717497"/>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33" name="Rectangle 232"/>
            <p:cNvSpPr/>
            <p:nvPr/>
          </p:nvSpPr>
          <p:spPr>
            <a:xfrm flipV="1">
              <a:off x="3877112" y="4088315"/>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4" name="Straight Connector 233"/>
            <p:cNvCxnSpPr>
              <a:stCxn id="122" idx="1"/>
            </p:cNvCxnSpPr>
            <p:nvPr/>
          </p:nvCxnSpPr>
          <p:spPr>
            <a:xfrm>
              <a:off x="3631976" y="3375390"/>
              <a:ext cx="245136" cy="65044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35" name="Straight Connector 234"/>
            <p:cNvCxnSpPr>
              <a:endCxn id="122" idx="3"/>
            </p:cNvCxnSpPr>
            <p:nvPr/>
          </p:nvCxnSpPr>
          <p:spPr>
            <a:xfrm flipV="1">
              <a:off x="5571572" y="3375390"/>
              <a:ext cx="245136" cy="650442"/>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36" name="Rectangle 235"/>
            <p:cNvSpPr/>
            <p:nvPr/>
          </p:nvSpPr>
          <p:spPr>
            <a:xfrm flipV="1">
              <a:off x="3877112" y="4021260"/>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7" name="Straight Connector 236"/>
            <p:cNvCxnSpPr>
              <a:stCxn id="122" idx="1"/>
            </p:cNvCxnSpPr>
            <p:nvPr/>
          </p:nvCxnSpPr>
          <p:spPr>
            <a:xfrm>
              <a:off x="3631976" y="3375390"/>
              <a:ext cx="245136" cy="583387"/>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38" name="Straight Connector 237"/>
            <p:cNvCxnSpPr>
              <a:endCxn id="122" idx="3"/>
            </p:cNvCxnSpPr>
            <p:nvPr/>
          </p:nvCxnSpPr>
          <p:spPr>
            <a:xfrm flipV="1">
              <a:off x="5571572" y="3375390"/>
              <a:ext cx="245136" cy="583387"/>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39" name="Rectangle 238"/>
            <p:cNvSpPr/>
            <p:nvPr/>
          </p:nvSpPr>
          <p:spPr>
            <a:xfrm flipV="1">
              <a:off x="3877112" y="3954205"/>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0" name="Straight Connector 239"/>
            <p:cNvCxnSpPr>
              <a:stCxn id="122" idx="1"/>
            </p:cNvCxnSpPr>
            <p:nvPr/>
          </p:nvCxnSpPr>
          <p:spPr>
            <a:xfrm>
              <a:off x="3631976" y="3375390"/>
              <a:ext cx="245136" cy="51633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41" name="Straight Connector 240"/>
            <p:cNvCxnSpPr>
              <a:endCxn id="122" idx="3"/>
            </p:cNvCxnSpPr>
            <p:nvPr/>
          </p:nvCxnSpPr>
          <p:spPr>
            <a:xfrm flipV="1">
              <a:off x="5571572" y="3375390"/>
              <a:ext cx="245136" cy="516332"/>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42" name="Rectangle 241"/>
            <p:cNvSpPr/>
            <p:nvPr/>
          </p:nvSpPr>
          <p:spPr>
            <a:xfrm flipV="1">
              <a:off x="3877112" y="3887150"/>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3" name="Straight Connector 242"/>
            <p:cNvCxnSpPr>
              <a:stCxn id="122" idx="1"/>
            </p:cNvCxnSpPr>
            <p:nvPr/>
          </p:nvCxnSpPr>
          <p:spPr>
            <a:xfrm>
              <a:off x="3631976" y="3375390"/>
              <a:ext cx="245136" cy="449277"/>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44" name="Straight Connector 243"/>
            <p:cNvCxnSpPr>
              <a:endCxn id="122" idx="3"/>
            </p:cNvCxnSpPr>
            <p:nvPr/>
          </p:nvCxnSpPr>
          <p:spPr>
            <a:xfrm flipV="1">
              <a:off x="5571572" y="3375390"/>
              <a:ext cx="245136" cy="449277"/>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45" name="Rectangle 244"/>
            <p:cNvSpPr/>
            <p:nvPr/>
          </p:nvSpPr>
          <p:spPr>
            <a:xfrm flipV="1">
              <a:off x="3877112" y="3820095"/>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6" name="Straight Connector 245"/>
            <p:cNvCxnSpPr>
              <a:stCxn id="122" idx="1"/>
            </p:cNvCxnSpPr>
            <p:nvPr/>
          </p:nvCxnSpPr>
          <p:spPr>
            <a:xfrm>
              <a:off x="3631976" y="3375390"/>
              <a:ext cx="245136" cy="38222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47" name="Straight Connector 246"/>
            <p:cNvCxnSpPr>
              <a:endCxn id="122" idx="3"/>
            </p:cNvCxnSpPr>
            <p:nvPr/>
          </p:nvCxnSpPr>
          <p:spPr>
            <a:xfrm flipV="1">
              <a:off x="5571572" y="3375390"/>
              <a:ext cx="245136" cy="382222"/>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48" name="Rectangle 247"/>
            <p:cNvSpPr/>
            <p:nvPr/>
          </p:nvSpPr>
          <p:spPr>
            <a:xfrm flipV="1">
              <a:off x="3877112" y="3753040"/>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9" name="Straight Connector 248"/>
            <p:cNvCxnSpPr>
              <a:stCxn id="122" idx="1"/>
            </p:cNvCxnSpPr>
            <p:nvPr/>
          </p:nvCxnSpPr>
          <p:spPr>
            <a:xfrm>
              <a:off x="3631976" y="3375390"/>
              <a:ext cx="245136" cy="315167"/>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50" name="Straight Connector 249"/>
            <p:cNvCxnSpPr>
              <a:endCxn id="122" idx="3"/>
            </p:cNvCxnSpPr>
            <p:nvPr/>
          </p:nvCxnSpPr>
          <p:spPr>
            <a:xfrm flipV="1">
              <a:off x="5571572" y="3375390"/>
              <a:ext cx="245136" cy="315167"/>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51" name="Rectangle 250"/>
            <p:cNvSpPr/>
            <p:nvPr/>
          </p:nvSpPr>
          <p:spPr>
            <a:xfrm flipV="1">
              <a:off x="3877112" y="3685985"/>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2" name="Straight Connector 251"/>
            <p:cNvCxnSpPr>
              <a:stCxn id="122" idx="1"/>
            </p:cNvCxnSpPr>
            <p:nvPr/>
          </p:nvCxnSpPr>
          <p:spPr>
            <a:xfrm>
              <a:off x="3631976" y="3375390"/>
              <a:ext cx="245136" cy="24811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53" name="Straight Connector 252"/>
            <p:cNvCxnSpPr>
              <a:endCxn id="122" idx="3"/>
            </p:cNvCxnSpPr>
            <p:nvPr/>
          </p:nvCxnSpPr>
          <p:spPr>
            <a:xfrm flipV="1">
              <a:off x="5571572" y="3375390"/>
              <a:ext cx="245136" cy="248112"/>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54" name="Rectangle 253"/>
            <p:cNvSpPr/>
            <p:nvPr/>
          </p:nvSpPr>
          <p:spPr>
            <a:xfrm flipV="1">
              <a:off x="3877112" y="3618930"/>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5" name="Straight Connector 254"/>
            <p:cNvCxnSpPr>
              <a:stCxn id="122" idx="1"/>
            </p:cNvCxnSpPr>
            <p:nvPr/>
          </p:nvCxnSpPr>
          <p:spPr>
            <a:xfrm>
              <a:off x="3631976" y="3375390"/>
              <a:ext cx="245136" cy="181057"/>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56" name="Straight Connector 255"/>
            <p:cNvCxnSpPr>
              <a:endCxn id="122" idx="3"/>
            </p:cNvCxnSpPr>
            <p:nvPr/>
          </p:nvCxnSpPr>
          <p:spPr>
            <a:xfrm flipV="1">
              <a:off x="5571572" y="3375390"/>
              <a:ext cx="245136" cy="181057"/>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57" name="Rectangle 256"/>
            <p:cNvSpPr/>
            <p:nvPr/>
          </p:nvSpPr>
          <p:spPr>
            <a:xfrm flipV="1">
              <a:off x="3877112" y="3551875"/>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8" name="Straight Connector 257"/>
            <p:cNvCxnSpPr>
              <a:stCxn id="122" idx="1"/>
            </p:cNvCxnSpPr>
            <p:nvPr/>
          </p:nvCxnSpPr>
          <p:spPr>
            <a:xfrm>
              <a:off x="3631976" y="3375390"/>
              <a:ext cx="245136" cy="114003"/>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59" name="Straight Connector 258"/>
            <p:cNvCxnSpPr>
              <a:endCxn id="122" idx="3"/>
            </p:cNvCxnSpPr>
            <p:nvPr/>
          </p:nvCxnSpPr>
          <p:spPr>
            <a:xfrm flipV="1">
              <a:off x="5571572" y="3375390"/>
              <a:ext cx="245136" cy="114002"/>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60" name="Rectangle 259"/>
            <p:cNvSpPr/>
            <p:nvPr/>
          </p:nvSpPr>
          <p:spPr>
            <a:xfrm flipV="1">
              <a:off x="3877112" y="3484820"/>
              <a:ext cx="1694460" cy="9144"/>
            </a:xfrm>
            <a:prstGeom prst="rect">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61" name="TextBox 260"/>
          <p:cNvSpPr txBox="1"/>
          <p:nvPr/>
        </p:nvSpPr>
        <p:spPr>
          <a:xfrm>
            <a:off x="3382077" y="3807295"/>
            <a:ext cx="2510010" cy="369332"/>
          </a:xfrm>
          <a:prstGeom prst="rect">
            <a:avLst/>
          </a:prstGeom>
          <a:noFill/>
        </p:spPr>
        <p:txBody>
          <a:bodyPr wrap="none" rtlCol="0">
            <a:spAutoFit/>
          </a:bodyPr>
          <a:lstStyle/>
          <a:p>
            <a:r>
              <a:rPr lang="en-US" dirty="0" smtClean="0"/>
              <a:t>#pragma </a:t>
            </a:r>
            <a:r>
              <a:rPr lang="en-US" dirty="0" err="1" smtClean="0"/>
              <a:t>omp</a:t>
            </a:r>
            <a:r>
              <a:rPr lang="en-US" dirty="0" smtClean="0"/>
              <a:t> parallel …</a:t>
            </a:r>
            <a:endParaRPr lang="en-US" dirty="0"/>
          </a:p>
        </p:txBody>
      </p:sp>
      <p:cxnSp>
        <p:nvCxnSpPr>
          <p:cNvPr id="262" name="Straight Arrow Connector 261"/>
          <p:cNvCxnSpPr/>
          <p:nvPr/>
        </p:nvCxnSpPr>
        <p:spPr>
          <a:xfrm>
            <a:off x="2963502" y="4652298"/>
            <a:ext cx="334716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3" name="Straight Arrow Connector 262"/>
          <p:cNvCxnSpPr>
            <a:endCxn id="18" idx="3"/>
          </p:cNvCxnSpPr>
          <p:nvPr/>
        </p:nvCxnSpPr>
        <p:spPr>
          <a:xfrm flipV="1">
            <a:off x="6310674" y="3375390"/>
            <a:ext cx="816739" cy="12769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4" name="Straight Arrow Connector 263"/>
          <p:cNvCxnSpPr/>
          <p:nvPr/>
        </p:nvCxnSpPr>
        <p:spPr>
          <a:xfrm>
            <a:off x="3544719" y="2798592"/>
            <a:ext cx="2184732"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65" name="Straight Arrow Connector 264"/>
          <p:cNvCxnSpPr>
            <a:endCxn id="18" idx="3"/>
          </p:cNvCxnSpPr>
          <p:nvPr/>
        </p:nvCxnSpPr>
        <p:spPr>
          <a:xfrm>
            <a:off x="5729448" y="2798592"/>
            <a:ext cx="1397956" cy="57679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66" name="Straight Arrow Connector 265"/>
          <p:cNvCxnSpPr>
            <a:stCxn id="18" idx="3"/>
          </p:cNvCxnSpPr>
          <p:nvPr/>
        </p:nvCxnSpPr>
        <p:spPr>
          <a:xfrm>
            <a:off x="7127404" y="3375390"/>
            <a:ext cx="845571"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67" name="TextBox 266"/>
          <p:cNvSpPr txBox="1"/>
          <p:nvPr/>
        </p:nvSpPr>
        <p:spPr>
          <a:xfrm>
            <a:off x="5729448" y="17665"/>
            <a:ext cx="3480440" cy="307777"/>
          </a:xfrm>
          <a:prstGeom prst="rect">
            <a:avLst/>
          </a:prstGeom>
          <a:noFill/>
        </p:spPr>
        <p:txBody>
          <a:bodyPr wrap="none" rtlCol="0">
            <a:spAutoFit/>
          </a:bodyPr>
          <a:lstStyle/>
          <a:p>
            <a:r>
              <a:rPr lang="en-US" sz="1400" dirty="0" smtClean="0"/>
              <a:t>Performance, Programmability, and Portability</a:t>
            </a:r>
            <a:endParaRPr lang="en-US" sz="1400" dirty="0"/>
          </a:p>
        </p:txBody>
      </p:sp>
    </p:spTree>
    <p:extLst>
      <p:ext uri="{BB962C8B-B14F-4D97-AF65-F5344CB8AC3E}">
        <p14:creationId xmlns:p14="http://schemas.microsoft.com/office/powerpoint/2010/main" val="568302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3022"/>
          <a:stretch/>
        </p:blipFill>
        <p:spPr>
          <a:xfrm>
            <a:off x="-2883" y="228600"/>
            <a:ext cx="9159079" cy="6096000"/>
          </a:xfrm>
          <a:prstGeom prst="rect">
            <a:avLst/>
          </a:prstGeom>
        </p:spPr>
      </p:pic>
      <p:sp>
        <p:nvSpPr>
          <p:cNvPr id="2" name="Title 1"/>
          <p:cNvSpPr>
            <a:spLocks noGrp="1"/>
          </p:cNvSpPr>
          <p:nvPr>
            <p:ph type="title"/>
          </p:nvPr>
        </p:nvSpPr>
        <p:spPr>
          <a:xfrm>
            <a:off x="304800" y="243451"/>
            <a:ext cx="4102100" cy="851933"/>
          </a:xfrm>
          <a:solidFill>
            <a:schemeClr val="bg1"/>
          </a:solidFill>
          <a:effectLst>
            <a:glow rad="228600">
              <a:srgbClr val="FF0000">
                <a:alpha val="40000"/>
              </a:srgbClr>
            </a:glow>
          </a:effectLst>
        </p:spPr>
        <p:txBody>
          <a:bodyPr/>
          <a:lstStyle/>
          <a:p>
            <a:r>
              <a:rPr lang="en-US" dirty="0" smtClean="0"/>
              <a:t>GFLOPS “Shock”</a:t>
            </a:r>
            <a:endParaRPr lang="en-US" dirty="0"/>
          </a:p>
        </p:txBody>
      </p:sp>
      <p:sp>
        <p:nvSpPr>
          <p:cNvPr id="6" name="Rectangle 5"/>
          <p:cNvSpPr/>
          <p:nvPr/>
        </p:nvSpPr>
        <p:spPr>
          <a:xfrm>
            <a:off x="4914900" y="2286000"/>
            <a:ext cx="3454400" cy="266700"/>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Brace 7"/>
          <p:cNvSpPr/>
          <p:nvPr/>
        </p:nvSpPr>
        <p:spPr>
          <a:xfrm>
            <a:off x="5016500" y="3422650"/>
            <a:ext cx="190500" cy="2019300"/>
          </a:xfrm>
          <a:prstGeom prst="rightBrace">
            <a:avLst>
              <a:gd name="adj1" fmla="val 31666"/>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5204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00" y="274642"/>
            <a:ext cx="8496300" cy="851933"/>
          </a:xfrm>
        </p:spPr>
        <p:txBody>
          <a:bodyPr>
            <a:normAutofit fontScale="90000"/>
          </a:bodyPr>
          <a:lstStyle/>
          <a:p>
            <a:pPr algn="l"/>
            <a:r>
              <a:rPr lang="en-US" dirty="0" smtClean="0"/>
              <a:t>Our Automated Task Schedulers </a:t>
            </a:r>
            <a:br>
              <a:rPr lang="en-US" dirty="0" smtClean="0"/>
            </a:br>
            <a:r>
              <a:rPr lang="en-US" dirty="0" smtClean="0"/>
              <a:t>via Co-Design vs. 12-Core CPU</a:t>
            </a:r>
            <a:endParaRPr lang="en-US" dirty="0"/>
          </a:p>
        </p:txBody>
      </p:sp>
      <p:sp>
        <p:nvSpPr>
          <p:cNvPr id="7" name="TextBox 6"/>
          <p:cNvSpPr txBox="1"/>
          <p:nvPr/>
        </p:nvSpPr>
        <p:spPr>
          <a:xfrm>
            <a:off x="5757028" y="18955"/>
            <a:ext cx="3434642" cy="523220"/>
          </a:xfrm>
          <a:prstGeom prst="rect">
            <a:avLst/>
          </a:prstGeom>
          <a:noFill/>
        </p:spPr>
        <p:txBody>
          <a:bodyPr wrap="none" rtlCol="0">
            <a:spAutoFit/>
          </a:bodyPr>
          <a:lstStyle/>
          <a:p>
            <a:r>
              <a:rPr lang="en-US" sz="1400" dirty="0" smtClean="0"/>
              <a:t>Performance: Hardware/Software Co-Design</a:t>
            </a:r>
          </a:p>
          <a:p>
            <a:r>
              <a:rPr lang="en-US" sz="1400" dirty="0" smtClean="0"/>
              <a:t>in context of Programmability &amp; Portability</a:t>
            </a:r>
            <a:endParaRPr lang="en-US" sz="1400" dirty="0"/>
          </a:p>
        </p:txBody>
      </p:sp>
      <p:pic>
        <p:nvPicPr>
          <p:cNvPr id="8" name="Content Placeholder 4" descr="combined.pdf"/>
          <p:cNvPicPr>
            <a:picLocks noGrp="1" noChangeAspect="1"/>
          </p:cNvPicPr>
          <p:nvPr>
            <p:ph idx="1"/>
          </p:nvPr>
        </p:nvPicPr>
        <p:blipFill>
          <a:blip r:embed="rId3">
            <a:extLst>
              <a:ext uri="{28A0092B-C50C-407E-A947-70E740481C1C}">
                <a14:useLocalDpi xmlns:a14="http://schemas.microsoft.com/office/drawing/2010/main" val="0"/>
              </a:ext>
            </a:extLst>
          </a:blip>
          <a:srcRect l="-9758" r="-9758"/>
          <a:stretch>
            <a:fillRect/>
          </a:stretch>
        </p:blipFill>
        <p:spPr>
          <a:xfrm>
            <a:off x="457200" y="1330333"/>
            <a:ext cx="8229600" cy="5164351"/>
          </a:xfrm>
        </p:spPr>
      </p:pic>
    </p:spTree>
    <p:extLst>
      <p:ext uri="{BB962C8B-B14F-4D97-AF65-F5344CB8AC3E}">
        <p14:creationId xmlns:p14="http://schemas.microsoft.com/office/powerpoint/2010/main" val="3927860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latin typeface="+mn-lt"/>
              </a:rPr>
              <a:t>Dot Product with </a:t>
            </a:r>
            <a:r>
              <a:rPr lang="en-US" dirty="0" err="1" smtClean="0">
                <a:solidFill>
                  <a:schemeClr val="tx1"/>
                </a:solidFill>
                <a:latin typeface="+mn-lt"/>
              </a:rPr>
              <a:t>OpenACC</a:t>
            </a:r>
            <a:endParaRPr lang="en-US" dirty="0">
              <a:solidFill>
                <a:schemeClr val="tx1"/>
              </a:solidFill>
              <a:latin typeface="+mn-lt"/>
            </a:endParaRPr>
          </a:p>
        </p:txBody>
      </p:sp>
      <p:sp>
        <p:nvSpPr>
          <p:cNvPr id="4" name="Date Placeholder 3"/>
          <p:cNvSpPr>
            <a:spLocks noGrp="1"/>
          </p:cNvSpPr>
          <p:nvPr>
            <p:ph type="dt" sz="half" idx="4294967295"/>
          </p:nvPr>
        </p:nvSpPr>
        <p:spPr>
          <a:xfrm>
            <a:off x="0" y="6553200"/>
            <a:ext cx="1066800" cy="228600"/>
          </a:xfrm>
          <a:prstGeom prst="rect">
            <a:avLst/>
          </a:prstGeom>
        </p:spPr>
        <p:txBody>
          <a:bodyPr/>
          <a:lstStyle/>
          <a:p>
            <a:r>
              <a:rPr lang="en-US" smtClean="0">
                <a:solidFill>
                  <a:prstClr val="black"/>
                </a:solidFill>
              </a:rPr>
              <a:t>&lt;Date&gt;</a:t>
            </a:r>
            <a:endParaRPr lang="en-US">
              <a:solidFill>
                <a:prstClr val="black"/>
              </a:solidFill>
            </a:endParaRPr>
          </a:p>
        </p:txBody>
      </p:sp>
      <p:sp>
        <p:nvSpPr>
          <p:cNvPr id="6" name="TextBox 5"/>
          <p:cNvSpPr txBox="1"/>
          <p:nvPr/>
        </p:nvSpPr>
        <p:spPr>
          <a:xfrm>
            <a:off x="182391" y="2472491"/>
            <a:ext cx="3657600" cy="1785104"/>
          </a:xfrm>
          <a:prstGeom prst="rect">
            <a:avLst/>
          </a:prstGeom>
          <a:noFill/>
          <a:ln w="6350">
            <a:solidFill>
              <a:schemeClr val="bg1">
                <a:lumMod val="65000"/>
              </a:schemeClr>
            </a:solidFill>
          </a:ln>
        </p:spPr>
        <p:txBody>
          <a:bodyPr wrap="square" rtlCol="0">
            <a:spAutoFit/>
          </a:bodyPr>
          <a:lstStyle/>
          <a:p>
            <a:pPr marL="228600" indent="-228600">
              <a:buFont typeface="+mj-lt"/>
              <a:buAutoNum type="arabicPeriod"/>
            </a:pPr>
            <a:r>
              <a:rPr lang="en-US" sz="1100" dirty="0" smtClean="0">
                <a:solidFill>
                  <a:schemeClr val="bg1">
                    <a:lumMod val="65000"/>
                  </a:schemeClr>
                </a:solidFill>
                <a:latin typeface="Courier New" panose="02070309020205020404" pitchFamily="49" charset="0"/>
                <a:ea typeface="Cambria Math" panose="02040503050406030204" pitchFamily="18" charset="0"/>
                <a:cs typeface="Courier New" panose="02070309020205020404" pitchFamily="49" charset="0"/>
              </a:rPr>
              <a:t>void </a:t>
            </a:r>
            <a:r>
              <a:rPr lang="en-US" sz="1100" dirty="0" err="1" smtClean="0">
                <a:solidFill>
                  <a:schemeClr val="bg1">
                    <a:lumMod val="65000"/>
                  </a:schemeClr>
                </a:solidFill>
                <a:latin typeface="Courier New" panose="02070309020205020404" pitchFamily="49" charset="0"/>
                <a:ea typeface="Cambria Math" panose="02040503050406030204" pitchFamily="18" charset="0"/>
                <a:cs typeface="Courier New" panose="02070309020205020404" pitchFamily="49" charset="0"/>
              </a:rPr>
              <a:t>dotProd</a:t>
            </a:r>
            <a:r>
              <a:rPr lang="en-US" sz="1100" dirty="0" smtClean="0">
                <a:solidFill>
                  <a:schemeClr val="bg1">
                    <a:lumMod val="65000"/>
                  </a:schemeClr>
                </a:solidFill>
                <a:latin typeface="Courier New" panose="02070309020205020404" pitchFamily="49" charset="0"/>
                <a:ea typeface="Cambria Math" panose="02040503050406030204" pitchFamily="18" charset="0"/>
                <a:cs typeface="Courier New" panose="02070309020205020404" pitchFamily="49" charset="0"/>
              </a:rPr>
              <a:t>(double *a,</a:t>
            </a:r>
          </a:p>
          <a:p>
            <a:pPr marL="228600" indent="-228600">
              <a:buFont typeface="+mj-lt"/>
              <a:buAutoNum type="arabicPeriod"/>
            </a:pPr>
            <a:r>
              <a:rPr lang="en-US" sz="1100" dirty="0">
                <a:solidFill>
                  <a:schemeClr val="bg1">
                    <a:lumMod val="65000"/>
                  </a:schemeClr>
                </a:solidFill>
                <a:latin typeface="Courier New" panose="02070309020205020404" pitchFamily="49" charset="0"/>
                <a:ea typeface="Cambria Math" panose="02040503050406030204" pitchFamily="18" charset="0"/>
                <a:cs typeface="Courier New" panose="02070309020205020404" pitchFamily="49" charset="0"/>
              </a:rPr>
              <a:t> </a:t>
            </a:r>
            <a:r>
              <a:rPr lang="en-US" sz="1100" dirty="0" smtClean="0">
                <a:solidFill>
                  <a:schemeClr val="bg1">
                    <a:lumMod val="65000"/>
                  </a:schemeClr>
                </a:solidFill>
                <a:latin typeface="Courier New" panose="02070309020205020404" pitchFamily="49" charset="0"/>
                <a:ea typeface="Cambria Math" panose="02040503050406030204" pitchFamily="18" charset="0"/>
                <a:cs typeface="Courier New" panose="02070309020205020404" pitchFamily="49" charset="0"/>
              </a:rPr>
              <a:t>            double *b,</a:t>
            </a:r>
          </a:p>
          <a:p>
            <a:pPr marL="228600" indent="-228600">
              <a:buFont typeface="+mj-lt"/>
              <a:buAutoNum type="arabicPeriod"/>
            </a:pPr>
            <a:r>
              <a:rPr lang="en-US" sz="1100" dirty="0" smtClean="0">
                <a:solidFill>
                  <a:schemeClr val="bg1">
                    <a:lumMod val="65000"/>
                  </a:schemeClr>
                </a:solidFill>
                <a:latin typeface="Courier New" panose="02070309020205020404" pitchFamily="49" charset="0"/>
                <a:ea typeface="Cambria Math" panose="02040503050406030204" pitchFamily="18" charset="0"/>
                <a:cs typeface="Courier New" panose="02070309020205020404" pitchFamily="49" charset="0"/>
              </a:rPr>
              <a:t>             double *ret,</a:t>
            </a:r>
          </a:p>
          <a:p>
            <a:pPr marL="228600" indent="-228600">
              <a:buFont typeface="+mj-lt"/>
              <a:buAutoNum type="arabicPeriod"/>
            </a:pPr>
            <a:r>
              <a:rPr lang="en-US" sz="1100" dirty="0">
                <a:solidFill>
                  <a:schemeClr val="bg1">
                    <a:lumMod val="65000"/>
                  </a:schemeClr>
                </a:solidFill>
                <a:latin typeface="Courier New" panose="02070309020205020404" pitchFamily="49" charset="0"/>
                <a:ea typeface="Cambria Math" panose="02040503050406030204" pitchFamily="18" charset="0"/>
                <a:cs typeface="Courier New" panose="02070309020205020404" pitchFamily="49" charset="0"/>
              </a:rPr>
              <a:t> </a:t>
            </a:r>
            <a:r>
              <a:rPr lang="en-US" sz="1100" dirty="0" smtClean="0">
                <a:solidFill>
                  <a:schemeClr val="bg1">
                    <a:lumMod val="65000"/>
                  </a:schemeClr>
                </a:solidFill>
                <a:latin typeface="Courier New" panose="02070309020205020404" pitchFamily="49" charset="0"/>
                <a:ea typeface="Cambria Math" panose="02040503050406030204" pitchFamily="18" charset="0"/>
                <a:cs typeface="Courier New" panose="02070309020205020404" pitchFamily="49" charset="0"/>
              </a:rPr>
              <a:t>            </a:t>
            </a:r>
            <a:r>
              <a:rPr lang="en-US" sz="1100" dirty="0" err="1" smtClean="0">
                <a:solidFill>
                  <a:schemeClr val="bg1">
                    <a:lumMod val="65000"/>
                  </a:schemeClr>
                </a:solidFill>
                <a:latin typeface="Courier New" panose="02070309020205020404" pitchFamily="49" charset="0"/>
                <a:ea typeface="Cambria Math" panose="02040503050406030204" pitchFamily="18" charset="0"/>
                <a:cs typeface="Courier New" panose="02070309020205020404" pitchFamily="49" charset="0"/>
              </a:rPr>
              <a:t>int</a:t>
            </a:r>
            <a:r>
              <a:rPr lang="en-US" sz="1100" dirty="0" smtClean="0">
                <a:solidFill>
                  <a:schemeClr val="bg1">
                    <a:lumMod val="65000"/>
                  </a:schemeClr>
                </a:solidFill>
                <a:latin typeface="Courier New" panose="02070309020205020404" pitchFamily="49" charset="0"/>
                <a:ea typeface="Cambria Math" panose="02040503050406030204" pitchFamily="18" charset="0"/>
                <a:cs typeface="Courier New" panose="02070309020205020404" pitchFamily="49" charset="0"/>
              </a:rPr>
              <a:t> </a:t>
            </a:r>
            <a:r>
              <a:rPr lang="en-US" sz="1100" dirty="0" err="1" smtClean="0">
                <a:solidFill>
                  <a:schemeClr val="bg1">
                    <a:lumMod val="65000"/>
                  </a:schemeClr>
                </a:solidFill>
                <a:latin typeface="Courier New" panose="02070309020205020404" pitchFamily="49" charset="0"/>
                <a:ea typeface="Cambria Math" panose="02040503050406030204" pitchFamily="18" charset="0"/>
                <a:cs typeface="Courier New" panose="02070309020205020404" pitchFamily="49" charset="0"/>
              </a:rPr>
              <a:t>n_elem</a:t>
            </a:r>
            <a:r>
              <a:rPr lang="en-US" sz="1100" dirty="0" smtClean="0">
                <a:solidFill>
                  <a:schemeClr val="bg1">
                    <a:lumMod val="65000"/>
                  </a:schemeClr>
                </a:solidFill>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1100" dirty="0" smtClean="0">
                <a:solidFill>
                  <a:schemeClr val="bg1">
                    <a:lumMod val="65000"/>
                  </a:schemeClr>
                </a:solidFill>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1100" dirty="0">
                <a:solidFill>
                  <a:schemeClr val="bg1">
                    <a:lumMod val="65000"/>
                  </a:schemeClr>
                </a:solidFill>
                <a:latin typeface="Courier New" panose="02070309020205020404" pitchFamily="49" charset="0"/>
                <a:ea typeface="Cambria Math" panose="02040503050406030204" pitchFamily="18" charset="0"/>
                <a:cs typeface="Courier New" panose="02070309020205020404" pitchFamily="49" charset="0"/>
              </a:rPr>
              <a:t> </a:t>
            </a:r>
            <a:r>
              <a:rPr lang="en-US" sz="1100" dirty="0" smtClean="0">
                <a:solidFill>
                  <a:schemeClr val="bg1">
                    <a:lumMod val="65000"/>
                  </a:schemeClr>
                </a:solidFill>
                <a:latin typeface="Courier New" panose="02070309020205020404" pitchFamily="49" charset="0"/>
                <a:ea typeface="Cambria Math" panose="02040503050406030204" pitchFamily="18" charset="0"/>
                <a:cs typeface="Courier New" panose="02070309020205020404" pitchFamily="49" charset="0"/>
              </a:rPr>
              <a:t> </a:t>
            </a:r>
            <a:r>
              <a:rPr lang="en-US" sz="1100" dirty="0" err="1" smtClean="0">
                <a:solidFill>
                  <a:schemeClr val="bg1">
                    <a:lumMod val="65000"/>
                  </a:schemeClr>
                </a:solidFill>
                <a:latin typeface="Courier New" panose="02070309020205020404" pitchFamily="49" charset="0"/>
                <a:ea typeface="Cambria Math" panose="02040503050406030204" pitchFamily="18" charset="0"/>
                <a:cs typeface="Courier New" panose="02070309020205020404" pitchFamily="49" charset="0"/>
              </a:rPr>
              <a:t>int</a:t>
            </a:r>
            <a:r>
              <a:rPr lang="en-US" sz="1100" dirty="0" smtClean="0">
                <a:solidFill>
                  <a:schemeClr val="bg1">
                    <a:lumMod val="65000"/>
                  </a:schemeClr>
                </a:solidFill>
                <a:latin typeface="Courier New" panose="02070309020205020404" pitchFamily="49" charset="0"/>
                <a:ea typeface="Cambria Math" panose="02040503050406030204" pitchFamily="18" charset="0"/>
                <a:cs typeface="Courier New" panose="02070309020205020404" pitchFamily="49" charset="0"/>
              </a:rPr>
              <a:t> </a:t>
            </a:r>
            <a:r>
              <a:rPr lang="en-US" sz="1100" dirty="0" err="1" smtClean="0">
                <a:solidFill>
                  <a:schemeClr val="bg1">
                    <a:lumMod val="65000"/>
                  </a:schemeClr>
                </a:solidFill>
                <a:latin typeface="Courier New" panose="02070309020205020404" pitchFamily="49" charset="0"/>
                <a:ea typeface="Cambria Math" panose="02040503050406030204" pitchFamily="18" charset="0"/>
                <a:cs typeface="Courier New" panose="02070309020205020404" pitchFamily="49" charset="0"/>
              </a:rPr>
              <a:t>i</a:t>
            </a:r>
            <a:r>
              <a:rPr lang="en-US" sz="1100" dirty="0" smtClean="0">
                <a:solidFill>
                  <a:schemeClr val="bg1">
                    <a:lumMod val="65000"/>
                  </a:schemeClr>
                </a:solidFill>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1100" dirty="0" smtClean="0">
                <a:solidFill>
                  <a:schemeClr val="bg1">
                    <a:lumMod val="65000"/>
                  </a:schemeClr>
                </a:solidFill>
                <a:latin typeface="Courier New" panose="02070309020205020404" pitchFamily="49" charset="0"/>
                <a:ea typeface="Cambria Math" panose="02040503050406030204" pitchFamily="18" charset="0"/>
                <a:cs typeface="Courier New" panose="02070309020205020404" pitchFamily="49" charset="0"/>
              </a:rPr>
              <a:t>  *ret = 0.0;</a:t>
            </a:r>
          </a:p>
          <a:p>
            <a:pPr marL="228600" indent="-228600">
              <a:buFont typeface="+mj-lt"/>
              <a:buAutoNum type="arabicPeriod"/>
            </a:pPr>
            <a:r>
              <a:rPr lang="en-US" sz="1100" dirty="0" smtClean="0">
                <a:solidFill>
                  <a:schemeClr val="bg1">
                    <a:lumMod val="65000"/>
                  </a:schemeClr>
                </a:solidFill>
                <a:latin typeface="Courier New" panose="02070309020205020404" pitchFamily="49" charset="0"/>
                <a:ea typeface="Cambria Math" panose="02040503050406030204" pitchFamily="18" charset="0"/>
                <a:cs typeface="Courier New" panose="02070309020205020404" pitchFamily="49" charset="0"/>
              </a:rPr>
              <a:t>  for (</a:t>
            </a:r>
            <a:r>
              <a:rPr lang="en-US" sz="1100" dirty="0" err="1" smtClean="0">
                <a:solidFill>
                  <a:schemeClr val="bg1">
                    <a:lumMod val="65000"/>
                  </a:schemeClr>
                </a:solidFill>
                <a:latin typeface="Courier New" panose="02070309020205020404" pitchFamily="49" charset="0"/>
                <a:ea typeface="Cambria Math" panose="02040503050406030204" pitchFamily="18" charset="0"/>
                <a:cs typeface="Courier New" panose="02070309020205020404" pitchFamily="49" charset="0"/>
              </a:rPr>
              <a:t>i</a:t>
            </a:r>
            <a:r>
              <a:rPr lang="en-US" sz="1100" dirty="0" smtClean="0">
                <a:solidFill>
                  <a:schemeClr val="bg1">
                    <a:lumMod val="65000"/>
                  </a:schemeClr>
                </a:solidFill>
                <a:latin typeface="Courier New" panose="02070309020205020404" pitchFamily="49" charset="0"/>
                <a:ea typeface="Cambria Math" panose="02040503050406030204" pitchFamily="18" charset="0"/>
                <a:cs typeface="Courier New" panose="02070309020205020404" pitchFamily="49" charset="0"/>
              </a:rPr>
              <a:t> = 0; </a:t>
            </a:r>
            <a:r>
              <a:rPr lang="en-US" sz="1100" dirty="0" err="1" smtClean="0">
                <a:solidFill>
                  <a:schemeClr val="bg1">
                    <a:lumMod val="65000"/>
                  </a:schemeClr>
                </a:solidFill>
                <a:latin typeface="Courier New" panose="02070309020205020404" pitchFamily="49" charset="0"/>
                <a:ea typeface="Cambria Math" panose="02040503050406030204" pitchFamily="18" charset="0"/>
                <a:cs typeface="Courier New" panose="02070309020205020404" pitchFamily="49" charset="0"/>
              </a:rPr>
              <a:t>i</a:t>
            </a:r>
            <a:r>
              <a:rPr lang="en-US" sz="1100" dirty="0" smtClean="0">
                <a:solidFill>
                  <a:schemeClr val="bg1">
                    <a:lumMod val="65000"/>
                  </a:schemeClr>
                </a:solidFill>
                <a:latin typeface="Courier New" panose="02070309020205020404" pitchFamily="49" charset="0"/>
                <a:ea typeface="Cambria Math" panose="02040503050406030204" pitchFamily="18" charset="0"/>
                <a:cs typeface="Courier New" panose="02070309020205020404" pitchFamily="49" charset="0"/>
              </a:rPr>
              <a:t> &lt; </a:t>
            </a:r>
            <a:r>
              <a:rPr lang="en-US" sz="1100" dirty="0" err="1" smtClean="0">
                <a:solidFill>
                  <a:schemeClr val="bg1">
                    <a:lumMod val="65000"/>
                  </a:schemeClr>
                </a:solidFill>
                <a:latin typeface="Courier New" panose="02070309020205020404" pitchFamily="49" charset="0"/>
                <a:ea typeface="Cambria Math" panose="02040503050406030204" pitchFamily="18" charset="0"/>
                <a:cs typeface="Courier New" panose="02070309020205020404" pitchFamily="49" charset="0"/>
              </a:rPr>
              <a:t>n_elem</a:t>
            </a:r>
            <a:r>
              <a:rPr lang="en-US" sz="1100" dirty="0" smtClean="0">
                <a:solidFill>
                  <a:schemeClr val="bg1">
                    <a:lumMod val="65000"/>
                  </a:schemeClr>
                </a:solidFill>
                <a:latin typeface="Courier New" panose="02070309020205020404" pitchFamily="49" charset="0"/>
                <a:ea typeface="Cambria Math" panose="02040503050406030204" pitchFamily="18" charset="0"/>
                <a:cs typeface="Courier New" panose="02070309020205020404" pitchFamily="49" charset="0"/>
              </a:rPr>
              <a:t>; </a:t>
            </a:r>
            <a:r>
              <a:rPr lang="en-US" sz="1100" dirty="0" err="1" smtClean="0">
                <a:solidFill>
                  <a:schemeClr val="bg1">
                    <a:lumMod val="65000"/>
                  </a:schemeClr>
                </a:solidFill>
                <a:latin typeface="Courier New" panose="02070309020205020404" pitchFamily="49" charset="0"/>
                <a:ea typeface="Cambria Math" panose="02040503050406030204" pitchFamily="18" charset="0"/>
                <a:cs typeface="Courier New" panose="02070309020205020404" pitchFamily="49" charset="0"/>
              </a:rPr>
              <a:t>i</a:t>
            </a:r>
            <a:r>
              <a:rPr lang="en-US" sz="1100" dirty="0" smtClean="0">
                <a:solidFill>
                  <a:schemeClr val="bg1">
                    <a:lumMod val="65000"/>
                  </a:schemeClr>
                </a:solidFill>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1100" dirty="0" smtClean="0">
                <a:solidFill>
                  <a:schemeClr val="bg1">
                    <a:lumMod val="65000"/>
                  </a:schemeClr>
                </a:solidFill>
                <a:latin typeface="Courier New" panose="02070309020205020404" pitchFamily="49" charset="0"/>
                <a:ea typeface="Cambria Math" panose="02040503050406030204" pitchFamily="18" charset="0"/>
                <a:cs typeface="Courier New" panose="02070309020205020404" pitchFamily="49" charset="0"/>
              </a:rPr>
              <a:t>    ret += a[</a:t>
            </a:r>
            <a:r>
              <a:rPr lang="en-US" sz="1100" dirty="0" err="1" smtClean="0">
                <a:solidFill>
                  <a:schemeClr val="bg1">
                    <a:lumMod val="65000"/>
                  </a:schemeClr>
                </a:solidFill>
                <a:latin typeface="Courier New" panose="02070309020205020404" pitchFamily="49" charset="0"/>
                <a:ea typeface="Cambria Math" panose="02040503050406030204" pitchFamily="18" charset="0"/>
                <a:cs typeface="Courier New" panose="02070309020205020404" pitchFamily="49" charset="0"/>
              </a:rPr>
              <a:t>i</a:t>
            </a:r>
            <a:r>
              <a:rPr lang="en-US" sz="1100" dirty="0" smtClean="0">
                <a:solidFill>
                  <a:schemeClr val="bg1">
                    <a:lumMod val="65000"/>
                  </a:schemeClr>
                </a:solidFill>
                <a:latin typeface="Courier New" panose="02070309020205020404" pitchFamily="49" charset="0"/>
                <a:ea typeface="Cambria Math" panose="02040503050406030204" pitchFamily="18" charset="0"/>
                <a:cs typeface="Courier New" panose="02070309020205020404" pitchFamily="49" charset="0"/>
              </a:rPr>
              <a:t>] * b[</a:t>
            </a:r>
            <a:r>
              <a:rPr lang="en-US" sz="1100" dirty="0" err="1" smtClean="0">
                <a:solidFill>
                  <a:schemeClr val="bg1">
                    <a:lumMod val="65000"/>
                  </a:schemeClr>
                </a:solidFill>
                <a:latin typeface="Courier New" panose="02070309020205020404" pitchFamily="49" charset="0"/>
                <a:ea typeface="Cambria Math" panose="02040503050406030204" pitchFamily="18" charset="0"/>
                <a:cs typeface="Courier New" panose="02070309020205020404" pitchFamily="49" charset="0"/>
              </a:rPr>
              <a:t>i</a:t>
            </a:r>
            <a:r>
              <a:rPr lang="en-US" sz="1100" dirty="0" smtClean="0">
                <a:solidFill>
                  <a:schemeClr val="bg1">
                    <a:lumMod val="65000"/>
                  </a:schemeClr>
                </a:solidFill>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1100" dirty="0" smtClean="0">
                <a:solidFill>
                  <a:schemeClr val="bg1">
                    <a:lumMod val="65000"/>
                  </a:schemeClr>
                </a:solidFill>
                <a:latin typeface="Courier New" panose="02070309020205020404" pitchFamily="49" charset="0"/>
                <a:ea typeface="Cambria Math" panose="02040503050406030204" pitchFamily="18" charset="0"/>
                <a:cs typeface="Courier New" panose="02070309020205020404" pitchFamily="49" charset="0"/>
              </a:rPr>
              <a:t>}</a:t>
            </a:r>
          </a:p>
        </p:txBody>
      </p:sp>
      <p:sp>
        <p:nvSpPr>
          <p:cNvPr id="9" name="TextBox 8"/>
          <p:cNvSpPr txBox="1"/>
          <p:nvPr/>
        </p:nvSpPr>
        <p:spPr>
          <a:xfrm>
            <a:off x="1625600" y="2089258"/>
            <a:ext cx="1014240" cy="369332"/>
          </a:xfrm>
          <a:prstGeom prst="rect">
            <a:avLst/>
          </a:prstGeom>
          <a:noFill/>
        </p:spPr>
        <p:txBody>
          <a:bodyPr wrap="square" rtlCol="0">
            <a:spAutoFit/>
          </a:bodyPr>
          <a:lstStyle/>
          <a:p>
            <a:r>
              <a:rPr lang="en-US" dirty="0" smtClean="0">
                <a:solidFill>
                  <a:schemeClr val="bg1">
                    <a:lumMod val="65000"/>
                  </a:schemeClr>
                </a:solidFill>
              </a:rPr>
              <a:t>Serial C</a:t>
            </a:r>
            <a:endParaRPr lang="en-US" dirty="0">
              <a:solidFill>
                <a:schemeClr val="bg1">
                  <a:lumMod val="65000"/>
                </a:schemeClr>
              </a:solidFill>
            </a:endParaRPr>
          </a:p>
        </p:txBody>
      </p:sp>
      <p:sp>
        <p:nvSpPr>
          <p:cNvPr id="11" name="TextBox 10"/>
          <p:cNvSpPr txBox="1"/>
          <p:nvPr/>
        </p:nvSpPr>
        <p:spPr>
          <a:xfrm>
            <a:off x="4813300" y="2125822"/>
            <a:ext cx="4102538" cy="2462212"/>
          </a:xfrm>
          <a:prstGeom prst="rect">
            <a:avLst/>
          </a:prstGeom>
          <a:noFill/>
          <a:ln w="6350">
            <a:solidFill>
              <a:schemeClr val="tx1"/>
            </a:solidFill>
          </a:ln>
        </p:spPr>
        <p:txBody>
          <a:bodyPr wrap="square" rtlCol="0">
            <a:spAutoFit/>
          </a:bodyPr>
          <a:lstStyle/>
          <a:p>
            <a:pPr marL="228600" indent="-228600">
              <a:buFont typeface="+mj-lt"/>
              <a:buAutoNum type="arabicPeriod"/>
            </a:pPr>
            <a:r>
              <a:rPr lang="en-US" sz="1100" dirty="0">
                <a:solidFill>
                  <a:prstClr val="black"/>
                </a:solidFill>
                <a:latin typeface="Courier New" panose="02070309020205020404" pitchFamily="49" charset="0"/>
                <a:ea typeface="Cambria Math" panose="02040503050406030204" pitchFamily="18" charset="0"/>
                <a:cs typeface="Courier New" panose="02070309020205020404" pitchFamily="49" charset="0"/>
              </a:rPr>
              <a:t>void </a:t>
            </a:r>
            <a:r>
              <a:rPr lang="en-US" sz="1100" dirty="0" err="1">
                <a:solidFill>
                  <a:prstClr val="black"/>
                </a:solidFill>
                <a:latin typeface="Courier New" panose="02070309020205020404" pitchFamily="49" charset="0"/>
                <a:ea typeface="Cambria Math" panose="02040503050406030204" pitchFamily="18" charset="0"/>
                <a:cs typeface="Courier New" panose="02070309020205020404" pitchFamily="49" charset="0"/>
              </a:rPr>
              <a:t>dotProd</a:t>
            </a:r>
            <a:r>
              <a:rPr lang="en-US" sz="1100" dirty="0">
                <a:solidFill>
                  <a:prstClr val="black"/>
                </a:solidFill>
                <a:latin typeface="Courier New" panose="02070309020205020404" pitchFamily="49" charset="0"/>
                <a:ea typeface="Cambria Math" panose="02040503050406030204" pitchFamily="18" charset="0"/>
                <a:cs typeface="Courier New" panose="02070309020205020404" pitchFamily="49" charset="0"/>
              </a:rPr>
              <a:t>(double *a,</a:t>
            </a:r>
          </a:p>
          <a:p>
            <a:pPr marL="228600" indent="-228600">
              <a:buFont typeface="+mj-lt"/>
              <a:buAutoNum type="arabicPeriod"/>
            </a:pPr>
            <a:r>
              <a:rPr lang="en-US" sz="1100" dirty="0">
                <a:solidFill>
                  <a:prstClr val="black"/>
                </a:solidFill>
                <a:latin typeface="Courier New" panose="02070309020205020404" pitchFamily="49" charset="0"/>
                <a:ea typeface="Cambria Math" panose="02040503050406030204" pitchFamily="18" charset="0"/>
                <a:cs typeface="Courier New" panose="02070309020205020404" pitchFamily="49" charset="0"/>
              </a:rPr>
              <a:t>             double *b,</a:t>
            </a:r>
          </a:p>
          <a:p>
            <a:pPr marL="228600" indent="-228600">
              <a:buFont typeface="+mj-lt"/>
              <a:buAutoNum type="arabicPeriod"/>
            </a:pPr>
            <a:r>
              <a:rPr lang="en-US" sz="1100" dirty="0" smtClean="0">
                <a:solidFill>
                  <a:prstClr val="black"/>
                </a:solidFill>
                <a:latin typeface="Courier New" panose="02070309020205020404" pitchFamily="49" charset="0"/>
                <a:ea typeface="Cambria Math" panose="02040503050406030204" pitchFamily="18" charset="0"/>
                <a:cs typeface="Courier New" panose="02070309020205020404" pitchFamily="49" charset="0"/>
              </a:rPr>
              <a:t>             double </a:t>
            </a:r>
            <a:r>
              <a:rPr lang="en-US" sz="1100" dirty="0">
                <a:solidFill>
                  <a:prstClr val="black"/>
                </a:solidFill>
                <a:latin typeface="Courier New" panose="02070309020205020404" pitchFamily="49" charset="0"/>
                <a:ea typeface="Cambria Math" panose="02040503050406030204" pitchFamily="18" charset="0"/>
                <a:cs typeface="Courier New" panose="02070309020205020404" pitchFamily="49" charset="0"/>
              </a:rPr>
              <a:t>*ret,</a:t>
            </a:r>
          </a:p>
          <a:p>
            <a:pPr marL="228600" indent="-228600">
              <a:buFont typeface="+mj-lt"/>
              <a:buAutoNum type="arabicPeriod"/>
            </a:pPr>
            <a:r>
              <a:rPr lang="en-US" sz="1100" dirty="0">
                <a:solidFill>
                  <a:prstClr val="black"/>
                </a:solidFill>
                <a:latin typeface="Courier New" panose="02070309020205020404" pitchFamily="49" charset="0"/>
                <a:ea typeface="Cambria Math" panose="02040503050406030204" pitchFamily="18" charset="0"/>
                <a:cs typeface="Courier New" panose="02070309020205020404" pitchFamily="49" charset="0"/>
              </a:rPr>
              <a:t>             </a:t>
            </a:r>
            <a:r>
              <a:rPr lang="en-US" sz="1100" dirty="0" err="1">
                <a:solidFill>
                  <a:prstClr val="black"/>
                </a:solidFill>
                <a:latin typeface="Courier New" panose="02070309020205020404" pitchFamily="49" charset="0"/>
                <a:ea typeface="Cambria Math" panose="02040503050406030204" pitchFamily="18" charset="0"/>
                <a:cs typeface="Courier New" panose="02070309020205020404" pitchFamily="49" charset="0"/>
              </a:rPr>
              <a:t>int</a:t>
            </a:r>
            <a:r>
              <a:rPr lang="en-US" sz="1100" dirty="0">
                <a:solidFill>
                  <a:prstClr val="black"/>
                </a:solidFill>
                <a:latin typeface="Courier New" panose="02070309020205020404" pitchFamily="49" charset="0"/>
                <a:ea typeface="Cambria Math" panose="02040503050406030204" pitchFamily="18" charset="0"/>
                <a:cs typeface="Courier New" panose="02070309020205020404" pitchFamily="49" charset="0"/>
              </a:rPr>
              <a:t> </a:t>
            </a:r>
            <a:r>
              <a:rPr lang="en-US" sz="1100" dirty="0" err="1">
                <a:solidFill>
                  <a:prstClr val="black"/>
                </a:solidFill>
                <a:latin typeface="Courier New" panose="02070309020205020404" pitchFamily="49" charset="0"/>
                <a:ea typeface="Cambria Math" panose="02040503050406030204" pitchFamily="18" charset="0"/>
                <a:cs typeface="Courier New" panose="02070309020205020404" pitchFamily="49" charset="0"/>
              </a:rPr>
              <a:t>n_elem</a:t>
            </a:r>
            <a:r>
              <a:rPr lang="en-US" sz="1100" dirty="0">
                <a:solidFill>
                  <a:prstClr val="black"/>
                </a:solidFill>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1100" dirty="0" smtClean="0">
                <a:solidFill>
                  <a:prstClr val="black"/>
                </a:solidFill>
                <a:latin typeface="Courier New" panose="02070309020205020404" pitchFamily="49" charset="0"/>
                <a:ea typeface="Cambria Math" panose="02040503050406030204" pitchFamily="18" charset="0"/>
                <a:cs typeface="Courier New" panose="02070309020205020404" pitchFamily="49" charset="0"/>
              </a:rPr>
              <a:t>{</a:t>
            </a:r>
            <a:endParaRPr lang="en-US" sz="1100" dirty="0">
              <a:solidFill>
                <a:prstClr val="black"/>
              </a:solidFill>
              <a:latin typeface="Courier New" panose="02070309020205020404" pitchFamily="49" charset="0"/>
              <a:ea typeface="Cambria Math" panose="02040503050406030204" pitchFamily="18" charset="0"/>
              <a:cs typeface="Courier New" panose="02070309020205020404" pitchFamily="49" charset="0"/>
            </a:endParaRPr>
          </a:p>
          <a:p>
            <a:pPr marL="228600" indent="-228600">
              <a:buFont typeface="+mj-lt"/>
              <a:buAutoNum type="arabicPeriod"/>
            </a:pPr>
            <a:r>
              <a:rPr lang="en-US" sz="1100" dirty="0">
                <a:solidFill>
                  <a:prstClr val="black"/>
                </a:solidFill>
                <a:latin typeface="Courier New" panose="02070309020205020404" pitchFamily="49" charset="0"/>
                <a:ea typeface="Cambria Math" panose="02040503050406030204" pitchFamily="18" charset="0"/>
                <a:cs typeface="Courier New" panose="02070309020205020404" pitchFamily="49" charset="0"/>
              </a:rPr>
              <a:t>  </a:t>
            </a:r>
            <a:r>
              <a:rPr lang="en-US" sz="1100" dirty="0" err="1">
                <a:solidFill>
                  <a:prstClr val="black"/>
                </a:solidFill>
                <a:latin typeface="Courier New" panose="02070309020205020404" pitchFamily="49" charset="0"/>
                <a:ea typeface="Cambria Math" panose="02040503050406030204" pitchFamily="18" charset="0"/>
                <a:cs typeface="Courier New" panose="02070309020205020404" pitchFamily="49" charset="0"/>
              </a:rPr>
              <a:t>int</a:t>
            </a:r>
            <a:r>
              <a:rPr lang="en-US" sz="1100" dirty="0">
                <a:solidFill>
                  <a:prstClr val="black"/>
                </a:solidFill>
                <a:latin typeface="Courier New" panose="02070309020205020404" pitchFamily="49" charset="0"/>
                <a:ea typeface="Cambria Math" panose="02040503050406030204" pitchFamily="18" charset="0"/>
                <a:cs typeface="Courier New" panose="02070309020205020404" pitchFamily="49" charset="0"/>
              </a:rPr>
              <a:t> </a:t>
            </a:r>
            <a:r>
              <a:rPr lang="en-US" sz="1100" dirty="0" err="1">
                <a:solidFill>
                  <a:prstClr val="black"/>
                </a:solidFill>
                <a:latin typeface="Courier New" panose="02070309020205020404" pitchFamily="49" charset="0"/>
                <a:ea typeface="Cambria Math" panose="02040503050406030204" pitchFamily="18" charset="0"/>
                <a:cs typeface="Courier New" panose="02070309020205020404" pitchFamily="49" charset="0"/>
              </a:rPr>
              <a:t>i</a:t>
            </a:r>
            <a:r>
              <a:rPr lang="en-US" sz="1100" dirty="0" smtClean="0">
                <a:solidFill>
                  <a:prstClr val="black"/>
                </a:solidFill>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1100" dirty="0" smtClean="0">
                <a:solidFill>
                  <a:prstClr val="black"/>
                </a:solidFill>
                <a:latin typeface="Courier New" panose="02070309020205020404" pitchFamily="49" charset="0"/>
                <a:ea typeface="Cambria Math" panose="02040503050406030204" pitchFamily="18" charset="0"/>
                <a:cs typeface="Courier New" panose="02070309020205020404" pitchFamily="49" charset="0"/>
              </a:rPr>
              <a:t>  double summer = 0;</a:t>
            </a:r>
            <a:endParaRPr lang="en-US" sz="1100" dirty="0">
              <a:solidFill>
                <a:prstClr val="black"/>
              </a:solidFill>
              <a:latin typeface="Courier New" panose="02070309020205020404" pitchFamily="49" charset="0"/>
              <a:ea typeface="Cambria Math" panose="02040503050406030204" pitchFamily="18" charset="0"/>
              <a:cs typeface="Courier New" panose="02070309020205020404" pitchFamily="49" charset="0"/>
            </a:endParaRPr>
          </a:p>
          <a:p>
            <a:pPr marL="228600" indent="-228600">
              <a:buFont typeface="+mj-lt"/>
              <a:buAutoNum type="arabicPeriod"/>
            </a:pPr>
            <a:r>
              <a:rPr lang="en-US" sz="1100" dirty="0" smtClean="0">
                <a:solidFill>
                  <a:srgbClr val="FF6600"/>
                </a:solidFill>
                <a:latin typeface="Courier New" panose="02070309020205020404" pitchFamily="49" charset="0"/>
                <a:ea typeface="Cambria Math" panose="02040503050406030204" pitchFamily="18" charset="0"/>
                <a:cs typeface="Courier New" panose="02070309020205020404" pitchFamily="49" charset="0"/>
              </a:rPr>
              <a:t>#pragma </a:t>
            </a:r>
            <a:r>
              <a:rPr lang="en-US" sz="1100" dirty="0" err="1" smtClean="0">
                <a:solidFill>
                  <a:srgbClr val="FF6600"/>
                </a:solidFill>
                <a:latin typeface="Courier New" panose="02070309020205020404" pitchFamily="49" charset="0"/>
                <a:ea typeface="Cambria Math" panose="02040503050406030204" pitchFamily="18" charset="0"/>
                <a:cs typeface="Courier New" panose="02070309020205020404" pitchFamily="49" charset="0"/>
              </a:rPr>
              <a:t>acc</a:t>
            </a:r>
            <a:r>
              <a:rPr lang="en-US" sz="1100" dirty="0" smtClean="0">
                <a:solidFill>
                  <a:srgbClr val="FF6600"/>
                </a:solidFill>
                <a:latin typeface="Courier New" panose="02070309020205020404" pitchFamily="49" charset="0"/>
                <a:ea typeface="Cambria Math" panose="02040503050406030204" pitchFamily="18" charset="0"/>
                <a:cs typeface="Courier New" panose="02070309020205020404" pitchFamily="49" charset="0"/>
              </a:rPr>
              <a:t> kernels for independent \</a:t>
            </a:r>
          </a:p>
          <a:p>
            <a:pPr marL="228600" indent="-228600">
              <a:buFont typeface="+mj-lt"/>
              <a:buAutoNum type="arabicPeriod"/>
            </a:pPr>
            <a:r>
              <a:rPr lang="en-US" sz="1100" dirty="0">
                <a:solidFill>
                  <a:srgbClr val="FF6600"/>
                </a:solidFill>
                <a:latin typeface="Courier New" panose="02070309020205020404" pitchFamily="49" charset="0"/>
                <a:ea typeface="Cambria Math" panose="02040503050406030204" pitchFamily="18" charset="0"/>
                <a:cs typeface="Courier New" panose="02070309020205020404" pitchFamily="49" charset="0"/>
              </a:rPr>
              <a:t> </a:t>
            </a:r>
            <a:r>
              <a:rPr lang="en-US" sz="1100" dirty="0" smtClean="0">
                <a:solidFill>
                  <a:srgbClr val="FF6600"/>
                </a:solidFill>
                <a:latin typeface="Courier New" panose="02070309020205020404" pitchFamily="49" charset="0"/>
                <a:ea typeface="Cambria Math" panose="02040503050406030204" pitchFamily="18" charset="0"/>
                <a:cs typeface="Courier New" panose="02070309020205020404" pitchFamily="49" charset="0"/>
              </a:rPr>
              <a:t>           </a:t>
            </a:r>
            <a:r>
              <a:rPr lang="en-US" sz="1100" dirty="0" err="1" smtClean="0">
                <a:solidFill>
                  <a:srgbClr val="FF6600"/>
                </a:solidFill>
                <a:latin typeface="Courier New" panose="02070309020205020404" pitchFamily="49" charset="0"/>
                <a:ea typeface="Cambria Math" panose="02040503050406030204" pitchFamily="18" charset="0"/>
                <a:cs typeface="Courier New" panose="02070309020205020404" pitchFamily="49" charset="0"/>
              </a:rPr>
              <a:t>copyin</a:t>
            </a:r>
            <a:r>
              <a:rPr lang="en-US" sz="1100" dirty="0" smtClean="0">
                <a:solidFill>
                  <a:srgbClr val="FF6600"/>
                </a:solidFill>
                <a:latin typeface="Courier New" panose="02070309020205020404" pitchFamily="49" charset="0"/>
                <a:ea typeface="Cambria Math" panose="02040503050406030204" pitchFamily="18" charset="0"/>
                <a:cs typeface="Courier New" panose="02070309020205020404" pitchFamily="49" charset="0"/>
              </a:rPr>
              <a:t>(a[</a:t>
            </a:r>
            <a:r>
              <a:rPr lang="en-US" sz="1100" dirty="0" err="1" smtClean="0">
                <a:solidFill>
                  <a:srgbClr val="FF6600"/>
                </a:solidFill>
                <a:latin typeface="Courier New" panose="02070309020205020404" pitchFamily="49" charset="0"/>
                <a:ea typeface="Cambria Math" panose="02040503050406030204" pitchFamily="18" charset="0"/>
                <a:cs typeface="Courier New" panose="02070309020205020404" pitchFamily="49" charset="0"/>
              </a:rPr>
              <a:t>n_elem</a:t>
            </a:r>
            <a:r>
              <a:rPr lang="en-US" sz="1100" dirty="0" smtClean="0">
                <a:solidFill>
                  <a:srgbClr val="FF6600"/>
                </a:solidFill>
                <a:latin typeface="Courier New" panose="02070309020205020404" pitchFamily="49" charset="0"/>
                <a:ea typeface="Cambria Math" panose="02040503050406030204" pitchFamily="18" charset="0"/>
                <a:cs typeface="Courier New" panose="02070309020205020404" pitchFamily="49" charset="0"/>
              </a:rPr>
              <a:t>],b[</a:t>
            </a:r>
            <a:r>
              <a:rPr lang="en-US" sz="1100" dirty="0" err="1" smtClean="0">
                <a:solidFill>
                  <a:srgbClr val="FF6600"/>
                </a:solidFill>
                <a:latin typeface="Courier New" panose="02070309020205020404" pitchFamily="49" charset="0"/>
                <a:ea typeface="Cambria Math" panose="02040503050406030204" pitchFamily="18" charset="0"/>
                <a:cs typeface="Courier New" panose="02070309020205020404" pitchFamily="49" charset="0"/>
              </a:rPr>
              <a:t>n_elem</a:t>
            </a:r>
            <a:r>
              <a:rPr lang="en-US" sz="1100" dirty="0" smtClean="0">
                <a:solidFill>
                  <a:srgbClr val="FF6600"/>
                </a:solidFill>
                <a:latin typeface="Courier New" panose="02070309020205020404" pitchFamily="49" charset="0"/>
                <a:ea typeface="Cambria Math" panose="02040503050406030204" pitchFamily="18" charset="0"/>
                <a:cs typeface="Courier New" panose="02070309020205020404" pitchFamily="49" charset="0"/>
              </a:rPr>
              <a:t>]) \</a:t>
            </a:r>
          </a:p>
          <a:p>
            <a:pPr marL="228600" indent="-228600">
              <a:buFont typeface="+mj-lt"/>
              <a:buAutoNum type="arabicPeriod"/>
            </a:pPr>
            <a:r>
              <a:rPr lang="en-US" sz="1100" dirty="0">
                <a:solidFill>
                  <a:srgbClr val="FF6600"/>
                </a:solidFill>
                <a:latin typeface="Courier New" panose="02070309020205020404" pitchFamily="49" charset="0"/>
                <a:ea typeface="Cambria Math" panose="02040503050406030204" pitchFamily="18" charset="0"/>
                <a:cs typeface="Courier New" panose="02070309020205020404" pitchFamily="49" charset="0"/>
              </a:rPr>
              <a:t> </a:t>
            </a:r>
            <a:r>
              <a:rPr lang="en-US" sz="1100" dirty="0" smtClean="0">
                <a:solidFill>
                  <a:srgbClr val="FF6600"/>
                </a:solidFill>
                <a:latin typeface="Courier New" panose="02070309020205020404" pitchFamily="49" charset="0"/>
                <a:ea typeface="Cambria Math" panose="02040503050406030204" pitchFamily="18" charset="0"/>
                <a:cs typeface="Courier New" panose="02070309020205020404" pitchFamily="49" charset="0"/>
              </a:rPr>
              <a:t>           reduction(+:summer)</a:t>
            </a:r>
            <a:endParaRPr lang="en-US" sz="1100" dirty="0">
              <a:solidFill>
                <a:srgbClr val="FF6600"/>
              </a:solidFill>
              <a:latin typeface="Courier New" panose="02070309020205020404" pitchFamily="49" charset="0"/>
              <a:ea typeface="Cambria Math" panose="02040503050406030204" pitchFamily="18" charset="0"/>
              <a:cs typeface="Courier New" panose="02070309020205020404" pitchFamily="49" charset="0"/>
            </a:endParaRPr>
          </a:p>
          <a:p>
            <a:pPr marL="228600" indent="-228600">
              <a:buFont typeface="+mj-lt"/>
              <a:buAutoNum type="arabicPeriod"/>
            </a:pPr>
            <a:r>
              <a:rPr lang="en-US" sz="1100" dirty="0">
                <a:solidFill>
                  <a:prstClr val="black"/>
                </a:solidFill>
                <a:latin typeface="Courier New" panose="02070309020205020404" pitchFamily="49" charset="0"/>
                <a:ea typeface="Cambria Math" panose="02040503050406030204" pitchFamily="18" charset="0"/>
                <a:cs typeface="Courier New" panose="02070309020205020404" pitchFamily="49" charset="0"/>
              </a:rPr>
              <a:t>  for (</a:t>
            </a:r>
            <a:r>
              <a:rPr lang="en-US" sz="1100" dirty="0" err="1">
                <a:solidFill>
                  <a:prstClr val="black"/>
                </a:solidFill>
                <a:latin typeface="Courier New" panose="02070309020205020404" pitchFamily="49" charset="0"/>
                <a:ea typeface="Cambria Math" panose="02040503050406030204" pitchFamily="18" charset="0"/>
                <a:cs typeface="Courier New" panose="02070309020205020404" pitchFamily="49" charset="0"/>
              </a:rPr>
              <a:t>i</a:t>
            </a:r>
            <a:r>
              <a:rPr lang="en-US" sz="1100" dirty="0">
                <a:solidFill>
                  <a:prstClr val="black"/>
                </a:solidFill>
                <a:latin typeface="Courier New" panose="02070309020205020404" pitchFamily="49" charset="0"/>
                <a:ea typeface="Cambria Math" panose="02040503050406030204" pitchFamily="18" charset="0"/>
                <a:cs typeface="Courier New" panose="02070309020205020404" pitchFamily="49" charset="0"/>
              </a:rPr>
              <a:t> = 0; </a:t>
            </a:r>
            <a:r>
              <a:rPr lang="en-US" sz="1100" dirty="0" err="1">
                <a:solidFill>
                  <a:prstClr val="black"/>
                </a:solidFill>
                <a:latin typeface="Courier New" panose="02070309020205020404" pitchFamily="49" charset="0"/>
                <a:ea typeface="Cambria Math" panose="02040503050406030204" pitchFamily="18" charset="0"/>
                <a:cs typeface="Courier New" panose="02070309020205020404" pitchFamily="49" charset="0"/>
              </a:rPr>
              <a:t>i</a:t>
            </a:r>
            <a:r>
              <a:rPr lang="en-US" sz="1100" dirty="0">
                <a:solidFill>
                  <a:prstClr val="black"/>
                </a:solidFill>
                <a:latin typeface="Courier New" panose="02070309020205020404" pitchFamily="49" charset="0"/>
                <a:ea typeface="Cambria Math" panose="02040503050406030204" pitchFamily="18" charset="0"/>
                <a:cs typeface="Courier New" panose="02070309020205020404" pitchFamily="49" charset="0"/>
              </a:rPr>
              <a:t> &lt; </a:t>
            </a:r>
            <a:r>
              <a:rPr lang="en-US" sz="1100" dirty="0" err="1">
                <a:solidFill>
                  <a:prstClr val="black"/>
                </a:solidFill>
                <a:latin typeface="Courier New" panose="02070309020205020404" pitchFamily="49" charset="0"/>
                <a:ea typeface="Cambria Math" panose="02040503050406030204" pitchFamily="18" charset="0"/>
                <a:cs typeface="Courier New" panose="02070309020205020404" pitchFamily="49" charset="0"/>
              </a:rPr>
              <a:t>n_elem</a:t>
            </a:r>
            <a:r>
              <a:rPr lang="en-US" sz="1100" dirty="0">
                <a:solidFill>
                  <a:prstClr val="black"/>
                </a:solidFill>
                <a:latin typeface="Courier New" panose="02070309020205020404" pitchFamily="49" charset="0"/>
                <a:ea typeface="Cambria Math" panose="02040503050406030204" pitchFamily="18" charset="0"/>
                <a:cs typeface="Courier New" panose="02070309020205020404" pitchFamily="49" charset="0"/>
              </a:rPr>
              <a:t>; </a:t>
            </a:r>
            <a:r>
              <a:rPr lang="en-US" sz="1100" dirty="0" err="1">
                <a:solidFill>
                  <a:prstClr val="black"/>
                </a:solidFill>
                <a:latin typeface="Courier New" panose="02070309020205020404" pitchFamily="49" charset="0"/>
                <a:ea typeface="Cambria Math" panose="02040503050406030204" pitchFamily="18" charset="0"/>
                <a:cs typeface="Courier New" panose="02070309020205020404" pitchFamily="49" charset="0"/>
              </a:rPr>
              <a:t>i</a:t>
            </a:r>
            <a:r>
              <a:rPr lang="en-US" sz="1100" dirty="0">
                <a:solidFill>
                  <a:prstClr val="black"/>
                </a:solidFill>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1100" dirty="0">
                <a:solidFill>
                  <a:prstClr val="black"/>
                </a:solidFill>
                <a:latin typeface="Courier New" panose="02070309020205020404" pitchFamily="49" charset="0"/>
                <a:ea typeface="Cambria Math" panose="02040503050406030204" pitchFamily="18" charset="0"/>
                <a:cs typeface="Courier New" panose="02070309020205020404" pitchFamily="49" charset="0"/>
              </a:rPr>
              <a:t>    </a:t>
            </a:r>
            <a:r>
              <a:rPr lang="en-US" sz="1100" dirty="0" smtClean="0">
                <a:solidFill>
                  <a:prstClr val="black"/>
                </a:solidFill>
                <a:latin typeface="Courier New" panose="02070309020205020404" pitchFamily="49" charset="0"/>
                <a:ea typeface="Cambria Math" panose="02040503050406030204" pitchFamily="18" charset="0"/>
                <a:cs typeface="Courier New" panose="02070309020205020404" pitchFamily="49" charset="0"/>
              </a:rPr>
              <a:t>summer +</a:t>
            </a:r>
            <a:r>
              <a:rPr lang="en-US" sz="1100" dirty="0">
                <a:solidFill>
                  <a:prstClr val="black"/>
                </a:solidFill>
                <a:latin typeface="Courier New" panose="02070309020205020404" pitchFamily="49" charset="0"/>
                <a:ea typeface="Cambria Math" panose="02040503050406030204" pitchFamily="18" charset="0"/>
                <a:cs typeface="Courier New" panose="02070309020205020404" pitchFamily="49" charset="0"/>
              </a:rPr>
              <a:t>= a[</a:t>
            </a:r>
            <a:r>
              <a:rPr lang="en-US" sz="1100" dirty="0" err="1">
                <a:solidFill>
                  <a:prstClr val="black"/>
                </a:solidFill>
                <a:latin typeface="Courier New" panose="02070309020205020404" pitchFamily="49" charset="0"/>
                <a:ea typeface="Cambria Math" panose="02040503050406030204" pitchFamily="18" charset="0"/>
                <a:cs typeface="Courier New" panose="02070309020205020404" pitchFamily="49" charset="0"/>
              </a:rPr>
              <a:t>i</a:t>
            </a:r>
            <a:r>
              <a:rPr lang="en-US" sz="1100" dirty="0">
                <a:solidFill>
                  <a:prstClr val="black"/>
                </a:solidFill>
                <a:latin typeface="Courier New" panose="02070309020205020404" pitchFamily="49" charset="0"/>
                <a:ea typeface="Cambria Math" panose="02040503050406030204" pitchFamily="18" charset="0"/>
                <a:cs typeface="Courier New" panose="02070309020205020404" pitchFamily="49" charset="0"/>
              </a:rPr>
              <a:t>] * b[</a:t>
            </a:r>
            <a:r>
              <a:rPr lang="en-US" sz="1100" dirty="0" err="1">
                <a:solidFill>
                  <a:prstClr val="black"/>
                </a:solidFill>
                <a:latin typeface="Courier New" panose="02070309020205020404" pitchFamily="49" charset="0"/>
                <a:ea typeface="Cambria Math" panose="02040503050406030204" pitchFamily="18" charset="0"/>
                <a:cs typeface="Courier New" panose="02070309020205020404" pitchFamily="49" charset="0"/>
              </a:rPr>
              <a:t>i</a:t>
            </a:r>
            <a:r>
              <a:rPr lang="en-US" sz="1100" dirty="0">
                <a:solidFill>
                  <a:prstClr val="black"/>
                </a:solidFill>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1100" dirty="0">
                <a:solidFill>
                  <a:prstClr val="black"/>
                </a:solidFill>
                <a:latin typeface="Courier New" panose="02070309020205020404" pitchFamily="49" charset="0"/>
                <a:ea typeface="Cambria Math" panose="02040503050406030204" pitchFamily="18" charset="0"/>
                <a:cs typeface="Courier New" panose="02070309020205020404" pitchFamily="49" charset="0"/>
              </a:rPr>
              <a:t> </a:t>
            </a:r>
            <a:r>
              <a:rPr lang="en-US" sz="1100" dirty="0" smtClean="0">
                <a:solidFill>
                  <a:prstClr val="black"/>
                </a:solidFill>
                <a:latin typeface="Courier New" panose="02070309020205020404" pitchFamily="49" charset="0"/>
                <a:ea typeface="Cambria Math" panose="02040503050406030204" pitchFamily="18" charset="0"/>
                <a:cs typeface="Courier New" panose="02070309020205020404" pitchFamily="49" charset="0"/>
              </a:rPr>
              <a:t> *</a:t>
            </a:r>
            <a:r>
              <a:rPr lang="en-US" sz="1100" dirty="0">
                <a:solidFill>
                  <a:prstClr val="black"/>
                </a:solidFill>
                <a:latin typeface="Courier New" panose="02070309020205020404" pitchFamily="49" charset="0"/>
                <a:ea typeface="Cambria Math" panose="02040503050406030204" pitchFamily="18" charset="0"/>
                <a:cs typeface="Courier New" panose="02070309020205020404" pitchFamily="49" charset="0"/>
              </a:rPr>
              <a:t>ret = </a:t>
            </a:r>
            <a:r>
              <a:rPr lang="en-US" sz="1100" dirty="0" smtClean="0">
                <a:solidFill>
                  <a:prstClr val="black"/>
                </a:solidFill>
                <a:latin typeface="Courier New" panose="02070309020205020404" pitchFamily="49" charset="0"/>
                <a:ea typeface="Cambria Math" panose="02040503050406030204" pitchFamily="18" charset="0"/>
                <a:cs typeface="Courier New" panose="02070309020205020404" pitchFamily="49" charset="0"/>
              </a:rPr>
              <a:t>summer;</a:t>
            </a:r>
          </a:p>
          <a:p>
            <a:pPr marL="228600" indent="-228600">
              <a:buFont typeface="+mj-lt"/>
              <a:buAutoNum type="arabicPeriod"/>
            </a:pPr>
            <a:r>
              <a:rPr lang="en-US" sz="1100" dirty="0" smtClean="0">
                <a:solidFill>
                  <a:prstClr val="black"/>
                </a:solidFill>
                <a:latin typeface="Courier New" panose="02070309020205020404" pitchFamily="49" charset="0"/>
                <a:ea typeface="Cambria Math" panose="02040503050406030204" pitchFamily="18" charset="0"/>
                <a:cs typeface="Courier New" panose="02070309020205020404" pitchFamily="49" charset="0"/>
              </a:rPr>
              <a:t>}</a:t>
            </a:r>
            <a:endParaRPr lang="en-US" sz="1100" dirty="0">
              <a:solidFill>
                <a:prstClr val="black"/>
              </a:solidFill>
              <a:latin typeface="Courier New" panose="02070309020205020404" pitchFamily="49" charset="0"/>
              <a:ea typeface="Cambria Math" panose="02040503050406030204" pitchFamily="18" charset="0"/>
              <a:cs typeface="Courier New" panose="02070309020205020404" pitchFamily="49" charset="0"/>
            </a:endParaRPr>
          </a:p>
        </p:txBody>
      </p:sp>
      <p:sp>
        <p:nvSpPr>
          <p:cNvPr id="12" name="TextBox 11"/>
          <p:cNvSpPr txBox="1"/>
          <p:nvPr/>
        </p:nvSpPr>
        <p:spPr>
          <a:xfrm>
            <a:off x="6210300" y="1673662"/>
            <a:ext cx="1282699" cy="369332"/>
          </a:xfrm>
          <a:prstGeom prst="rect">
            <a:avLst/>
          </a:prstGeom>
          <a:noFill/>
        </p:spPr>
        <p:txBody>
          <a:bodyPr wrap="square" rtlCol="0">
            <a:spAutoFit/>
          </a:bodyPr>
          <a:lstStyle/>
          <a:p>
            <a:r>
              <a:rPr lang="en-US" dirty="0" err="1" smtClean="0">
                <a:solidFill>
                  <a:prstClr val="black"/>
                </a:solidFill>
              </a:rPr>
              <a:t>OpenACC</a:t>
            </a:r>
            <a:endParaRPr lang="en-US" dirty="0">
              <a:solidFill>
                <a:prstClr val="black"/>
              </a:solidFill>
            </a:endParaRPr>
          </a:p>
        </p:txBody>
      </p:sp>
      <p:cxnSp>
        <p:nvCxnSpPr>
          <p:cNvPr id="14" name="Curved Connector 13"/>
          <p:cNvCxnSpPr/>
          <p:nvPr/>
        </p:nvCxnSpPr>
        <p:spPr bwMode="auto">
          <a:xfrm flipV="1">
            <a:off x="3017668" y="3459805"/>
            <a:ext cx="1897232" cy="1798826"/>
          </a:xfrm>
          <a:prstGeom prst="curvedConnector3">
            <a:avLst>
              <a:gd name="adj1" fmla="val 50000"/>
            </a:avLst>
          </a:prstGeom>
          <a:solidFill>
            <a:schemeClr val="accent1"/>
          </a:solidFill>
          <a:ln w="9525" cap="flat" cmpd="sng" algn="ctr">
            <a:solidFill>
              <a:schemeClr val="tx1"/>
            </a:solidFill>
            <a:prstDash val="solid"/>
            <a:round/>
            <a:headEnd type="none" w="med" len="med"/>
            <a:tailEnd type="triangle"/>
          </a:ln>
          <a:effectLst/>
        </p:spPr>
      </p:cxnSp>
      <p:sp>
        <p:nvSpPr>
          <p:cNvPr id="15" name="TextBox 14"/>
          <p:cNvSpPr txBox="1"/>
          <p:nvPr/>
        </p:nvSpPr>
        <p:spPr>
          <a:xfrm>
            <a:off x="2242967" y="5258629"/>
            <a:ext cx="2183780" cy="523220"/>
          </a:xfrm>
          <a:prstGeom prst="rect">
            <a:avLst/>
          </a:prstGeom>
          <a:solidFill>
            <a:schemeClr val="bg1"/>
          </a:solidFill>
          <a:ln>
            <a:solidFill>
              <a:schemeClr val="tx1"/>
            </a:solidFill>
          </a:ln>
        </p:spPr>
        <p:txBody>
          <a:bodyPr wrap="square" rtlCol="0">
            <a:spAutoFit/>
          </a:bodyPr>
          <a:lstStyle/>
          <a:p>
            <a:r>
              <a:rPr lang="en-US" sz="1400" dirty="0" smtClean="0">
                <a:solidFill>
                  <a:prstClr val="black"/>
                </a:solidFill>
                <a:latin typeface="Arial Narrow" panose="020B0606020202030204" pitchFamily="34" charset="0"/>
              </a:rPr>
              <a:t>Just </a:t>
            </a:r>
            <a:r>
              <a:rPr lang="en-US" sz="1400" b="1" dirty="0" smtClean="0">
                <a:solidFill>
                  <a:prstClr val="black"/>
                </a:solidFill>
                <a:latin typeface="Arial Narrow" panose="020B0606020202030204" pitchFamily="34" charset="0"/>
              </a:rPr>
              <a:t>one</a:t>
            </a:r>
            <a:r>
              <a:rPr lang="en-US" sz="1400" dirty="0" smtClean="0">
                <a:solidFill>
                  <a:prstClr val="black"/>
                </a:solidFill>
                <a:latin typeface="Arial Narrow" panose="020B0606020202030204" pitchFamily="34" charset="0"/>
              </a:rPr>
              <a:t> pragma, target one of GPU/CPU/MIC/…</a:t>
            </a:r>
            <a:endParaRPr lang="en-US" sz="1400" dirty="0">
              <a:solidFill>
                <a:prstClr val="black"/>
              </a:solidFill>
              <a:latin typeface="Arial Narrow" panose="020B0606020202030204" pitchFamily="34" charset="0"/>
            </a:endParaRPr>
          </a:p>
        </p:txBody>
      </p:sp>
      <p:sp>
        <p:nvSpPr>
          <p:cNvPr id="13" name="TextBox 12"/>
          <p:cNvSpPr txBox="1"/>
          <p:nvPr/>
        </p:nvSpPr>
        <p:spPr>
          <a:xfrm>
            <a:off x="6684128" y="18955"/>
            <a:ext cx="2467342" cy="307777"/>
          </a:xfrm>
          <a:prstGeom prst="rect">
            <a:avLst/>
          </a:prstGeom>
          <a:noFill/>
        </p:spPr>
        <p:txBody>
          <a:bodyPr wrap="none" rtlCol="0">
            <a:spAutoFit/>
          </a:bodyPr>
          <a:lstStyle/>
          <a:p>
            <a:r>
              <a:rPr lang="en-US" sz="1400" dirty="0" smtClean="0"/>
              <a:t>Programmability and Portability</a:t>
            </a:r>
            <a:endParaRPr lang="en-US" sz="1400" dirty="0"/>
          </a:p>
        </p:txBody>
      </p:sp>
      <p:sp>
        <p:nvSpPr>
          <p:cNvPr id="16" name="TextBox 15"/>
          <p:cNvSpPr txBox="1"/>
          <p:nvPr/>
        </p:nvSpPr>
        <p:spPr>
          <a:xfrm>
            <a:off x="8288432" y="2287825"/>
            <a:ext cx="439393" cy="369332"/>
          </a:xfrm>
          <a:prstGeom prst="rect">
            <a:avLst/>
          </a:prstGeom>
          <a:noFill/>
        </p:spPr>
        <p:txBody>
          <a:bodyPr wrap="none" rtlCol="0">
            <a:spAutoFit/>
          </a:bodyPr>
          <a:lstStyle/>
          <a:p>
            <a:r>
              <a:rPr lang="en-US" b="1" dirty="0" smtClean="0">
                <a:solidFill>
                  <a:srgbClr val="FF0000"/>
                </a:solidFill>
              </a:rPr>
              <a:t>14</a:t>
            </a:r>
            <a:endParaRPr lang="en-US" b="1" dirty="0">
              <a:solidFill>
                <a:srgbClr val="FF0000"/>
              </a:solidFill>
            </a:endParaRPr>
          </a:p>
        </p:txBody>
      </p:sp>
    </p:spTree>
    <p:extLst>
      <p:ext uri="{BB962C8B-B14F-4D97-AF65-F5344CB8AC3E}">
        <p14:creationId xmlns:p14="http://schemas.microsoft.com/office/powerpoint/2010/main" val="4123063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89592"/>
            <a:ext cx="7772400" cy="762000"/>
          </a:xfrm>
        </p:spPr>
        <p:txBody>
          <a:bodyPr/>
          <a:lstStyle/>
          <a:p>
            <a:r>
              <a:rPr lang="en-US" dirty="0" smtClean="0"/>
              <a:t>Dot Product Code Example</a:t>
            </a:r>
            <a:endParaRPr lang="en-US" dirty="0"/>
          </a:p>
        </p:txBody>
      </p:sp>
      <p:sp>
        <p:nvSpPr>
          <p:cNvPr id="6" name="TextBox 5"/>
          <p:cNvSpPr txBox="1"/>
          <p:nvPr/>
        </p:nvSpPr>
        <p:spPr>
          <a:xfrm>
            <a:off x="93491" y="2726491"/>
            <a:ext cx="3657600" cy="1785104"/>
          </a:xfrm>
          <a:prstGeom prst="rect">
            <a:avLst/>
          </a:prstGeom>
          <a:noFill/>
          <a:ln w="6350">
            <a:solidFill>
              <a:schemeClr val="tx1"/>
            </a:solidFill>
          </a:ln>
        </p:spPr>
        <p:txBody>
          <a:bodyPr wrap="square" rtlCol="0">
            <a:spAutoFit/>
          </a:bodyPr>
          <a:lstStyle/>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void </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dotProd</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(double *a,</a:t>
            </a:r>
          </a:p>
          <a:p>
            <a:pPr marL="228600" indent="-228600">
              <a:buFont typeface="+mj-lt"/>
              <a:buAutoNum type="arabicPeriod"/>
            </a:pPr>
            <a:r>
              <a:rPr lang="en-US" sz="1100" dirty="0">
                <a:latin typeface="Courier New" panose="02070309020205020404" pitchFamily="49" charset="0"/>
                <a:ea typeface="Cambria Math" panose="02040503050406030204" pitchFamily="18" charset="0"/>
                <a:cs typeface="Courier New" panose="02070309020205020404" pitchFamily="49" charset="0"/>
              </a:rPr>
              <a:t> </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            double *b,</a:t>
            </a:r>
          </a:p>
          <a:p>
            <a:pPr marL="228600" indent="-228600">
              <a:buFont typeface="+mj-lt"/>
              <a:buAutoNum type="arabicPeriod"/>
            </a:pPr>
            <a:r>
              <a:rPr lang="en-US" sz="1100" dirty="0">
                <a:latin typeface="Courier New" panose="02070309020205020404" pitchFamily="49" charset="0"/>
                <a:ea typeface="Cambria Math" panose="02040503050406030204" pitchFamily="18" charset="0"/>
                <a:cs typeface="Courier New" panose="02070309020205020404" pitchFamily="49" charset="0"/>
              </a:rPr>
              <a:t>	 </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  double *ret,</a:t>
            </a:r>
          </a:p>
          <a:p>
            <a:pPr marL="228600" indent="-228600">
              <a:buFont typeface="+mj-lt"/>
              <a:buAutoNum type="arabicPeriod"/>
            </a:pPr>
            <a:r>
              <a:rPr lang="en-US" sz="1100" dirty="0">
                <a:latin typeface="Courier New" panose="02070309020205020404" pitchFamily="49" charset="0"/>
                <a:ea typeface="Cambria Math" panose="02040503050406030204" pitchFamily="18" charset="0"/>
                <a:cs typeface="Courier New" panose="02070309020205020404" pitchFamily="49" charset="0"/>
              </a:rPr>
              <a:t> </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            </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int</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 </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n_elem</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1100" dirty="0">
                <a:latin typeface="Courier New" panose="02070309020205020404" pitchFamily="49" charset="0"/>
                <a:ea typeface="Cambria Math" panose="02040503050406030204" pitchFamily="18" charset="0"/>
                <a:cs typeface="Courier New" panose="02070309020205020404" pitchFamily="49" charset="0"/>
              </a:rPr>
              <a:t> </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 </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int</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 </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i</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  *ret = 0.0;</a:t>
            </a: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  for (</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i</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 = 0; </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i</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 &lt; </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n_elem</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 </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i</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    ret += a[</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i</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 * b[</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i</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a:t>
            </a:r>
          </a:p>
        </p:txBody>
      </p:sp>
      <p:sp>
        <p:nvSpPr>
          <p:cNvPr id="9" name="TextBox 8"/>
          <p:cNvSpPr txBox="1"/>
          <p:nvPr/>
        </p:nvSpPr>
        <p:spPr>
          <a:xfrm>
            <a:off x="1280945" y="2343258"/>
            <a:ext cx="1282700" cy="461665"/>
          </a:xfrm>
          <a:prstGeom prst="rect">
            <a:avLst/>
          </a:prstGeom>
          <a:noFill/>
        </p:spPr>
        <p:txBody>
          <a:bodyPr wrap="square" rtlCol="0">
            <a:spAutoFit/>
          </a:bodyPr>
          <a:lstStyle/>
          <a:p>
            <a:r>
              <a:rPr lang="en-US" dirty="0" smtClean="0"/>
              <a:t>Serial C</a:t>
            </a:r>
            <a:endParaRPr lang="en-US" dirty="0"/>
          </a:p>
        </p:txBody>
      </p:sp>
      <p:sp>
        <p:nvSpPr>
          <p:cNvPr id="11" name="TextBox 10"/>
          <p:cNvSpPr txBox="1"/>
          <p:nvPr/>
        </p:nvSpPr>
        <p:spPr>
          <a:xfrm>
            <a:off x="3785039" y="2396411"/>
            <a:ext cx="5257800" cy="2462212"/>
          </a:xfrm>
          <a:prstGeom prst="rect">
            <a:avLst/>
          </a:prstGeom>
          <a:noFill/>
          <a:ln w="6350">
            <a:solidFill>
              <a:schemeClr val="tx1"/>
            </a:solidFill>
          </a:ln>
        </p:spPr>
        <p:txBody>
          <a:bodyPr wrap="square" rtlCol="0">
            <a:spAutoFit/>
          </a:bodyPr>
          <a:lstStyle/>
          <a:p>
            <a:pPr marL="228600" indent="-228600">
              <a:buFont typeface="+mj-lt"/>
              <a:buAutoNum type="arabicPeriod"/>
            </a:pPr>
            <a:r>
              <a:rPr lang="en-US" sz="1100" dirty="0">
                <a:latin typeface="Courier New" panose="02070309020205020404" pitchFamily="49" charset="0"/>
                <a:ea typeface="Cambria Math" panose="02040503050406030204" pitchFamily="18" charset="0"/>
                <a:cs typeface="Courier New" panose="02070309020205020404" pitchFamily="49" charset="0"/>
              </a:rPr>
              <a:t>void </a:t>
            </a:r>
            <a:r>
              <a:rPr lang="en-US" sz="1100" dirty="0" err="1">
                <a:latin typeface="Courier New" panose="02070309020205020404" pitchFamily="49" charset="0"/>
                <a:ea typeface="Cambria Math" panose="02040503050406030204" pitchFamily="18" charset="0"/>
                <a:cs typeface="Courier New" panose="02070309020205020404" pitchFamily="49" charset="0"/>
              </a:rPr>
              <a:t>dotProd</a:t>
            </a:r>
            <a:r>
              <a:rPr lang="en-US" sz="1100" dirty="0">
                <a:latin typeface="Courier New" panose="02070309020205020404" pitchFamily="49" charset="0"/>
                <a:ea typeface="Cambria Math" panose="02040503050406030204" pitchFamily="18" charset="0"/>
                <a:cs typeface="Courier New" panose="02070309020205020404" pitchFamily="49" charset="0"/>
              </a:rPr>
              <a:t>(double *a,</a:t>
            </a:r>
          </a:p>
          <a:p>
            <a:pPr marL="228600" indent="-228600">
              <a:buFont typeface="+mj-lt"/>
              <a:buAutoNum type="arabicPeriod"/>
            </a:pPr>
            <a:r>
              <a:rPr lang="en-US" sz="1100" dirty="0">
                <a:latin typeface="Courier New" panose="02070309020205020404" pitchFamily="49" charset="0"/>
                <a:ea typeface="Cambria Math" panose="02040503050406030204" pitchFamily="18" charset="0"/>
                <a:cs typeface="Courier New" panose="02070309020205020404" pitchFamily="49" charset="0"/>
              </a:rPr>
              <a:t>             double *b,</a:t>
            </a: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             double </a:t>
            </a:r>
            <a:r>
              <a:rPr lang="en-US" sz="1100" dirty="0">
                <a:latin typeface="Courier New" panose="02070309020205020404" pitchFamily="49" charset="0"/>
                <a:ea typeface="Cambria Math" panose="02040503050406030204" pitchFamily="18" charset="0"/>
                <a:cs typeface="Courier New" panose="02070309020205020404" pitchFamily="49" charset="0"/>
              </a:rPr>
              <a:t>*ret,</a:t>
            </a:r>
          </a:p>
          <a:p>
            <a:pPr marL="228600" indent="-228600">
              <a:buFont typeface="+mj-lt"/>
              <a:buAutoNum type="arabicPeriod"/>
            </a:pPr>
            <a:r>
              <a:rPr lang="en-US" sz="1100" dirty="0">
                <a:latin typeface="Courier New" panose="02070309020205020404" pitchFamily="49" charset="0"/>
                <a:ea typeface="Cambria Math" panose="02040503050406030204" pitchFamily="18" charset="0"/>
                <a:cs typeface="Courier New" panose="02070309020205020404" pitchFamily="49" charset="0"/>
              </a:rPr>
              <a:t>             </a:t>
            </a:r>
            <a:r>
              <a:rPr lang="en-US" sz="1100" dirty="0" err="1">
                <a:latin typeface="Courier New" panose="02070309020205020404" pitchFamily="49" charset="0"/>
                <a:ea typeface="Cambria Math" panose="02040503050406030204" pitchFamily="18" charset="0"/>
                <a:cs typeface="Courier New" panose="02070309020205020404" pitchFamily="49" charset="0"/>
              </a:rPr>
              <a:t>int</a:t>
            </a:r>
            <a:r>
              <a:rPr lang="en-US" sz="1100" dirty="0">
                <a:latin typeface="Courier New" panose="02070309020205020404" pitchFamily="49" charset="0"/>
                <a:ea typeface="Cambria Math" panose="02040503050406030204" pitchFamily="18" charset="0"/>
                <a:cs typeface="Courier New" panose="02070309020205020404" pitchFamily="49" charset="0"/>
              </a:rPr>
              <a:t> </a:t>
            </a:r>
            <a:r>
              <a:rPr lang="en-US" sz="1100" dirty="0" err="1">
                <a:latin typeface="Courier New" panose="02070309020205020404" pitchFamily="49" charset="0"/>
                <a:ea typeface="Cambria Math" panose="02040503050406030204" pitchFamily="18" charset="0"/>
                <a:cs typeface="Courier New" panose="02070309020205020404" pitchFamily="49" charset="0"/>
              </a:rPr>
              <a:t>n_elem</a:t>
            </a:r>
            <a:r>
              <a:rPr lang="en-US" sz="1100" dirty="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a:t>
            </a:r>
            <a:endParaRPr lang="en-US" sz="1100" dirty="0">
              <a:latin typeface="Courier New" panose="02070309020205020404" pitchFamily="49" charset="0"/>
              <a:ea typeface="Cambria Math" panose="02040503050406030204" pitchFamily="18" charset="0"/>
              <a:cs typeface="Courier New" panose="02070309020205020404" pitchFamily="49" charset="0"/>
            </a:endParaRPr>
          </a:p>
          <a:p>
            <a:pPr marL="228600" indent="-228600">
              <a:buFont typeface="+mj-lt"/>
              <a:buAutoNum type="arabicPeriod"/>
            </a:pPr>
            <a:r>
              <a:rPr lang="en-US" sz="1100" dirty="0">
                <a:latin typeface="Courier New" panose="02070309020205020404" pitchFamily="49" charset="0"/>
                <a:ea typeface="Cambria Math" panose="02040503050406030204" pitchFamily="18" charset="0"/>
                <a:cs typeface="Courier New" panose="02070309020205020404" pitchFamily="49" charset="0"/>
              </a:rPr>
              <a:t>  </a:t>
            </a:r>
            <a:r>
              <a:rPr lang="en-US" sz="1100" dirty="0" err="1">
                <a:latin typeface="Courier New" panose="02070309020205020404" pitchFamily="49" charset="0"/>
                <a:ea typeface="Cambria Math" panose="02040503050406030204" pitchFamily="18" charset="0"/>
                <a:cs typeface="Courier New" panose="02070309020205020404" pitchFamily="49" charset="0"/>
              </a:rPr>
              <a:t>int</a:t>
            </a:r>
            <a:r>
              <a:rPr lang="en-US" sz="1100" dirty="0">
                <a:latin typeface="Courier New" panose="02070309020205020404" pitchFamily="49" charset="0"/>
                <a:ea typeface="Cambria Math" panose="02040503050406030204" pitchFamily="18" charset="0"/>
                <a:cs typeface="Courier New" panose="02070309020205020404" pitchFamily="49" charset="0"/>
              </a:rPr>
              <a:t> </a:t>
            </a:r>
            <a:r>
              <a:rPr lang="en-US" sz="1100" dirty="0" err="1">
                <a:latin typeface="Courier New" panose="02070309020205020404" pitchFamily="49" charset="0"/>
                <a:ea typeface="Cambria Math" panose="02040503050406030204" pitchFamily="18" charset="0"/>
                <a:cs typeface="Courier New" panose="02070309020205020404" pitchFamily="49" charset="0"/>
              </a:rPr>
              <a:t>i</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  double summer = 0;</a:t>
            </a:r>
            <a:endParaRPr lang="en-US" sz="1100" dirty="0">
              <a:latin typeface="Courier New" panose="02070309020205020404" pitchFamily="49" charset="0"/>
              <a:ea typeface="Cambria Math" panose="02040503050406030204" pitchFamily="18" charset="0"/>
              <a:cs typeface="Courier New" panose="02070309020205020404" pitchFamily="49" charset="0"/>
            </a:endParaRPr>
          </a:p>
          <a:p>
            <a:pPr marL="228600" indent="-228600">
              <a:buFont typeface="+mj-lt"/>
              <a:buAutoNum type="arabicPeriod"/>
            </a:pPr>
            <a:r>
              <a:rPr lang="en-US" sz="1100" dirty="0" smtClean="0">
                <a:solidFill>
                  <a:srgbClr val="FF6600"/>
                </a:solidFill>
                <a:latin typeface="Courier New" panose="02070309020205020404" pitchFamily="49" charset="0"/>
                <a:ea typeface="Cambria Math" panose="02040503050406030204" pitchFamily="18" charset="0"/>
                <a:cs typeface="Courier New" panose="02070309020205020404" pitchFamily="49" charset="0"/>
              </a:rPr>
              <a:t>#pragma </a:t>
            </a:r>
            <a:r>
              <a:rPr lang="en-US" sz="1100" dirty="0" err="1" smtClean="0">
                <a:solidFill>
                  <a:srgbClr val="FF6600"/>
                </a:solidFill>
                <a:latin typeface="Courier New" panose="02070309020205020404" pitchFamily="49" charset="0"/>
                <a:ea typeface="Cambria Math" panose="02040503050406030204" pitchFamily="18" charset="0"/>
                <a:cs typeface="Courier New" panose="02070309020205020404" pitchFamily="49" charset="0"/>
              </a:rPr>
              <a:t>acc</a:t>
            </a:r>
            <a:r>
              <a:rPr lang="en-US" sz="1100" dirty="0" smtClean="0">
                <a:solidFill>
                  <a:srgbClr val="FF6600"/>
                </a:solidFill>
                <a:latin typeface="Courier New" panose="02070309020205020404" pitchFamily="49" charset="0"/>
                <a:ea typeface="Cambria Math" panose="02040503050406030204" pitchFamily="18" charset="0"/>
                <a:cs typeface="Courier New" panose="02070309020205020404" pitchFamily="49" charset="0"/>
              </a:rPr>
              <a:t> kernels for independent \</a:t>
            </a:r>
          </a:p>
          <a:p>
            <a:pPr marL="228600" indent="-228600">
              <a:buFont typeface="+mj-lt"/>
              <a:buAutoNum type="arabicPeriod"/>
            </a:pPr>
            <a:r>
              <a:rPr lang="en-US" sz="1100" dirty="0">
                <a:solidFill>
                  <a:srgbClr val="FF6600"/>
                </a:solidFill>
                <a:latin typeface="Courier New" panose="02070309020205020404" pitchFamily="49" charset="0"/>
                <a:ea typeface="Cambria Math" panose="02040503050406030204" pitchFamily="18" charset="0"/>
                <a:cs typeface="Courier New" panose="02070309020205020404" pitchFamily="49" charset="0"/>
              </a:rPr>
              <a:t> </a:t>
            </a:r>
            <a:r>
              <a:rPr lang="en-US" sz="1100" dirty="0" smtClean="0">
                <a:solidFill>
                  <a:srgbClr val="FF6600"/>
                </a:solidFill>
                <a:latin typeface="Courier New" panose="02070309020205020404" pitchFamily="49" charset="0"/>
                <a:ea typeface="Cambria Math" panose="02040503050406030204" pitchFamily="18" charset="0"/>
                <a:cs typeface="Courier New" panose="02070309020205020404" pitchFamily="49" charset="0"/>
              </a:rPr>
              <a:t>           </a:t>
            </a:r>
            <a:r>
              <a:rPr lang="en-US" sz="1100" dirty="0" err="1" smtClean="0">
                <a:solidFill>
                  <a:srgbClr val="FF6600"/>
                </a:solidFill>
                <a:latin typeface="Courier New" panose="02070309020205020404" pitchFamily="49" charset="0"/>
                <a:ea typeface="Cambria Math" panose="02040503050406030204" pitchFamily="18" charset="0"/>
                <a:cs typeface="Courier New" panose="02070309020205020404" pitchFamily="49" charset="0"/>
              </a:rPr>
              <a:t>copyin</a:t>
            </a:r>
            <a:r>
              <a:rPr lang="en-US" sz="1100" dirty="0" smtClean="0">
                <a:solidFill>
                  <a:srgbClr val="FF6600"/>
                </a:solidFill>
                <a:latin typeface="Courier New" panose="02070309020205020404" pitchFamily="49" charset="0"/>
                <a:ea typeface="Cambria Math" panose="02040503050406030204" pitchFamily="18" charset="0"/>
                <a:cs typeface="Courier New" panose="02070309020205020404" pitchFamily="49" charset="0"/>
              </a:rPr>
              <a:t>(a[</a:t>
            </a:r>
            <a:r>
              <a:rPr lang="en-US" sz="1100" dirty="0" err="1" smtClean="0">
                <a:solidFill>
                  <a:srgbClr val="FF6600"/>
                </a:solidFill>
                <a:latin typeface="Courier New" panose="02070309020205020404" pitchFamily="49" charset="0"/>
                <a:ea typeface="Cambria Math" panose="02040503050406030204" pitchFamily="18" charset="0"/>
                <a:cs typeface="Courier New" panose="02070309020205020404" pitchFamily="49" charset="0"/>
              </a:rPr>
              <a:t>n_elem</a:t>
            </a:r>
            <a:r>
              <a:rPr lang="en-US" sz="1100" dirty="0" smtClean="0">
                <a:solidFill>
                  <a:srgbClr val="FF6600"/>
                </a:solidFill>
                <a:latin typeface="Courier New" panose="02070309020205020404" pitchFamily="49" charset="0"/>
                <a:ea typeface="Cambria Math" panose="02040503050406030204" pitchFamily="18" charset="0"/>
                <a:cs typeface="Courier New" panose="02070309020205020404" pitchFamily="49" charset="0"/>
              </a:rPr>
              <a:t>],b[</a:t>
            </a:r>
            <a:r>
              <a:rPr lang="en-US" sz="1100" dirty="0" err="1" smtClean="0">
                <a:solidFill>
                  <a:srgbClr val="FF6600"/>
                </a:solidFill>
                <a:latin typeface="Courier New" panose="02070309020205020404" pitchFamily="49" charset="0"/>
                <a:ea typeface="Cambria Math" panose="02040503050406030204" pitchFamily="18" charset="0"/>
                <a:cs typeface="Courier New" panose="02070309020205020404" pitchFamily="49" charset="0"/>
              </a:rPr>
              <a:t>n_elem</a:t>
            </a:r>
            <a:r>
              <a:rPr lang="en-US" sz="1100" dirty="0" smtClean="0">
                <a:solidFill>
                  <a:srgbClr val="FF6600"/>
                </a:solidFill>
                <a:latin typeface="Courier New" panose="02070309020205020404" pitchFamily="49" charset="0"/>
                <a:ea typeface="Cambria Math" panose="02040503050406030204" pitchFamily="18" charset="0"/>
                <a:cs typeface="Courier New" panose="02070309020205020404" pitchFamily="49" charset="0"/>
              </a:rPr>
              <a:t>]) \</a:t>
            </a:r>
          </a:p>
          <a:p>
            <a:pPr marL="228600" indent="-228600">
              <a:buFont typeface="+mj-lt"/>
              <a:buAutoNum type="arabicPeriod"/>
            </a:pPr>
            <a:r>
              <a:rPr lang="en-US" sz="1100" dirty="0">
                <a:solidFill>
                  <a:srgbClr val="FF6600"/>
                </a:solidFill>
                <a:latin typeface="Courier New" panose="02070309020205020404" pitchFamily="49" charset="0"/>
                <a:ea typeface="Cambria Math" panose="02040503050406030204" pitchFamily="18" charset="0"/>
                <a:cs typeface="Courier New" panose="02070309020205020404" pitchFamily="49" charset="0"/>
              </a:rPr>
              <a:t> </a:t>
            </a:r>
            <a:r>
              <a:rPr lang="en-US" sz="1100" dirty="0" smtClean="0">
                <a:solidFill>
                  <a:srgbClr val="FF6600"/>
                </a:solidFill>
                <a:latin typeface="Courier New" panose="02070309020205020404" pitchFamily="49" charset="0"/>
                <a:ea typeface="Cambria Math" panose="02040503050406030204" pitchFamily="18" charset="0"/>
                <a:cs typeface="Courier New" panose="02070309020205020404" pitchFamily="49" charset="0"/>
              </a:rPr>
              <a:t>           reduction(+:summer)</a:t>
            </a:r>
            <a:endParaRPr lang="en-US" sz="1100" dirty="0">
              <a:solidFill>
                <a:srgbClr val="FF6600"/>
              </a:solidFill>
              <a:latin typeface="Courier New" panose="02070309020205020404" pitchFamily="49" charset="0"/>
              <a:ea typeface="Cambria Math" panose="02040503050406030204" pitchFamily="18" charset="0"/>
              <a:cs typeface="Courier New" panose="02070309020205020404" pitchFamily="49" charset="0"/>
            </a:endParaRPr>
          </a:p>
          <a:p>
            <a:pPr marL="228600" indent="-228600">
              <a:buFont typeface="+mj-lt"/>
              <a:buAutoNum type="arabicPeriod"/>
            </a:pPr>
            <a:r>
              <a:rPr lang="en-US" sz="1100" dirty="0">
                <a:latin typeface="Courier New" panose="02070309020205020404" pitchFamily="49" charset="0"/>
                <a:ea typeface="Cambria Math" panose="02040503050406030204" pitchFamily="18" charset="0"/>
                <a:cs typeface="Courier New" panose="02070309020205020404" pitchFamily="49" charset="0"/>
              </a:rPr>
              <a:t>  for (</a:t>
            </a:r>
            <a:r>
              <a:rPr lang="en-US" sz="1100" dirty="0" err="1">
                <a:latin typeface="Courier New" panose="02070309020205020404" pitchFamily="49" charset="0"/>
                <a:ea typeface="Cambria Math" panose="02040503050406030204" pitchFamily="18" charset="0"/>
                <a:cs typeface="Courier New" panose="02070309020205020404" pitchFamily="49" charset="0"/>
              </a:rPr>
              <a:t>i</a:t>
            </a:r>
            <a:r>
              <a:rPr lang="en-US" sz="1100" dirty="0">
                <a:latin typeface="Courier New" panose="02070309020205020404" pitchFamily="49" charset="0"/>
                <a:ea typeface="Cambria Math" panose="02040503050406030204" pitchFamily="18" charset="0"/>
                <a:cs typeface="Courier New" panose="02070309020205020404" pitchFamily="49" charset="0"/>
              </a:rPr>
              <a:t> = 0; </a:t>
            </a:r>
            <a:r>
              <a:rPr lang="en-US" sz="1100" dirty="0" err="1">
                <a:latin typeface="Courier New" panose="02070309020205020404" pitchFamily="49" charset="0"/>
                <a:ea typeface="Cambria Math" panose="02040503050406030204" pitchFamily="18" charset="0"/>
                <a:cs typeface="Courier New" panose="02070309020205020404" pitchFamily="49" charset="0"/>
              </a:rPr>
              <a:t>i</a:t>
            </a:r>
            <a:r>
              <a:rPr lang="en-US" sz="1100" dirty="0">
                <a:latin typeface="Courier New" panose="02070309020205020404" pitchFamily="49" charset="0"/>
                <a:ea typeface="Cambria Math" panose="02040503050406030204" pitchFamily="18" charset="0"/>
                <a:cs typeface="Courier New" panose="02070309020205020404" pitchFamily="49" charset="0"/>
              </a:rPr>
              <a:t> &lt; </a:t>
            </a:r>
            <a:r>
              <a:rPr lang="en-US" sz="1100" dirty="0" err="1">
                <a:latin typeface="Courier New" panose="02070309020205020404" pitchFamily="49" charset="0"/>
                <a:ea typeface="Cambria Math" panose="02040503050406030204" pitchFamily="18" charset="0"/>
                <a:cs typeface="Courier New" panose="02070309020205020404" pitchFamily="49" charset="0"/>
              </a:rPr>
              <a:t>n_elem</a:t>
            </a:r>
            <a:r>
              <a:rPr lang="en-US" sz="1100" dirty="0">
                <a:latin typeface="Courier New" panose="02070309020205020404" pitchFamily="49" charset="0"/>
                <a:ea typeface="Cambria Math" panose="02040503050406030204" pitchFamily="18" charset="0"/>
                <a:cs typeface="Courier New" panose="02070309020205020404" pitchFamily="49" charset="0"/>
              </a:rPr>
              <a:t>; </a:t>
            </a:r>
            <a:r>
              <a:rPr lang="en-US" sz="1100" dirty="0" err="1">
                <a:latin typeface="Courier New" panose="02070309020205020404" pitchFamily="49" charset="0"/>
                <a:ea typeface="Cambria Math" panose="02040503050406030204" pitchFamily="18" charset="0"/>
                <a:cs typeface="Courier New" panose="02070309020205020404" pitchFamily="49" charset="0"/>
              </a:rPr>
              <a:t>i</a:t>
            </a:r>
            <a:r>
              <a:rPr lang="en-US" sz="1100" dirty="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1100" dirty="0">
                <a:latin typeface="Courier New" panose="02070309020205020404" pitchFamily="49" charset="0"/>
                <a:ea typeface="Cambria Math" panose="02040503050406030204" pitchFamily="18" charset="0"/>
                <a:cs typeface="Courier New" panose="02070309020205020404" pitchFamily="49" charset="0"/>
              </a:rPr>
              <a:t>    </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summer +</a:t>
            </a:r>
            <a:r>
              <a:rPr lang="en-US" sz="1100" dirty="0">
                <a:latin typeface="Courier New" panose="02070309020205020404" pitchFamily="49" charset="0"/>
                <a:ea typeface="Cambria Math" panose="02040503050406030204" pitchFamily="18" charset="0"/>
                <a:cs typeface="Courier New" panose="02070309020205020404" pitchFamily="49" charset="0"/>
              </a:rPr>
              <a:t>= a[</a:t>
            </a:r>
            <a:r>
              <a:rPr lang="en-US" sz="1100" dirty="0" err="1">
                <a:latin typeface="Courier New" panose="02070309020205020404" pitchFamily="49" charset="0"/>
                <a:ea typeface="Cambria Math" panose="02040503050406030204" pitchFamily="18" charset="0"/>
                <a:cs typeface="Courier New" panose="02070309020205020404" pitchFamily="49" charset="0"/>
              </a:rPr>
              <a:t>i</a:t>
            </a:r>
            <a:r>
              <a:rPr lang="en-US" sz="1100" dirty="0">
                <a:latin typeface="Courier New" panose="02070309020205020404" pitchFamily="49" charset="0"/>
                <a:ea typeface="Cambria Math" panose="02040503050406030204" pitchFamily="18" charset="0"/>
                <a:cs typeface="Courier New" panose="02070309020205020404" pitchFamily="49" charset="0"/>
              </a:rPr>
              <a:t>] * b[</a:t>
            </a:r>
            <a:r>
              <a:rPr lang="en-US" sz="1100" dirty="0" err="1">
                <a:latin typeface="Courier New" panose="02070309020205020404" pitchFamily="49" charset="0"/>
                <a:ea typeface="Cambria Math" panose="02040503050406030204" pitchFamily="18" charset="0"/>
                <a:cs typeface="Courier New" panose="02070309020205020404" pitchFamily="49" charset="0"/>
              </a:rPr>
              <a:t>i</a:t>
            </a:r>
            <a:r>
              <a:rPr lang="en-US" sz="1100" dirty="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1100" dirty="0">
                <a:latin typeface="Courier New" panose="02070309020205020404" pitchFamily="49" charset="0"/>
                <a:ea typeface="Cambria Math" panose="02040503050406030204" pitchFamily="18" charset="0"/>
                <a:cs typeface="Courier New" panose="02070309020205020404" pitchFamily="49" charset="0"/>
              </a:rPr>
              <a:t> </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 *</a:t>
            </a:r>
            <a:r>
              <a:rPr lang="en-US" sz="1100" dirty="0">
                <a:latin typeface="Courier New" panose="02070309020205020404" pitchFamily="49" charset="0"/>
                <a:ea typeface="Cambria Math" panose="02040503050406030204" pitchFamily="18" charset="0"/>
                <a:cs typeface="Courier New" panose="02070309020205020404" pitchFamily="49" charset="0"/>
              </a:rPr>
              <a:t>ret = </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summer;</a:t>
            </a: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a:t>
            </a:r>
            <a:endParaRPr lang="en-US" sz="1100" dirty="0">
              <a:latin typeface="Courier New" panose="02070309020205020404" pitchFamily="49" charset="0"/>
              <a:ea typeface="Cambria Math" panose="02040503050406030204" pitchFamily="18" charset="0"/>
              <a:cs typeface="Courier New" panose="02070309020205020404" pitchFamily="49" charset="0"/>
            </a:endParaRPr>
          </a:p>
        </p:txBody>
      </p:sp>
      <p:sp>
        <p:nvSpPr>
          <p:cNvPr id="12" name="TextBox 11"/>
          <p:cNvSpPr txBox="1"/>
          <p:nvPr/>
        </p:nvSpPr>
        <p:spPr>
          <a:xfrm>
            <a:off x="5724494" y="1990705"/>
            <a:ext cx="1618521" cy="461665"/>
          </a:xfrm>
          <a:prstGeom prst="rect">
            <a:avLst/>
          </a:prstGeom>
          <a:noFill/>
        </p:spPr>
        <p:txBody>
          <a:bodyPr wrap="square" rtlCol="0">
            <a:spAutoFit/>
          </a:bodyPr>
          <a:lstStyle/>
          <a:p>
            <a:r>
              <a:rPr lang="en-US" dirty="0" err="1" smtClean="0"/>
              <a:t>OpenACC</a:t>
            </a:r>
            <a:endParaRPr lang="en-US" dirty="0"/>
          </a:p>
        </p:txBody>
      </p:sp>
      <p:cxnSp>
        <p:nvCxnSpPr>
          <p:cNvPr id="14" name="Curved Connector 13"/>
          <p:cNvCxnSpPr/>
          <p:nvPr/>
        </p:nvCxnSpPr>
        <p:spPr bwMode="auto">
          <a:xfrm flipV="1">
            <a:off x="1544468" y="3713805"/>
            <a:ext cx="2532577" cy="1798826"/>
          </a:xfrm>
          <a:prstGeom prst="curvedConnector3">
            <a:avLst>
              <a:gd name="adj1" fmla="val 50000"/>
            </a:avLst>
          </a:prstGeom>
          <a:solidFill>
            <a:schemeClr val="accent1"/>
          </a:solidFill>
          <a:ln w="9525" cap="flat" cmpd="sng" algn="ctr">
            <a:solidFill>
              <a:schemeClr val="tx1"/>
            </a:solidFill>
            <a:prstDash val="solid"/>
            <a:round/>
            <a:headEnd type="none" w="med" len="med"/>
            <a:tailEnd type="triangle"/>
          </a:ln>
          <a:effectLst/>
        </p:spPr>
      </p:cxnSp>
      <p:sp>
        <p:nvSpPr>
          <p:cNvPr id="15" name="TextBox 14"/>
          <p:cNvSpPr txBox="1"/>
          <p:nvPr/>
        </p:nvSpPr>
        <p:spPr>
          <a:xfrm>
            <a:off x="1544467" y="5512629"/>
            <a:ext cx="2183780" cy="523220"/>
          </a:xfrm>
          <a:prstGeom prst="rect">
            <a:avLst/>
          </a:prstGeom>
          <a:solidFill>
            <a:schemeClr val="bg1"/>
          </a:solidFill>
          <a:ln>
            <a:solidFill>
              <a:schemeClr val="tx1"/>
            </a:solidFill>
          </a:ln>
        </p:spPr>
        <p:txBody>
          <a:bodyPr wrap="square" rtlCol="0">
            <a:spAutoFit/>
          </a:bodyPr>
          <a:lstStyle/>
          <a:p>
            <a:r>
              <a:rPr lang="en-US" sz="1400" dirty="0" smtClean="0"/>
              <a:t>Just </a:t>
            </a:r>
            <a:r>
              <a:rPr lang="en-US" sz="1400" b="1" dirty="0" smtClean="0"/>
              <a:t>one</a:t>
            </a:r>
            <a:r>
              <a:rPr lang="en-US" sz="1400" dirty="0" smtClean="0"/>
              <a:t> pragma, target one of GPU/CPU/MIC/…</a:t>
            </a:r>
            <a:endParaRPr lang="en-US" sz="1400" dirty="0"/>
          </a:p>
        </p:txBody>
      </p:sp>
    </p:spTree>
    <p:extLst>
      <p:ext uri="{BB962C8B-B14F-4D97-AF65-F5344CB8AC3E}">
        <p14:creationId xmlns:p14="http://schemas.microsoft.com/office/powerpoint/2010/main" val="3159701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Evaluating </a:t>
            </a:r>
            <a:r>
              <a:rPr lang="en-US" sz="2800" dirty="0" smtClean="0"/>
              <a:t>Fortran </a:t>
            </a:r>
            <a:r>
              <a:rPr lang="en-US" sz="2800" dirty="0" err="1" smtClean="0"/>
              <a:t>OpenACC</a:t>
            </a:r>
            <a:r>
              <a:rPr lang="en-US" sz="2800" dirty="0" smtClean="0"/>
              <a:t> </a:t>
            </a:r>
            <a:r>
              <a:rPr lang="en-US" sz="2800" dirty="0" smtClean="0"/>
              <a:t>with LDC </a:t>
            </a:r>
            <a:r>
              <a:rPr lang="en-US" sz="2800" dirty="0" smtClean="0"/>
              <a:t>(2014)</a:t>
            </a:r>
            <a:endParaRPr lang="en-US" sz="28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270923454"/>
              </p:ext>
            </p:extLst>
          </p:nvPr>
        </p:nvGraphicFramePr>
        <p:xfrm>
          <a:off x="685800" y="1219200"/>
          <a:ext cx="7772400"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950996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50465"/>
            <a:ext cx="8839200" cy="762000"/>
          </a:xfrm>
        </p:spPr>
        <p:txBody>
          <a:bodyPr>
            <a:normAutofit/>
          </a:bodyPr>
          <a:lstStyle/>
          <a:p>
            <a:r>
              <a:rPr lang="en-US" sz="2800" dirty="0" smtClean="0"/>
              <a:t>CoreTSAR Extended </a:t>
            </a:r>
            <a:r>
              <a:rPr lang="en-US" sz="2800" dirty="0" err="1" smtClean="0"/>
              <a:t>OpenACC</a:t>
            </a:r>
            <a:endParaRPr lang="en-US" sz="2800" dirty="0"/>
          </a:p>
        </p:txBody>
      </p:sp>
      <p:sp>
        <p:nvSpPr>
          <p:cNvPr id="11" name="TextBox 10"/>
          <p:cNvSpPr txBox="1"/>
          <p:nvPr/>
        </p:nvSpPr>
        <p:spPr>
          <a:xfrm>
            <a:off x="4796295" y="2343052"/>
            <a:ext cx="4347705" cy="2462212"/>
          </a:xfrm>
          <a:prstGeom prst="rect">
            <a:avLst/>
          </a:prstGeom>
          <a:noFill/>
          <a:ln w="6350">
            <a:solidFill>
              <a:schemeClr val="tx1"/>
            </a:solidFill>
          </a:ln>
        </p:spPr>
        <p:txBody>
          <a:bodyPr wrap="square" rtlCol="0">
            <a:spAutoFit/>
          </a:bodyPr>
          <a:lstStyle/>
          <a:p>
            <a:pPr marL="228600" indent="-228600">
              <a:buFont typeface="+mj-lt"/>
              <a:buAutoNum type="arabicPeriod"/>
            </a:pPr>
            <a:r>
              <a:rPr lang="en-US" sz="1100" dirty="0">
                <a:latin typeface="Courier New" panose="02070309020205020404" pitchFamily="49" charset="0"/>
                <a:ea typeface="Cambria Math" panose="02040503050406030204" pitchFamily="18" charset="0"/>
                <a:cs typeface="Courier New" panose="02070309020205020404" pitchFamily="49" charset="0"/>
              </a:rPr>
              <a:t>void </a:t>
            </a:r>
            <a:r>
              <a:rPr lang="en-US" sz="1100" dirty="0" err="1">
                <a:latin typeface="Courier New" panose="02070309020205020404" pitchFamily="49" charset="0"/>
                <a:ea typeface="Cambria Math" panose="02040503050406030204" pitchFamily="18" charset="0"/>
                <a:cs typeface="Courier New" panose="02070309020205020404" pitchFamily="49" charset="0"/>
              </a:rPr>
              <a:t>dotProd</a:t>
            </a:r>
            <a:r>
              <a:rPr lang="en-US" sz="1100" dirty="0">
                <a:latin typeface="Courier New" panose="02070309020205020404" pitchFamily="49" charset="0"/>
                <a:ea typeface="Cambria Math" panose="02040503050406030204" pitchFamily="18" charset="0"/>
                <a:cs typeface="Courier New" panose="02070309020205020404" pitchFamily="49" charset="0"/>
              </a:rPr>
              <a:t>(double *a,</a:t>
            </a:r>
          </a:p>
          <a:p>
            <a:pPr marL="228600" indent="-228600">
              <a:buFont typeface="+mj-lt"/>
              <a:buAutoNum type="arabicPeriod"/>
            </a:pPr>
            <a:r>
              <a:rPr lang="en-US" sz="1100" dirty="0">
                <a:latin typeface="Courier New" panose="02070309020205020404" pitchFamily="49" charset="0"/>
                <a:ea typeface="Cambria Math" panose="02040503050406030204" pitchFamily="18" charset="0"/>
                <a:cs typeface="Courier New" panose="02070309020205020404" pitchFamily="49" charset="0"/>
              </a:rPr>
              <a:t>             double *b,</a:t>
            </a: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             double </a:t>
            </a:r>
            <a:r>
              <a:rPr lang="en-US" sz="1100" dirty="0">
                <a:latin typeface="Courier New" panose="02070309020205020404" pitchFamily="49" charset="0"/>
                <a:ea typeface="Cambria Math" panose="02040503050406030204" pitchFamily="18" charset="0"/>
                <a:cs typeface="Courier New" panose="02070309020205020404" pitchFamily="49" charset="0"/>
              </a:rPr>
              <a:t>*ret,</a:t>
            </a:r>
          </a:p>
          <a:p>
            <a:pPr marL="228600" indent="-228600">
              <a:buFont typeface="+mj-lt"/>
              <a:buAutoNum type="arabicPeriod"/>
            </a:pPr>
            <a:r>
              <a:rPr lang="en-US" sz="1100" dirty="0">
                <a:latin typeface="Courier New" panose="02070309020205020404" pitchFamily="49" charset="0"/>
                <a:ea typeface="Cambria Math" panose="02040503050406030204" pitchFamily="18" charset="0"/>
                <a:cs typeface="Courier New" panose="02070309020205020404" pitchFamily="49" charset="0"/>
              </a:rPr>
              <a:t>             </a:t>
            </a:r>
            <a:r>
              <a:rPr lang="en-US" sz="1100" dirty="0" err="1">
                <a:latin typeface="Courier New" panose="02070309020205020404" pitchFamily="49" charset="0"/>
                <a:ea typeface="Cambria Math" panose="02040503050406030204" pitchFamily="18" charset="0"/>
                <a:cs typeface="Courier New" panose="02070309020205020404" pitchFamily="49" charset="0"/>
              </a:rPr>
              <a:t>int</a:t>
            </a:r>
            <a:r>
              <a:rPr lang="en-US" sz="1100" dirty="0">
                <a:latin typeface="Courier New" panose="02070309020205020404" pitchFamily="49" charset="0"/>
                <a:ea typeface="Cambria Math" panose="02040503050406030204" pitchFamily="18" charset="0"/>
                <a:cs typeface="Courier New" panose="02070309020205020404" pitchFamily="49" charset="0"/>
              </a:rPr>
              <a:t> </a:t>
            </a:r>
            <a:r>
              <a:rPr lang="en-US" sz="1100" dirty="0" err="1">
                <a:latin typeface="Courier New" panose="02070309020205020404" pitchFamily="49" charset="0"/>
                <a:ea typeface="Cambria Math" panose="02040503050406030204" pitchFamily="18" charset="0"/>
                <a:cs typeface="Courier New" panose="02070309020205020404" pitchFamily="49" charset="0"/>
              </a:rPr>
              <a:t>n_elem</a:t>
            </a:r>
            <a:r>
              <a:rPr lang="en-US" sz="1100" dirty="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a:t>
            </a:r>
            <a:endParaRPr lang="en-US" sz="1100" dirty="0">
              <a:latin typeface="Courier New" panose="02070309020205020404" pitchFamily="49" charset="0"/>
              <a:ea typeface="Cambria Math" panose="02040503050406030204" pitchFamily="18" charset="0"/>
              <a:cs typeface="Courier New" panose="02070309020205020404" pitchFamily="49" charset="0"/>
            </a:endParaRPr>
          </a:p>
          <a:p>
            <a:pPr marL="228600" indent="-228600">
              <a:buFont typeface="+mj-lt"/>
              <a:buAutoNum type="arabicPeriod"/>
            </a:pPr>
            <a:r>
              <a:rPr lang="en-US" sz="1100" dirty="0">
                <a:latin typeface="Courier New" panose="02070309020205020404" pitchFamily="49" charset="0"/>
                <a:ea typeface="Cambria Math" panose="02040503050406030204" pitchFamily="18" charset="0"/>
                <a:cs typeface="Courier New" panose="02070309020205020404" pitchFamily="49" charset="0"/>
              </a:rPr>
              <a:t>  </a:t>
            </a:r>
            <a:r>
              <a:rPr lang="en-US" sz="1100" dirty="0" err="1">
                <a:latin typeface="Courier New" panose="02070309020205020404" pitchFamily="49" charset="0"/>
                <a:ea typeface="Cambria Math" panose="02040503050406030204" pitchFamily="18" charset="0"/>
                <a:cs typeface="Courier New" panose="02070309020205020404" pitchFamily="49" charset="0"/>
              </a:rPr>
              <a:t>int</a:t>
            </a:r>
            <a:r>
              <a:rPr lang="en-US" sz="1100" dirty="0">
                <a:latin typeface="Courier New" panose="02070309020205020404" pitchFamily="49" charset="0"/>
                <a:ea typeface="Cambria Math" panose="02040503050406030204" pitchFamily="18" charset="0"/>
                <a:cs typeface="Courier New" panose="02070309020205020404" pitchFamily="49" charset="0"/>
              </a:rPr>
              <a:t> </a:t>
            </a:r>
            <a:r>
              <a:rPr lang="en-US" sz="1100" dirty="0" err="1">
                <a:latin typeface="Courier New" panose="02070309020205020404" pitchFamily="49" charset="0"/>
                <a:ea typeface="Cambria Math" panose="02040503050406030204" pitchFamily="18" charset="0"/>
                <a:cs typeface="Courier New" panose="02070309020205020404" pitchFamily="49" charset="0"/>
              </a:rPr>
              <a:t>i</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  double summer = 0;</a:t>
            </a:r>
            <a:endParaRPr lang="en-US" sz="1100" dirty="0">
              <a:latin typeface="Courier New" panose="02070309020205020404" pitchFamily="49" charset="0"/>
              <a:ea typeface="Cambria Math" panose="02040503050406030204" pitchFamily="18" charset="0"/>
              <a:cs typeface="Courier New" panose="02070309020205020404" pitchFamily="49" charset="0"/>
            </a:endParaRP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#pragma </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acc</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 kernels for independent \</a:t>
            </a:r>
          </a:p>
          <a:p>
            <a:pPr marL="228600" indent="-228600">
              <a:buFont typeface="+mj-lt"/>
              <a:buAutoNum type="arabicPeriod"/>
            </a:pPr>
            <a:r>
              <a:rPr lang="en-US" sz="1100" dirty="0">
                <a:latin typeface="Courier New" panose="02070309020205020404" pitchFamily="49" charset="0"/>
                <a:ea typeface="Cambria Math" panose="02040503050406030204" pitchFamily="18" charset="0"/>
                <a:cs typeface="Courier New" panose="02070309020205020404" pitchFamily="49" charset="0"/>
              </a:rPr>
              <a:t> </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           </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copyin</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(a[</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n_elem</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],b[</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n_elem</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 \</a:t>
            </a:r>
          </a:p>
          <a:p>
            <a:pPr marL="228600" indent="-228600">
              <a:buFont typeface="+mj-lt"/>
              <a:buAutoNum type="arabicPeriod"/>
            </a:pPr>
            <a:r>
              <a:rPr lang="en-US" sz="1100" dirty="0">
                <a:latin typeface="Courier New" panose="02070309020205020404" pitchFamily="49" charset="0"/>
                <a:ea typeface="Cambria Math" panose="02040503050406030204" pitchFamily="18" charset="0"/>
                <a:cs typeface="Courier New" panose="02070309020205020404" pitchFamily="49" charset="0"/>
              </a:rPr>
              <a:t> </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           reduction(+:summer)</a:t>
            </a:r>
            <a:endParaRPr lang="en-US" sz="1100" dirty="0">
              <a:latin typeface="Courier New" panose="02070309020205020404" pitchFamily="49" charset="0"/>
              <a:ea typeface="Cambria Math" panose="02040503050406030204" pitchFamily="18" charset="0"/>
              <a:cs typeface="Courier New" panose="02070309020205020404" pitchFamily="49" charset="0"/>
            </a:endParaRPr>
          </a:p>
          <a:p>
            <a:pPr marL="228600" indent="-228600">
              <a:buFont typeface="+mj-lt"/>
              <a:buAutoNum type="arabicPeriod"/>
            </a:pPr>
            <a:r>
              <a:rPr lang="en-US" sz="1100" dirty="0">
                <a:latin typeface="Courier New" panose="02070309020205020404" pitchFamily="49" charset="0"/>
                <a:ea typeface="Cambria Math" panose="02040503050406030204" pitchFamily="18" charset="0"/>
                <a:cs typeface="Courier New" panose="02070309020205020404" pitchFamily="49" charset="0"/>
              </a:rPr>
              <a:t>  for (</a:t>
            </a:r>
            <a:r>
              <a:rPr lang="en-US" sz="1100" dirty="0" err="1">
                <a:latin typeface="Courier New" panose="02070309020205020404" pitchFamily="49" charset="0"/>
                <a:ea typeface="Cambria Math" panose="02040503050406030204" pitchFamily="18" charset="0"/>
                <a:cs typeface="Courier New" panose="02070309020205020404" pitchFamily="49" charset="0"/>
              </a:rPr>
              <a:t>i</a:t>
            </a:r>
            <a:r>
              <a:rPr lang="en-US" sz="1100" dirty="0">
                <a:latin typeface="Courier New" panose="02070309020205020404" pitchFamily="49" charset="0"/>
                <a:ea typeface="Cambria Math" panose="02040503050406030204" pitchFamily="18" charset="0"/>
                <a:cs typeface="Courier New" panose="02070309020205020404" pitchFamily="49" charset="0"/>
              </a:rPr>
              <a:t> = 0; </a:t>
            </a:r>
            <a:r>
              <a:rPr lang="en-US" sz="1100" dirty="0" err="1">
                <a:latin typeface="Courier New" panose="02070309020205020404" pitchFamily="49" charset="0"/>
                <a:ea typeface="Cambria Math" panose="02040503050406030204" pitchFamily="18" charset="0"/>
                <a:cs typeface="Courier New" panose="02070309020205020404" pitchFamily="49" charset="0"/>
              </a:rPr>
              <a:t>i</a:t>
            </a:r>
            <a:r>
              <a:rPr lang="en-US" sz="1100" dirty="0">
                <a:latin typeface="Courier New" panose="02070309020205020404" pitchFamily="49" charset="0"/>
                <a:ea typeface="Cambria Math" panose="02040503050406030204" pitchFamily="18" charset="0"/>
                <a:cs typeface="Courier New" panose="02070309020205020404" pitchFamily="49" charset="0"/>
              </a:rPr>
              <a:t> &lt; </a:t>
            </a:r>
            <a:r>
              <a:rPr lang="en-US" sz="1100" dirty="0" err="1">
                <a:latin typeface="Courier New" panose="02070309020205020404" pitchFamily="49" charset="0"/>
                <a:ea typeface="Cambria Math" panose="02040503050406030204" pitchFamily="18" charset="0"/>
                <a:cs typeface="Courier New" panose="02070309020205020404" pitchFamily="49" charset="0"/>
              </a:rPr>
              <a:t>n_elem</a:t>
            </a:r>
            <a:r>
              <a:rPr lang="en-US" sz="1100" dirty="0">
                <a:latin typeface="Courier New" panose="02070309020205020404" pitchFamily="49" charset="0"/>
                <a:ea typeface="Cambria Math" panose="02040503050406030204" pitchFamily="18" charset="0"/>
                <a:cs typeface="Courier New" panose="02070309020205020404" pitchFamily="49" charset="0"/>
              </a:rPr>
              <a:t>; </a:t>
            </a:r>
            <a:r>
              <a:rPr lang="en-US" sz="1100" dirty="0" err="1">
                <a:latin typeface="Courier New" panose="02070309020205020404" pitchFamily="49" charset="0"/>
                <a:ea typeface="Cambria Math" panose="02040503050406030204" pitchFamily="18" charset="0"/>
                <a:cs typeface="Courier New" panose="02070309020205020404" pitchFamily="49" charset="0"/>
              </a:rPr>
              <a:t>i</a:t>
            </a:r>
            <a:r>
              <a:rPr lang="en-US" sz="1100" dirty="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1100" dirty="0">
                <a:latin typeface="Courier New" panose="02070309020205020404" pitchFamily="49" charset="0"/>
                <a:ea typeface="Cambria Math" panose="02040503050406030204" pitchFamily="18" charset="0"/>
                <a:cs typeface="Courier New" panose="02070309020205020404" pitchFamily="49" charset="0"/>
              </a:rPr>
              <a:t>    </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summer +</a:t>
            </a:r>
            <a:r>
              <a:rPr lang="en-US" sz="1100" dirty="0">
                <a:latin typeface="Courier New" panose="02070309020205020404" pitchFamily="49" charset="0"/>
                <a:ea typeface="Cambria Math" panose="02040503050406030204" pitchFamily="18" charset="0"/>
                <a:cs typeface="Courier New" panose="02070309020205020404" pitchFamily="49" charset="0"/>
              </a:rPr>
              <a:t>= a[</a:t>
            </a:r>
            <a:r>
              <a:rPr lang="en-US" sz="1100" dirty="0" err="1">
                <a:latin typeface="Courier New" panose="02070309020205020404" pitchFamily="49" charset="0"/>
                <a:ea typeface="Cambria Math" panose="02040503050406030204" pitchFamily="18" charset="0"/>
                <a:cs typeface="Courier New" panose="02070309020205020404" pitchFamily="49" charset="0"/>
              </a:rPr>
              <a:t>i</a:t>
            </a:r>
            <a:r>
              <a:rPr lang="en-US" sz="1100" dirty="0">
                <a:latin typeface="Courier New" panose="02070309020205020404" pitchFamily="49" charset="0"/>
                <a:ea typeface="Cambria Math" panose="02040503050406030204" pitchFamily="18" charset="0"/>
                <a:cs typeface="Courier New" panose="02070309020205020404" pitchFamily="49" charset="0"/>
              </a:rPr>
              <a:t>] * b[</a:t>
            </a:r>
            <a:r>
              <a:rPr lang="en-US" sz="1100" dirty="0" err="1">
                <a:latin typeface="Courier New" panose="02070309020205020404" pitchFamily="49" charset="0"/>
                <a:ea typeface="Cambria Math" panose="02040503050406030204" pitchFamily="18" charset="0"/>
                <a:cs typeface="Courier New" panose="02070309020205020404" pitchFamily="49" charset="0"/>
              </a:rPr>
              <a:t>i</a:t>
            </a:r>
            <a:r>
              <a:rPr lang="en-US" sz="1100" dirty="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1100" dirty="0">
                <a:latin typeface="Courier New" panose="02070309020205020404" pitchFamily="49" charset="0"/>
                <a:ea typeface="Cambria Math" panose="02040503050406030204" pitchFamily="18" charset="0"/>
                <a:cs typeface="Courier New" panose="02070309020205020404" pitchFamily="49" charset="0"/>
              </a:rPr>
              <a:t> </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 *</a:t>
            </a:r>
            <a:r>
              <a:rPr lang="en-US" sz="1100" dirty="0">
                <a:latin typeface="Courier New" panose="02070309020205020404" pitchFamily="49" charset="0"/>
                <a:ea typeface="Cambria Math" panose="02040503050406030204" pitchFamily="18" charset="0"/>
                <a:cs typeface="Courier New" panose="02070309020205020404" pitchFamily="49" charset="0"/>
              </a:rPr>
              <a:t>ret = </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summer;</a:t>
            </a: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a:t>
            </a:r>
            <a:endParaRPr lang="en-US" sz="1100" dirty="0">
              <a:latin typeface="Courier New" panose="02070309020205020404" pitchFamily="49" charset="0"/>
              <a:ea typeface="Cambria Math" panose="02040503050406030204" pitchFamily="18" charset="0"/>
              <a:cs typeface="Courier New" panose="02070309020205020404" pitchFamily="49" charset="0"/>
            </a:endParaRPr>
          </a:p>
        </p:txBody>
      </p:sp>
      <p:sp>
        <p:nvSpPr>
          <p:cNvPr id="12" name="TextBox 11"/>
          <p:cNvSpPr txBox="1"/>
          <p:nvPr/>
        </p:nvSpPr>
        <p:spPr>
          <a:xfrm>
            <a:off x="6215381" y="1873315"/>
            <a:ext cx="1618521" cy="461665"/>
          </a:xfrm>
          <a:prstGeom prst="rect">
            <a:avLst/>
          </a:prstGeom>
          <a:noFill/>
        </p:spPr>
        <p:txBody>
          <a:bodyPr wrap="square" rtlCol="0">
            <a:spAutoFit/>
          </a:bodyPr>
          <a:lstStyle/>
          <a:p>
            <a:r>
              <a:rPr lang="en-US" dirty="0" err="1" smtClean="0"/>
              <a:t>OpenACC</a:t>
            </a:r>
            <a:endParaRPr lang="en-US" dirty="0"/>
          </a:p>
        </p:txBody>
      </p:sp>
      <p:cxnSp>
        <p:nvCxnSpPr>
          <p:cNvPr id="14" name="Curved Connector 13"/>
          <p:cNvCxnSpPr>
            <a:stCxn id="15" idx="1"/>
          </p:cNvCxnSpPr>
          <p:nvPr/>
        </p:nvCxnSpPr>
        <p:spPr bwMode="auto">
          <a:xfrm rot="10800000">
            <a:off x="3543400" y="3937919"/>
            <a:ext cx="1789944" cy="1933371"/>
          </a:xfrm>
          <a:prstGeom prst="curvedConnector2">
            <a:avLst/>
          </a:prstGeom>
          <a:solidFill>
            <a:schemeClr val="accent1"/>
          </a:solidFill>
          <a:ln w="9525" cap="flat" cmpd="sng" algn="ctr">
            <a:solidFill>
              <a:schemeClr val="tx1"/>
            </a:solidFill>
            <a:prstDash val="solid"/>
            <a:round/>
            <a:headEnd type="none" w="med" len="med"/>
            <a:tailEnd type="triangle"/>
          </a:ln>
          <a:effectLst/>
        </p:spPr>
      </p:cxnSp>
      <p:sp>
        <p:nvSpPr>
          <p:cNvPr id="15" name="TextBox 14"/>
          <p:cNvSpPr txBox="1"/>
          <p:nvPr/>
        </p:nvSpPr>
        <p:spPr>
          <a:xfrm>
            <a:off x="5333344" y="5501957"/>
            <a:ext cx="2183780" cy="738664"/>
          </a:xfrm>
          <a:prstGeom prst="rect">
            <a:avLst/>
          </a:prstGeom>
          <a:solidFill>
            <a:schemeClr val="bg1"/>
          </a:solidFill>
          <a:ln>
            <a:solidFill>
              <a:schemeClr val="tx1"/>
            </a:solidFill>
          </a:ln>
        </p:spPr>
        <p:txBody>
          <a:bodyPr wrap="square" rtlCol="0">
            <a:spAutoFit/>
          </a:bodyPr>
          <a:lstStyle/>
          <a:p>
            <a:r>
              <a:rPr lang="en-US" sz="1400" dirty="0" smtClean="0"/>
              <a:t>Three small changes, target </a:t>
            </a:r>
            <a:r>
              <a:rPr lang="en-US" sz="1400" b="1" dirty="0" smtClean="0"/>
              <a:t>all</a:t>
            </a:r>
            <a:r>
              <a:rPr lang="en-US" sz="1400" dirty="0" smtClean="0"/>
              <a:t> devices with </a:t>
            </a:r>
            <a:r>
              <a:rPr lang="en-US" sz="1400" dirty="0" err="1" smtClean="0"/>
              <a:t>coscheduling</a:t>
            </a:r>
            <a:r>
              <a:rPr lang="en-US" sz="1400" dirty="0" smtClean="0"/>
              <a:t>!</a:t>
            </a:r>
            <a:endParaRPr lang="en-US" sz="1400" dirty="0"/>
          </a:p>
        </p:txBody>
      </p:sp>
      <p:sp>
        <p:nvSpPr>
          <p:cNvPr id="13" name="TextBox 12"/>
          <p:cNvSpPr txBox="1"/>
          <p:nvPr/>
        </p:nvSpPr>
        <p:spPr>
          <a:xfrm>
            <a:off x="0" y="2346045"/>
            <a:ext cx="4728091" cy="2462212"/>
          </a:xfrm>
          <a:prstGeom prst="rect">
            <a:avLst/>
          </a:prstGeom>
          <a:noFill/>
          <a:ln w="6350">
            <a:solidFill>
              <a:schemeClr val="tx1"/>
            </a:solidFill>
          </a:ln>
        </p:spPr>
        <p:txBody>
          <a:bodyPr wrap="square" rtlCol="0">
            <a:spAutoFit/>
          </a:bodyPr>
          <a:lstStyle/>
          <a:p>
            <a:pPr marL="228600" indent="-228600">
              <a:buFont typeface="+mj-lt"/>
              <a:buAutoNum type="arabicPeriod"/>
            </a:pPr>
            <a:r>
              <a:rPr lang="en-US" sz="1100" dirty="0">
                <a:latin typeface="Courier New" panose="02070309020205020404" pitchFamily="49" charset="0"/>
                <a:ea typeface="Cambria Math" panose="02040503050406030204" pitchFamily="18" charset="0"/>
                <a:cs typeface="Courier New" panose="02070309020205020404" pitchFamily="49" charset="0"/>
              </a:rPr>
              <a:t>void </a:t>
            </a:r>
            <a:r>
              <a:rPr lang="en-US" sz="1100" dirty="0" err="1">
                <a:latin typeface="Courier New" panose="02070309020205020404" pitchFamily="49" charset="0"/>
                <a:ea typeface="Cambria Math" panose="02040503050406030204" pitchFamily="18" charset="0"/>
                <a:cs typeface="Courier New" panose="02070309020205020404" pitchFamily="49" charset="0"/>
              </a:rPr>
              <a:t>dotProd</a:t>
            </a:r>
            <a:r>
              <a:rPr lang="en-US" sz="1100" dirty="0">
                <a:latin typeface="Courier New" panose="02070309020205020404" pitchFamily="49" charset="0"/>
                <a:ea typeface="Cambria Math" panose="02040503050406030204" pitchFamily="18" charset="0"/>
                <a:cs typeface="Courier New" panose="02070309020205020404" pitchFamily="49" charset="0"/>
              </a:rPr>
              <a:t>(double *a,</a:t>
            </a:r>
          </a:p>
          <a:p>
            <a:pPr marL="228600" indent="-228600">
              <a:buFont typeface="+mj-lt"/>
              <a:buAutoNum type="arabicPeriod"/>
            </a:pPr>
            <a:r>
              <a:rPr lang="en-US" sz="1100" dirty="0">
                <a:latin typeface="Courier New" panose="02070309020205020404" pitchFamily="49" charset="0"/>
                <a:ea typeface="Cambria Math" panose="02040503050406030204" pitchFamily="18" charset="0"/>
                <a:cs typeface="Courier New" panose="02070309020205020404" pitchFamily="49" charset="0"/>
              </a:rPr>
              <a:t>             double *b,</a:t>
            </a: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             double </a:t>
            </a:r>
            <a:r>
              <a:rPr lang="en-US" sz="1100" dirty="0">
                <a:latin typeface="Courier New" panose="02070309020205020404" pitchFamily="49" charset="0"/>
                <a:ea typeface="Cambria Math" panose="02040503050406030204" pitchFamily="18" charset="0"/>
                <a:cs typeface="Courier New" panose="02070309020205020404" pitchFamily="49" charset="0"/>
              </a:rPr>
              <a:t>*ret,</a:t>
            </a:r>
          </a:p>
          <a:p>
            <a:pPr marL="228600" indent="-228600">
              <a:buFont typeface="+mj-lt"/>
              <a:buAutoNum type="arabicPeriod"/>
            </a:pPr>
            <a:r>
              <a:rPr lang="en-US" sz="1100" dirty="0">
                <a:latin typeface="Courier New" panose="02070309020205020404" pitchFamily="49" charset="0"/>
                <a:ea typeface="Cambria Math" panose="02040503050406030204" pitchFamily="18" charset="0"/>
                <a:cs typeface="Courier New" panose="02070309020205020404" pitchFamily="49" charset="0"/>
              </a:rPr>
              <a:t>             </a:t>
            </a:r>
            <a:r>
              <a:rPr lang="en-US" sz="1100" dirty="0" err="1">
                <a:latin typeface="Courier New" panose="02070309020205020404" pitchFamily="49" charset="0"/>
                <a:ea typeface="Cambria Math" panose="02040503050406030204" pitchFamily="18" charset="0"/>
                <a:cs typeface="Courier New" panose="02070309020205020404" pitchFamily="49" charset="0"/>
              </a:rPr>
              <a:t>int</a:t>
            </a:r>
            <a:r>
              <a:rPr lang="en-US" sz="1100" dirty="0">
                <a:latin typeface="Courier New" panose="02070309020205020404" pitchFamily="49" charset="0"/>
                <a:ea typeface="Cambria Math" panose="02040503050406030204" pitchFamily="18" charset="0"/>
                <a:cs typeface="Courier New" panose="02070309020205020404" pitchFamily="49" charset="0"/>
              </a:rPr>
              <a:t> </a:t>
            </a:r>
            <a:r>
              <a:rPr lang="en-US" sz="1100" dirty="0" err="1">
                <a:latin typeface="Courier New" panose="02070309020205020404" pitchFamily="49" charset="0"/>
                <a:ea typeface="Cambria Math" panose="02040503050406030204" pitchFamily="18" charset="0"/>
                <a:cs typeface="Courier New" panose="02070309020205020404" pitchFamily="49" charset="0"/>
              </a:rPr>
              <a:t>n_elem</a:t>
            </a:r>
            <a:r>
              <a:rPr lang="en-US" sz="1100" dirty="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a:t>
            </a:r>
            <a:endParaRPr lang="en-US" sz="1100" dirty="0">
              <a:latin typeface="Courier New" panose="02070309020205020404" pitchFamily="49" charset="0"/>
              <a:ea typeface="Cambria Math" panose="02040503050406030204" pitchFamily="18" charset="0"/>
              <a:cs typeface="Courier New" panose="02070309020205020404" pitchFamily="49" charset="0"/>
            </a:endParaRPr>
          </a:p>
          <a:p>
            <a:pPr marL="228600" indent="-228600">
              <a:buFont typeface="+mj-lt"/>
              <a:buAutoNum type="arabicPeriod"/>
            </a:pPr>
            <a:r>
              <a:rPr lang="en-US" sz="1100" dirty="0">
                <a:latin typeface="Courier New" panose="02070309020205020404" pitchFamily="49" charset="0"/>
                <a:ea typeface="Cambria Math" panose="02040503050406030204" pitchFamily="18" charset="0"/>
                <a:cs typeface="Courier New" panose="02070309020205020404" pitchFamily="49" charset="0"/>
              </a:rPr>
              <a:t>  </a:t>
            </a:r>
            <a:r>
              <a:rPr lang="en-US" sz="1100" dirty="0" err="1">
                <a:latin typeface="Courier New" panose="02070309020205020404" pitchFamily="49" charset="0"/>
                <a:ea typeface="Cambria Math" panose="02040503050406030204" pitchFamily="18" charset="0"/>
                <a:cs typeface="Courier New" panose="02070309020205020404" pitchFamily="49" charset="0"/>
              </a:rPr>
              <a:t>int</a:t>
            </a:r>
            <a:r>
              <a:rPr lang="en-US" sz="1100" dirty="0">
                <a:latin typeface="Courier New" panose="02070309020205020404" pitchFamily="49" charset="0"/>
                <a:ea typeface="Cambria Math" panose="02040503050406030204" pitchFamily="18" charset="0"/>
                <a:cs typeface="Courier New" panose="02070309020205020404" pitchFamily="49" charset="0"/>
              </a:rPr>
              <a:t> </a:t>
            </a:r>
            <a:r>
              <a:rPr lang="en-US" sz="1100" dirty="0" err="1">
                <a:latin typeface="Courier New" panose="02070309020205020404" pitchFamily="49" charset="0"/>
                <a:ea typeface="Cambria Math" panose="02040503050406030204" pitchFamily="18" charset="0"/>
                <a:cs typeface="Courier New" panose="02070309020205020404" pitchFamily="49" charset="0"/>
              </a:rPr>
              <a:t>i</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  double summer = 0;</a:t>
            </a:r>
            <a:endParaRPr lang="en-US" sz="1100" dirty="0">
              <a:latin typeface="Courier New" panose="02070309020205020404" pitchFamily="49" charset="0"/>
              <a:ea typeface="Cambria Math" panose="02040503050406030204" pitchFamily="18" charset="0"/>
              <a:cs typeface="Courier New" panose="02070309020205020404" pitchFamily="49" charset="0"/>
            </a:endParaRP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#pragma </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acc</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 kernels for independent </a:t>
            </a:r>
            <a:r>
              <a:rPr lang="en-US" sz="1100" dirty="0" smtClean="0">
                <a:solidFill>
                  <a:srgbClr val="FF6600"/>
                </a:solidFill>
                <a:latin typeface="Courier New" panose="02070309020205020404" pitchFamily="49" charset="0"/>
                <a:ea typeface="Cambria Math" panose="02040503050406030204" pitchFamily="18" charset="0"/>
                <a:cs typeface="Courier New" panose="02070309020205020404" pitchFamily="49" charset="0"/>
              </a:rPr>
              <a:t>hetero(true)</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 \</a:t>
            </a:r>
          </a:p>
          <a:p>
            <a:pPr marL="228600" indent="-228600">
              <a:buFont typeface="+mj-lt"/>
              <a:buAutoNum type="arabicPeriod"/>
            </a:pPr>
            <a:r>
              <a:rPr lang="en-US" sz="1100" dirty="0">
                <a:latin typeface="Courier New" panose="02070309020205020404" pitchFamily="49" charset="0"/>
                <a:ea typeface="Cambria Math" panose="02040503050406030204" pitchFamily="18" charset="0"/>
                <a:cs typeface="Courier New" panose="02070309020205020404" pitchFamily="49" charset="0"/>
              </a:rPr>
              <a:t> </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           </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copyin</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(a[</a:t>
            </a:r>
            <a:r>
              <a:rPr lang="en-US" sz="1100" dirty="0" err="1" smtClean="0">
                <a:solidFill>
                  <a:srgbClr val="FF6600"/>
                </a:solidFill>
                <a:latin typeface="Courier New" panose="02070309020205020404" pitchFamily="49" charset="0"/>
                <a:ea typeface="Cambria Math" panose="02040503050406030204" pitchFamily="18" charset="0"/>
                <a:cs typeface="Courier New" panose="02070309020205020404" pitchFamily="49" charset="0"/>
              </a:rPr>
              <a:t>true:</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n_elem</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],b[</a:t>
            </a:r>
            <a:r>
              <a:rPr lang="en-US" sz="1100" dirty="0" err="1" smtClean="0">
                <a:solidFill>
                  <a:srgbClr val="FF6600"/>
                </a:solidFill>
                <a:latin typeface="Courier New" panose="02070309020205020404" pitchFamily="49" charset="0"/>
                <a:ea typeface="Cambria Math" panose="02040503050406030204" pitchFamily="18" charset="0"/>
                <a:cs typeface="Courier New" panose="02070309020205020404" pitchFamily="49" charset="0"/>
              </a:rPr>
              <a:t>true:</a:t>
            </a:r>
            <a:r>
              <a:rPr lang="en-US" sz="1100" dirty="0" err="1" smtClean="0">
                <a:latin typeface="Courier New" panose="02070309020205020404" pitchFamily="49" charset="0"/>
                <a:ea typeface="Cambria Math" panose="02040503050406030204" pitchFamily="18" charset="0"/>
                <a:cs typeface="Courier New" panose="02070309020205020404" pitchFamily="49" charset="0"/>
              </a:rPr>
              <a:t>n_elem</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1100" dirty="0">
                <a:latin typeface="Courier New" panose="02070309020205020404" pitchFamily="49" charset="0"/>
                <a:ea typeface="Cambria Math" panose="02040503050406030204" pitchFamily="18" charset="0"/>
                <a:cs typeface="Courier New" panose="02070309020205020404" pitchFamily="49" charset="0"/>
              </a:rPr>
              <a:t> </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           reduction(+:summer)</a:t>
            </a:r>
            <a:endParaRPr lang="en-US" sz="1100" dirty="0">
              <a:latin typeface="Courier New" panose="02070309020205020404" pitchFamily="49" charset="0"/>
              <a:ea typeface="Cambria Math" panose="02040503050406030204" pitchFamily="18" charset="0"/>
              <a:cs typeface="Courier New" panose="02070309020205020404" pitchFamily="49" charset="0"/>
            </a:endParaRPr>
          </a:p>
          <a:p>
            <a:pPr marL="228600" indent="-228600">
              <a:buFont typeface="+mj-lt"/>
              <a:buAutoNum type="arabicPeriod"/>
            </a:pPr>
            <a:r>
              <a:rPr lang="en-US" sz="1100" dirty="0">
                <a:latin typeface="Courier New" panose="02070309020205020404" pitchFamily="49" charset="0"/>
                <a:ea typeface="Cambria Math" panose="02040503050406030204" pitchFamily="18" charset="0"/>
                <a:cs typeface="Courier New" panose="02070309020205020404" pitchFamily="49" charset="0"/>
              </a:rPr>
              <a:t>  for (</a:t>
            </a:r>
            <a:r>
              <a:rPr lang="en-US" sz="1100" dirty="0" err="1">
                <a:latin typeface="Courier New" panose="02070309020205020404" pitchFamily="49" charset="0"/>
                <a:ea typeface="Cambria Math" panose="02040503050406030204" pitchFamily="18" charset="0"/>
                <a:cs typeface="Courier New" panose="02070309020205020404" pitchFamily="49" charset="0"/>
              </a:rPr>
              <a:t>i</a:t>
            </a:r>
            <a:r>
              <a:rPr lang="en-US" sz="1100" dirty="0">
                <a:latin typeface="Courier New" panose="02070309020205020404" pitchFamily="49" charset="0"/>
                <a:ea typeface="Cambria Math" panose="02040503050406030204" pitchFamily="18" charset="0"/>
                <a:cs typeface="Courier New" panose="02070309020205020404" pitchFamily="49" charset="0"/>
              </a:rPr>
              <a:t> = 0; </a:t>
            </a:r>
            <a:r>
              <a:rPr lang="en-US" sz="1100" dirty="0" err="1">
                <a:latin typeface="Courier New" panose="02070309020205020404" pitchFamily="49" charset="0"/>
                <a:ea typeface="Cambria Math" panose="02040503050406030204" pitchFamily="18" charset="0"/>
                <a:cs typeface="Courier New" panose="02070309020205020404" pitchFamily="49" charset="0"/>
              </a:rPr>
              <a:t>i</a:t>
            </a:r>
            <a:r>
              <a:rPr lang="en-US" sz="1100" dirty="0">
                <a:latin typeface="Courier New" panose="02070309020205020404" pitchFamily="49" charset="0"/>
                <a:ea typeface="Cambria Math" panose="02040503050406030204" pitchFamily="18" charset="0"/>
                <a:cs typeface="Courier New" panose="02070309020205020404" pitchFamily="49" charset="0"/>
              </a:rPr>
              <a:t> &lt; </a:t>
            </a:r>
            <a:r>
              <a:rPr lang="en-US" sz="1100" dirty="0" err="1">
                <a:latin typeface="Courier New" panose="02070309020205020404" pitchFamily="49" charset="0"/>
                <a:ea typeface="Cambria Math" panose="02040503050406030204" pitchFamily="18" charset="0"/>
                <a:cs typeface="Courier New" panose="02070309020205020404" pitchFamily="49" charset="0"/>
              </a:rPr>
              <a:t>n_elem</a:t>
            </a:r>
            <a:r>
              <a:rPr lang="en-US" sz="1100" dirty="0">
                <a:latin typeface="Courier New" panose="02070309020205020404" pitchFamily="49" charset="0"/>
                <a:ea typeface="Cambria Math" panose="02040503050406030204" pitchFamily="18" charset="0"/>
                <a:cs typeface="Courier New" panose="02070309020205020404" pitchFamily="49" charset="0"/>
              </a:rPr>
              <a:t>; </a:t>
            </a:r>
            <a:r>
              <a:rPr lang="en-US" sz="1100" dirty="0" err="1">
                <a:latin typeface="Courier New" panose="02070309020205020404" pitchFamily="49" charset="0"/>
                <a:ea typeface="Cambria Math" panose="02040503050406030204" pitchFamily="18" charset="0"/>
                <a:cs typeface="Courier New" panose="02070309020205020404" pitchFamily="49" charset="0"/>
              </a:rPr>
              <a:t>i</a:t>
            </a:r>
            <a:r>
              <a:rPr lang="en-US" sz="1100" dirty="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1100" dirty="0">
                <a:latin typeface="Courier New" panose="02070309020205020404" pitchFamily="49" charset="0"/>
                <a:ea typeface="Cambria Math" panose="02040503050406030204" pitchFamily="18" charset="0"/>
                <a:cs typeface="Courier New" panose="02070309020205020404" pitchFamily="49" charset="0"/>
              </a:rPr>
              <a:t>    </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summer +</a:t>
            </a:r>
            <a:r>
              <a:rPr lang="en-US" sz="1100" dirty="0">
                <a:latin typeface="Courier New" panose="02070309020205020404" pitchFamily="49" charset="0"/>
                <a:ea typeface="Cambria Math" panose="02040503050406030204" pitchFamily="18" charset="0"/>
                <a:cs typeface="Courier New" panose="02070309020205020404" pitchFamily="49" charset="0"/>
              </a:rPr>
              <a:t>= a[</a:t>
            </a:r>
            <a:r>
              <a:rPr lang="en-US" sz="1100" dirty="0" err="1">
                <a:latin typeface="Courier New" panose="02070309020205020404" pitchFamily="49" charset="0"/>
                <a:ea typeface="Cambria Math" panose="02040503050406030204" pitchFamily="18" charset="0"/>
                <a:cs typeface="Courier New" panose="02070309020205020404" pitchFamily="49" charset="0"/>
              </a:rPr>
              <a:t>i</a:t>
            </a:r>
            <a:r>
              <a:rPr lang="en-US" sz="1100" dirty="0">
                <a:latin typeface="Courier New" panose="02070309020205020404" pitchFamily="49" charset="0"/>
                <a:ea typeface="Cambria Math" panose="02040503050406030204" pitchFamily="18" charset="0"/>
                <a:cs typeface="Courier New" panose="02070309020205020404" pitchFamily="49" charset="0"/>
              </a:rPr>
              <a:t>] * b[</a:t>
            </a:r>
            <a:r>
              <a:rPr lang="en-US" sz="1100" dirty="0" err="1">
                <a:latin typeface="Courier New" panose="02070309020205020404" pitchFamily="49" charset="0"/>
                <a:ea typeface="Cambria Math" panose="02040503050406030204" pitchFamily="18" charset="0"/>
                <a:cs typeface="Courier New" panose="02070309020205020404" pitchFamily="49" charset="0"/>
              </a:rPr>
              <a:t>i</a:t>
            </a:r>
            <a:r>
              <a:rPr lang="en-US" sz="1100" dirty="0">
                <a:latin typeface="Courier New" panose="02070309020205020404" pitchFamily="49" charset="0"/>
                <a:ea typeface="Cambria Math" panose="02040503050406030204" pitchFamily="18" charset="0"/>
                <a:cs typeface="Courier New" panose="02070309020205020404" pitchFamily="49" charset="0"/>
              </a:rPr>
              <a:t>];</a:t>
            </a:r>
          </a:p>
          <a:p>
            <a:pPr marL="228600" indent="-228600">
              <a:buFont typeface="+mj-lt"/>
              <a:buAutoNum type="arabicPeriod"/>
            </a:pPr>
            <a:r>
              <a:rPr lang="en-US" sz="1100" dirty="0">
                <a:latin typeface="Courier New" panose="02070309020205020404" pitchFamily="49" charset="0"/>
                <a:ea typeface="Cambria Math" panose="02040503050406030204" pitchFamily="18" charset="0"/>
                <a:cs typeface="Courier New" panose="02070309020205020404" pitchFamily="49" charset="0"/>
              </a:rPr>
              <a:t> </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 *</a:t>
            </a:r>
            <a:r>
              <a:rPr lang="en-US" sz="1100" dirty="0">
                <a:latin typeface="Courier New" panose="02070309020205020404" pitchFamily="49" charset="0"/>
                <a:ea typeface="Cambria Math" panose="02040503050406030204" pitchFamily="18" charset="0"/>
                <a:cs typeface="Courier New" panose="02070309020205020404" pitchFamily="49" charset="0"/>
              </a:rPr>
              <a:t>ret = </a:t>
            </a:r>
            <a:r>
              <a:rPr lang="en-US" sz="1100" dirty="0" smtClean="0">
                <a:latin typeface="Courier New" panose="02070309020205020404" pitchFamily="49" charset="0"/>
                <a:ea typeface="Cambria Math" panose="02040503050406030204" pitchFamily="18" charset="0"/>
                <a:cs typeface="Courier New" panose="02070309020205020404" pitchFamily="49" charset="0"/>
              </a:rPr>
              <a:t>summer;</a:t>
            </a:r>
          </a:p>
          <a:p>
            <a:pPr marL="228600" indent="-228600">
              <a:buFont typeface="+mj-lt"/>
              <a:buAutoNum type="arabicPeriod"/>
            </a:pPr>
            <a:r>
              <a:rPr lang="en-US" sz="1100" dirty="0" smtClean="0">
                <a:latin typeface="Courier New" panose="02070309020205020404" pitchFamily="49" charset="0"/>
                <a:ea typeface="Cambria Math" panose="02040503050406030204" pitchFamily="18" charset="0"/>
                <a:cs typeface="Courier New" panose="02070309020205020404" pitchFamily="49" charset="0"/>
              </a:rPr>
              <a:t>}</a:t>
            </a:r>
            <a:endParaRPr lang="en-US" sz="1100" dirty="0">
              <a:latin typeface="Courier New" panose="02070309020205020404" pitchFamily="49" charset="0"/>
              <a:ea typeface="Cambria Math" panose="02040503050406030204" pitchFamily="18" charset="0"/>
              <a:cs typeface="Courier New" panose="02070309020205020404" pitchFamily="49" charset="0"/>
            </a:endParaRPr>
          </a:p>
        </p:txBody>
      </p:sp>
      <p:sp>
        <p:nvSpPr>
          <p:cNvPr id="16" name="TextBox 15"/>
          <p:cNvSpPr txBox="1"/>
          <p:nvPr/>
        </p:nvSpPr>
        <p:spPr>
          <a:xfrm>
            <a:off x="1668499" y="1876309"/>
            <a:ext cx="1764963" cy="461665"/>
          </a:xfrm>
          <a:prstGeom prst="rect">
            <a:avLst/>
          </a:prstGeom>
          <a:noFill/>
        </p:spPr>
        <p:txBody>
          <a:bodyPr wrap="square" rtlCol="0">
            <a:spAutoFit/>
          </a:bodyPr>
          <a:lstStyle/>
          <a:p>
            <a:r>
              <a:rPr lang="en-US" dirty="0" smtClean="0"/>
              <a:t>CoreTSAR</a:t>
            </a:r>
            <a:endParaRPr lang="en-US" dirty="0"/>
          </a:p>
        </p:txBody>
      </p:sp>
    </p:spTree>
    <p:extLst>
      <p:ext uri="{BB962C8B-B14F-4D97-AF65-F5344CB8AC3E}">
        <p14:creationId xmlns:p14="http://schemas.microsoft.com/office/powerpoint/2010/main" val="1558729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Multi-GPU LDC with </a:t>
            </a:r>
            <a:r>
              <a:rPr lang="en-US" dirty="0" err="1" smtClean="0"/>
              <a:t>CoreTSAR</a:t>
            </a:r>
            <a:r>
              <a:rPr lang="en-US" dirty="0" smtClean="0"/>
              <a:t> (2014)</a:t>
            </a:r>
            <a:endParaRPr lang="en-US" dirty="0"/>
          </a:p>
        </p:txBody>
      </p:sp>
      <p:graphicFrame>
        <p:nvGraphicFramePr>
          <p:cNvPr id="9" name="Chart 8"/>
          <p:cNvGraphicFramePr>
            <a:graphicFrameLocks/>
          </p:cNvGraphicFramePr>
          <p:nvPr>
            <p:extLst>
              <p:ext uri="{D42A27DB-BD31-4B8C-83A1-F6EECF244321}">
                <p14:modId xmlns:p14="http://schemas.microsoft.com/office/powerpoint/2010/main" val="1450672688"/>
              </p:ext>
            </p:extLst>
          </p:nvPr>
        </p:nvGraphicFramePr>
        <p:xfrm>
          <a:off x="317519" y="951998"/>
          <a:ext cx="8508962" cy="4954004"/>
        </p:xfrm>
        <a:graphic>
          <a:graphicData uri="http://schemas.openxmlformats.org/drawingml/2006/chart">
            <c:chart xmlns:c="http://schemas.openxmlformats.org/drawingml/2006/chart" xmlns:r="http://schemas.openxmlformats.org/officeDocument/2006/relationships" r:id="rId2"/>
          </a:graphicData>
        </a:graphic>
      </p:graphicFrame>
      <p:sp>
        <p:nvSpPr>
          <p:cNvPr id="3" name="Left Brace 2"/>
          <p:cNvSpPr/>
          <p:nvPr/>
        </p:nvSpPr>
        <p:spPr bwMode="auto">
          <a:xfrm>
            <a:off x="7001417" y="1643465"/>
            <a:ext cx="683065" cy="1365998"/>
          </a:xfrm>
          <a:prstGeom prst="leftBrace">
            <a:avLst>
              <a:gd name="adj1" fmla="val 8333"/>
              <a:gd name="adj2" fmla="val 35156"/>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10" name="TextBox 9"/>
          <p:cNvSpPr txBox="1"/>
          <p:nvPr/>
        </p:nvSpPr>
        <p:spPr>
          <a:xfrm>
            <a:off x="1387476" y="1654136"/>
            <a:ext cx="3973564" cy="646331"/>
          </a:xfrm>
          <a:prstGeom prst="rect">
            <a:avLst/>
          </a:prstGeom>
          <a:noFill/>
        </p:spPr>
        <p:txBody>
          <a:bodyPr wrap="none" rtlCol="0">
            <a:spAutoFit/>
          </a:bodyPr>
          <a:lstStyle/>
          <a:p>
            <a:r>
              <a:rPr lang="en-US" dirty="0" smtClean="0"/>
              <a:t>Performance gap caused by data transfer.</a:t>
            </a:r>
          </a:p>
          <a:p>
            <a:r>
              <a:rPr lang="en-US" dirty="0"/>
              <a:t>N</a:t>
            </a:r>
            <a:r>
              <a:rPr lang="en-US" dirty="0" smtClean="0"/>
              <a:t>eeds halo support! (in progress)</a:t>
            </a:r>
          </a:p>
        </p:txBody>
      </p:sp>
    </p:spTree>
    <p:extLst>
      <p:ext uri="{BB962C8B-B14F-4D97-AF65-F5344CB8AC3E}">
        <p14:creationId xmlns:p14="http://schemas.microsoft.com/office/powerpoint/2010/main" val="212521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chart seriesIdx="1"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Chart bld="series"/>
        </p:bldSub>
      </p:bldGraphic>
      <p:bldP spid="3" grpId="0" animBg="1"/>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p:cNvSpPr>
            <a:spLocks noGrp="1"/>
          </p:cNvSpPr>
          <p:nvPr>
            <p:ph type="title"/>
          </p:nvPr>
        </p:nvSpPr>
        <p:spPr>
          <a:xfrm>
            <a:off x="457200" y="160341"/>
            <a:ext cx="8229600" cy="690560"/>
          </a:xfrm>
        </p:spPr>
        <p:txBody>
          <a:bodyPr>
            <a:normAutofit fontScale="90000"/>
          </a:bodyPr>
          <a:lstStyle/>
          <a:p>
            <a:r>
              <a:rPr lang="en-US" dirty="0" smtClean="0"/>
              <a:t>    Ecosystem for Heterogeneous Parallel Computing</a:t>
            </a:r>
            <a:endParaRPr lang="en-US" dirty="0"/>
          </a:p>
        </p:txBody>
      </p:sp>
      <p:pic>
        <p:nvPicPr>
          <p:cNvPr id="8" name="Picture 7"/>
          <p:cNvPicPr>
            <a:picLocks noChangeAspect="1"/>
          </p:cNvPicPr>
          <p:nvPr/>
        </p:nvPicPr>
        <p:blipFill>
          <a:blip r:embed="rId3"/>
          <a:srcRect l="17872" t="37952" b="12470"/>
          <a:stretch>
            <a:fillRect/>
          </a:stretch>
        </p:blipFill>
        <p:spPr>
          <a:xfrm>
            <a:off x="759490" y="2610747"/>
            <a:ext cx="7059198" cy="3344543"/>
          </a:xfrm>
          <a:prstGeom prst="rect">
            <a:avLst/>
          </a:prstGeom>
        </p:spPr>
      </p:pic>
      <p:sp>
        <p:nvSpPr>
          <p:cNvPr id="13" name="TextBox 12"/>
          <p:cNvSpPr txBox="1"/>
          <p:nvPr/>
        </p:nvSpPr>
        <p:spPr>
          <a:xfrm>
            <a:off x="1998989" y="5929868"/>
            <a:ext cx="4328379" cy="369332"/>
          </a:xfrm>
          <a:prstGeom prst="rect">
            <a:avLst/>
          </a:prstGeom>
          <a:noFill/>
        </p:spPr>
        <p:txBody>
          <a:bodyPr wrap="none" rtlCol="0">
            <a:spAutoFit/>
          </a:bodyPr>
          <a:lstStyle/>
          <a:p>
            <a:r>
              <a:rPr lang="en-US" sz="1800" dirty="0" smtClean="0">
                <a:cs typeface="Calibri"/>
              </a:rPr>
              <a:t>Heterogeneous Parallel Computing Platform</a:t>
            </a:r>
            <a:endParaRPr lang="en-US" sz="1800" dirty="0">
              <a:cs typeface="Calibri"/>
            </a:endParaRPr>
          </a:p>
        </p:txBody>
      </p:sp>
      <p:pic>
        <p:nvPicPr>
          <p:cNvPr id="10" name="Picture 9"/>
          <p:cNvPicPr>
            <a:picLocks noChangeAspect="1"/>
          </p:cNvPicPr>
          <p:nvPr/>
        </p:nvPicPr>
        <p:blipFill>
          <a:blip r:embed="rId4"/>
          <a:stretch>
            <a:fillRect/>
          </a:stretch>
        </p:blipFill>
        <p:spPr>
          <a:xfrm>
            <a:off x="2517817" y="1825573"/>
            <a:ext cx="247481" cy="496790"/>
          </a:xfrm>
          <a:prstGeom prst="rect">
            <a:avLst/>
          </a:prstGeom>
          <a:scene3d>
            <a:camera prst="orthographicFront">
              <a:rot lat="0" lon="0" rev="5400000"/>
            </a:camera>
            <a:lightRig rig="threePt" dir="t"/>
          </a:scene3d>
        </p:spPr>
      </p:pic>
      <p:sp>
        <p:nvSpPr>
          <p:cNvPr id="14" name="Rectangle 13"/>
          <p:cNvSpPr/>
          <p:nvPr/>
        </p:nvSpPr>
        <p:spPr>
          <a:xfrm>
            <a:off x="1686591" y="1066800"/>
            <a:ext cx="1264285" cy="13716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prstTxWarp prst="textNoShape">
              <a:avLst/>
            </a:prstTxWarp>
          </a:bodyPr>
          <a:lstStyle/>
          <a:p>
            <a:pPr algn="ctr">
              <a:defRPr/>
            </a:pPr>
            <a:r>
              <a:rPr lang="en-US" sz="1600" dirty="0">
                <a:solidFill>
                  <a:schemeClr val="tx1"/>
                </a:solidFill>
              </a:rPr>
              <a:t>Sequence</a:t>
            </a:r>
          </a:p>
          <a:p>
            <a:pPr algn="ctr">
              <a:defRPr/>
            </a:pPr>
            <a:r>
              <a:rPr lang="en-US" sz="1600" dirty="0">
                <a:solidFill>
                  <a:schemeClr val="tx1"/>
                </a:solidFill>
              </a:rPr>
              <a:t>Alignment</a:t>
            </a:r>
          </a:p>
        </p:txBody>
      </p:sp>
      <p:pic>
        <p:nvPicPr>
          <p:cNvPr id="16" name="Picture 61"/>
          <p:cNvPicPr>
            <a:picLocks noChangeAspect="1"/>
          </p:cNvPicPr>
          <p:nvPr/>
        </p:nvPicPr>
        <p:blipFill>
          <a:blip r:embed="rId5"/>
          <a:srcRect l="15596" r="15596"/>
          <a:stretch>
            <a:fillRect/>
          </a:stretch>
        </p:blipFill>
        <p:spPr bwMode="auto">
          <a:xfrm>
            <a:off x="1784381" y="1673231"/>
            <a:ext cx="515144" cy="688975"/>
          </a:xfrm>
          <a:prstGeom prst="rect">
            <a:avLst/>
          </a:prstGeom>
          <a:noFill/>
          <a:ln w="9525">
            <a:noFill/>
            <a:miter lim="800000"/>
            <a:headEnd/>
            <a:tailEnd/>
          </a:ln>
        </p:spPr>
      </p:pic>
      <p:pic>
        <p:nvPicPr>
          <p:cNvPr id="17" name="Picture 59"/>
          <p:cNvPicPr>
            <a:picLocks noChangeAspect="1"/>
          </p:cNvPicPr>
          <p:nvPr/>
        </p:nvPicPr>
        <p:blipFill>
          <a:blip r:embed="rId6"/>
          <a:srcRect l="23260" t="2534" r="48634" b="2534"/>
          <a:stretch>
            <a:fillRect/>
          </a:stretch>
        </p:blipFill>
        <p:spPr bwMode="auto">
          <a:xfrm>
            <a:off x="2330957" y="1676400"/>
            <a:ext cx="536098" cy="685800"/>
          </a:xfrm>
          <a:prstGeom prst="rect">
            <a:avLst/>
          </a:prstGeom>
          <a:noFill/>
          <a:ln w="9525">
            <a:noFill/>
            <a:miter lim="800000"/>
            <a:headEnd/>
            <a:tailEnd/>
          </a:ln>
        </p:spPr>
      </p:pic>
      <p:sp>
        <p:nvSpPr>
          <p:cNvPr id="18" name="Rectangle 17"/>
          <p:cNvSpPr/>
          <p:nvPr/>
        </p:nvSpPr>
        <p:spPr>
          <a:xfrm>
            <a:off x="2950875" y="1066800"/>
            <a:ext cx="1257300" cy="13716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lstStyle/>
          <a:p>
            <a:pPr algn="ctr">
              <a:defRPr/>
            </a:pPr>
            <a:r>
              <a:rPr lang="en-US" sz="1600" dirty="0">
                <a:solidFill>
                  <a:schemeClr val="tx1"/>
                </a:solidFill>
              </a:rPr>
              <a:t>Molecular</a:t>
            </a:r>
          </a:p>
          <a:p>
            <a:pPr algn="ctr">
              <a:defRPr/>
            </a:pPr>
            <a:r>
              <a:rPr lang="en-US" sz="1600" dirty="0">
                <a:solidFill>
                  <a:schemeClr val="tx1"/>
                </a:solidFill>
              </a:rPr>
              <a:t>Dynamics</a:t>
            </a:r>
          </a:p>
        </p:txBody>
      </p:sp>
      <p:pic>
        <p:nvPicPr>
          <p:cNvPr id="19" name="Picture 75"/>
          <p:cNvPicPr>
            <a:picLocks noChangeAspect="1"/>
          </p:cNvPicPr>
          <p:nvPr/>
        </p:nvPicPr>
        <p:blipFill>
          <a:blip r:embed="rId7"/>
          <a:srcRect/>
          <a:stretch>
            <a:fillRect/>
          </a:stretch>
        </p:blipFill>
        <p:spPr bwMode="auto">
          <a:xfrm>
            <a:off x="3179646" y="1676400"/>
            <a:ext cx="777081" cy="636588"/>
          </a:xfrm>
          <a:prstGeom prst="rect">
            <a:avLst/>
          </a:prstGeom>
          <a:noFill/>
          <a:ln w="9525">
            <a:noFill/>
            <a:miter lim="800000"/>
            <a:headEnd/>
            <a:tailEnd/>
          </a:ln>
        </p:spPr>
      </p:pic>
      <p:sp>
        <p:nvSpPr>
          <p:cNvPr id="20" name="Rectangle 19"/>
          <p:cNvSpPr/>
          <p:nvPr/>
        </p:nvSpPr>
        <p:spPr>
          <a:xfrm>
            <a:off x="4208175" y="1066800"/>
            <a:ext cx="1341120" cy="13716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lstStyle/>
          <a:p>
            <a:pPr algn="ctr">
              <a:defRPr/>
            </a:pPr>
            <a:r>
              <a:rPr lang="en-US" sz="1600" dirty="0">
                <a:solidFill>
                  <a:schemeClr val="tx1"/>
                </a:solidFill>
              </a:rPr>
              <a:t>Earthquake</a:t>
            </a:r>
          </a:p>
          <a:p>
            <a:pPr algn="ctr">
              <a:defRPr/>
            </a:pPr>
            <a:r>
              <a:rPr lang="en-US" sz="1600" dirty="0">
                <a:solidFill>
                  <a:schemeClr val="tx1"/>
                </a:solidFill>
              </a:rPr>
              <a:t>Modeling</a:t>
            </a:r>
          </a:p>
        </p:txBody>
      </p:sp>
      <p:sp>
        <p:nvSpPr>
          <p:cNvPr id="21" name="Rectangle 20"/>
          <p:cNvSpPr/>
          <p:nvPr/>
        </p:nvSpPr>
        <p:spPr>
          <a:xfrm>
            <a:off x="5549295" y="1066800"/>
            <a:ext cx="1341120" cy="13716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lstStyle/>
          <a:p>
            <a:pPr algn="ctr">
              <a:defRPr/>
            </a:pPr>
            <a:r>
              <a:rPr lang="en-US" sz="1600" dirty="0" err="1">
                <a:solidFill>
                  <a:schemeClr val="tx1"/>
                </a:solidFill>
              </a:rPr>
              <a:t>Neuro</a:t>
            </a:r>
            <a:r>
              <a:rPr lang="en-US" sz="1600" dirty="0">
                <a:solidFill>
                  <a:schemeClr val="tx1"/>
                </a:solidFill>
              </a:rPr>
              <a:t>-</a:t>
            </a:r>
          </a:p>
          <a:p>
            <a:pPr algn="ctr">
              <a:defRPr/>
            </a:pPr>
            <a:r>
              <a:rPr lang="en-US" sz="1600" dirty="0">
                <a:solidFill>
                  <a:schemeClr val="tx1"/>
                </a:solidFill>
              </a:rPr>
              <a:t>informatics</a:t>
            </a:r>
          </a:p>
        </p:txBody>
      </p:sp>
      <p:pic>
        <p:nvPicPr>
          <p:cNvPr id="22" name="Picture 72"/>
          <p:cNvPicPr>
            <a:picLocks noChangeAspect="1"/>
          </p:cNvPicPr>
          <p:nvPr/>
        </p:nvPicPr>
        <p:blipFill>
          <a:blip r:embed="rId8"/>
          <a:srcRect/>
          <a:stretch>
            <a:fillRect/>
          </a:stretch>
        </p:blipFill>
        <p:spPr bwMode="auto">
          <a:xfrm>
            <a:off x="5800757" y="1676400"/>
            <a:ext cx="773589" cy="700088"/>
          </a:xfrm>
          <a:prstGeom prst="rect">
            <a:avLst/>
          </a:prstGeom>
          <a:noFill/>
          <a:ln w="9525">
            <a:noFill/>
            <a:miter lim="800000"/>
            <a:headEnd/>
            <a:tailEnd/>
          </a:ln>
        </p:spPr>
      </p:pic>
      <p:pic>
        <p:nvPicPr>
          <p:cNvPr id="23" name="Picture 48"/>
          <p:cNvPicPr>
            <a:picLocks noChangeAspect="1"/>
          </p:cNvPicPr>
          <p:nvPr/>
        </p:nvPicPr>
        <p:blipFill>
          <a:blip r:embed="rId9"/>
          <a:srcRect t="16045" r="10863" b="16045"/>
          <a:stretch>
            <a:fillRect/>
          </a:stretch>
        </p:blipFill>
        <p:spPr bwMode="auto">
          <a:xfrm>
            <a:off x="4375817" y="1619250"/>
            <a:ext cx="923767" cy="742950"/>
          </a:xfrm>
          <a:prstGeom prst="rect">
            <a:avLst/>
          </a:prstGeom>
          <a:noFill/>
          <a:ln w="9525">
            <a:noFill/>
            <a:miter lim="800000"/>
            <a:headEnd/>
            <a:tailEnd/>
          </a:ln>
        </p:spPr>
      </p:pic>
      <p:grpSp>
        <p:nvGrpSpPr>
          <p:cNvPr id="2" name="Group 30"/>
          <p:cNvGrpSpPr/>
          <p:nvPr/>
        </p:nvGrpSpPr>
        <p:grpSpPr>
          <a:xfrm>
            <a:off x="359065" y="1066800"/>
            <a:ext cx="1327526" cy="1371600"/>
            <a:chOff x="-1167231" y="2413000"/>
            <a:chExt cx="1460279" cy="1371600"/>
          </a:xfrm>
        </p:grpSpPr>
        <p:sp>
          <p:nvSpPr>
            <p:cNvPr id="27" name="Rectangle 26"/>
            <p:cNvSpPr/>
            <p:nvPr/>
          </p:nvSpPr>
          <p:spPr>
            <a:xfrm>
              <a:off x="-1167231" y="2413000"/>
              <a:ext cx="1460279" cy="13716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prstTxWarp prst="textNoShape">
                <a:avLst/>
              </a:prstTxWarp>
            </a:bodyPr>
            <a:lstStyle/>
            <a:p>
              <a:pPr algn="ctr">
                <a:defRPr/>
              </a:pPr>
              <a:r>
                <a:rPr lang="en-US" sz="1600" dirty="0" smtClean="0">
                  <a:solidFill>
                    <a:schemeClr val="tx1"/>
                  </a:solidFill>
                </a:rPr>
                <a:t>Epidemiology</a:t>
              </a:r>
              <a:endParaRPr lang="en-US" sz="1600" dirty="0">
                <a:solidFill>
                  <a:schemeClr val="tx1"/>
                </a:solidFill>
              </a:endParaRPr>
            </a:p>
          </p:txBody>
        </p:sp>
        <p:pic>
          <p:nvPicPr>
            <p:cNvPr id="29" name="Picture 28"/>
            <p:cNvPicPr>
              <a:picLocks noChangeAspect="1"/>
            </p:cNvPicPr>
            <p:nvPr/>
          </p:nvPicPr>
          <p:blipFill>
            <a:blip r:embed="rId10"/>
            <a:stretch>
              <a:fillRect/>
            </a:stretch>
          </p:blipFill>
          <p:spPr>
            <a:xfrm>
              <a:off x="-1046867" y="2747966"/>
              <a:ext cx="1258362" cy="973134"/>
            </a:xfrm>
            <a:prstGeom prst="rect">
              <a:avLst/>
            </a:prstGeom>
          </p:spPr>
        </p:pic>
      </p:grpSp>
      <p:grpSp>
        <p:nvGrpSpPr>
          <p:cNvPr id="3" name="Group 34"/>
          <p:cNvGrpSpPr/>
          <p:nvPr/>
        </p:nvGrpSpPr>
        <p:grpSpPr>
          <a:xfrm>
            <a:off x="6890415" y="969966"/>
            <a:ext cx="1341120" cy="1371600"/>
            <a:chOff x="368300" y="1663700"/>
            <a:chExt cx="1341120" cy="1371600"/>
          </a:xfrm>
        </p:grpSpPr>
        <p:sp>
          <p:nvSpPr>
            <p:cNvPr id="33" name="Rectangle 32"/>
            <p:cNvSpPr/>
            <p:nvPr/>
          </p:nvSpPr>
          <p:spPr>
            <a:xfrm>
              <a:off x="368300" y="1663700"/>
              <a:ext cx="1341120" cy="1371600"/>
            </a:xfrm>
            <a:prstGeom prst="rect">
              <a:avLst/>
            </a:prstGeom>
            <a:solidFill>
              <a:schemeClr val="bg1"/>
            </a:solidFill>
            <a:ln>
              <a:noFill/>
            </a:ln>
            <a:effectLst>
              <a:outerShdw blurRad="40000" dist="23000" dir="5400000" rotWithShape="0">
                <a:srgbClr val="000000">
                  <a:alpha val="35000"/>
                </a:srgbClr>
              </a:outerShdw>
              <a:softEdge rad="50800"/>
            </a:effectLst>
          </p:spPr>
          <p:style>
            <a:lnRef idx="1">
              <a:schemeClr val="accent1"/>
            </a:lnRef>
            <a:fillRef idx="3">
              <a:schemeClr val="accent1"/>
            </a:fillRef>
            <a:effectRef idx="2">
              <a:schemeClr val="accent1"/>
            </a:effectRef>
            <a:fontRef idx="minor">
              <a:schemeClr val="lt1"/>
            </a:fontRef>
          </p:style>
          <p:txBody>
            <a:bodyPr/>
            <a:lstStyle/>
            <a:p>
              <a:pPr algn="ctr">
                <a:defRPr/>
              </a:pPr>
              <a:r>
                <a:rPr lang="en-US" sz="1600" dirty="0" err="1" smtClean="0">
                  <a:solidFill>
                    <a:schemeClr val="tx1"/>
                  </a:solidFill>
                </a:rPr>
                <a:t>Cybersecurity</a:t>
              </a:r>
              <a:endParaRPr lang="en-US" sz="1600" dirty="0">
                <a:solidFill>
                  <a:schemeClr val="tx1"/>
                </a:solidFill>
              </a:endParaRPr>
            </a:p>
          </p:txBody>
        </p:sp>
        <p:pic>
          <p:nvPicPr>
            <p:cNvPr id="32" name="Picture 31"/>
            <p:cNvPicPr>
              <a:picLocks noChangeAspect="1"/>
            </p:cNvPicPr>
            <p:nvPr/>
          </p:nvPicPr>
          <p:blipFill>
            <a:blip r:embed="rId11"/>
            <a:stretch>
              <a:fillRect/>
            </a:stretch>
          </p:blipFill>
          <p:spPr>
            <a:xfrm>
              <a:off x="718819" y="2009956"/>
              <a:ext cx="640081" cy="815261"/>
            </a:xfrm>
            <a:prstGeom prst="rect">
              <a:avLst/>
            </a:prstGeom>
            <a:effectLst>
              <a:softEdge rad="50800"/>
            </a:effectLst>
          </p:spPr>
        </p:pic>
      </p:grpSp>
      <p:sp>
        <p:nvSpPr>
          <p:cNvPr id="31" name="Rectangle 30"/>
          <p:cNvSpPr/>
          <p:nvPr/>
        </p:nvSpPr>
        <p:spPr>
          <a:xfrm>
            <a:off x="7607301" y="1536128"/>
            <a:ext cx="1533437" cy="1219772"/>
          </a:xfrm>
          <a:prstGeom prst="rect">
            <a:avLst/>
          </a:prstGeom>
          <a:solidFill>
            <a:schemeClr val="bg1"/>
          </a:solidFill>
          <a:ln>
            <a:noFill/>
          </a:ln>
          <a:effectLst>
            <a:outerShdw blurRad="40000" dist="23000" dir="5400000" rotWithShape="0">
              <a:srgbClr val="000000">
                <a:alpha val="35000"/>
              </a:srgbClr>
            </a:outerShdw>
            <a:softEdge rad="50800"/>
          </a:effectLst>
        </p:spPr>
        <p:style>
          <a:lnRef idx="1">
            <a:schemeClr val="accent1"/>
          </a:lnRef>
          <a:fillRef idx="3">
            <a:schemeClr val="accent1"/>
          </a:fillRef>
          <a:effectRef idx="2">
            <a:schemeClr val="accent1"/>
          </a:effectRef>
          <a:fontRef idx="minor">
            <a:schemeClr val="lt1"/>
          </a:fontRef>
        </p:style>
        <p:txBody>
          <a:bodyPr/>
          <a:lstStyle/>
          <a:p>
            <a:pPr algn="ctr">
              <a:defRPr/>
            </a:pPr>
            <a:r>
              <a:rPr lang="en-US" sz="1600" dirty="0" smtClean="0">
                <a:solidFill>
                  <a:schemeClr val="tx1"/>
                </a:solidFill>
              </a:rPr>
              <a:t>MAVs</a:t>
            </a:r>
          </a:p>
        </p:txBody>
      </p:sp>
      <p:sp>
        <p:nvSpPr>
          <p:cNvPr id="25" name="TextBox 24"/>
          <p:cNvSpPr txBox="1"/>
          <p:nvPr/>
        </p:nvSpPr>
        <p:spPr>
          <a:xfrm>
            <a:off x="114931" y="190500"/>
            <a:ext cx="1386618" cy="369332"/>
          </a:xfrm>
          <a:prstGeom prst="rect">
            <a:avLst/>
          </a:prstGeom>
          <a:noFill/>
          <a:scene3d>
            <a:camera prst="orthographicFront">
              <a:rot lat="0" lon="0" rev="1440000"/>
            </a:camera>
            <a:lightRig rig="threePt" dir="t"/>
          </a:scene3d>
        </p:spPr>
        <p:txBody>
          <a:bodyPr wrap="none" rtlCol="0">
            <a:spAutoFit/>
          </a:bodyPr>
          <a:lstStyle/>
          <a:p>
            <a:r>
              <a:rPr lang="en-US" b="1" dirty="0" smtClean="0">
                <a:solidFill>
                  <a:srgbClr val="FF0000"/>
                </a:solidFill>
              </a:rPr>
              <a:t>Intra-Node</a:t>
            </a:r>
            <a:endParaRPr lang="en-US" b="1" dirty="0">
              <a:solidFill>
                <a:srgbClr val="FF0000"/>
              </a:solidFill>
            </a:endParaRPr>
          </a:p>
        </p:txBody>
      </p:sp>
      <p:pic>
        <p:nvPicPr>
          <p:cNvPr id="26" name="Picture 25"/>
          <p:cNvPicPr>
            <a:picLocks noChangeAspect="1"/>
          </p:cNvPicPr>
          <p:nvPr/>
        </p:nvPicPr>
        <p:blipFill>
          <a:blip r:embed="rId12"/>
          <a:stretch>
            <a:fillRect/>
          </a:stretch>
        </p:blipFill>
        <p:spPr>
          <a:xfrm>
            <a:off x="3722326" y="1913913"/>
            <a:ext cx="468801" cy="462577"/>
          </a:xfrm>
          <a:prstGeom prst="rect">
            <a:avLst/>
          </a:prstGeom>
          <a:effectLst/>
        </p:spPr>
      </p:pic>
      <p:pic>
        <p:nvPicPr>
          <p:cNvPr id="6" name="Picture 5"/>
          <p:cNvPicPr>
            <a:picLocks noChangeAspect="1"/>
          </p:cNvPicPr>
          <p:nvPr/>
        </p:nvPicPr>
        <p:blipFill>
          <a:blip r:embed="rId13"/>
          <a:stretch>
            <a:fillRect/>
          </a:stretch>
        </p:blipFill>
        <p:spPr>
          <a:xfrm>
            <a:off x="359066" y="1855990"/>
            <a:ext cx="557010" cy="557010"/>
          </a:xfrm>
          <a:prstGeom prst="rect">
            <a:avLst/>
          </a:prstGeom>
          <a:effectLst>
            <a:softEdge rad="50800"/>
          </a:effectLst>
        </p:spPr>
      </p:pic>
      <p:pic>
        <p:nvPicPr>
          <p:cNvPr id="34" name="Picture 33"/>
          <p:cNvPicPr>
            <a:picLocks noChangeAspect="1"/>
          </p:cNvPicPr>
          <p:nvPr/>
        </p:nvPicPr>
        <p:blipFill>
          <a:blip r:embed="rId14"/>
          <a:stretch>
            <a:fillRect/>
          </a:stretch>
        </p:blipFill>
        <p:spPr>
          <a:xfrm>
            <a:off x="4991100" y="1881538"/>
            <a:ext cx="507395" cy="507395"/>
          </a:xfrm>
          <a:prstGeom prst="rect">
            <a:avLst/>
          </a:prstGeom>
          <a:effectLst/>
        </p:spPr>
      </p:pic>
      <p:pic>
        <p:nvPicPr>
          <p:cNvPr id="35" name="Picture 34"/>
          <p:cNvPicPr>
            <a:picLocks noChangeAspect="1"/>
          </p:cNvPicPr>
          <p:nvPr/>
        </p:nvPicPr>
        <p:blipFill>
          <a:blip r:embed="rId13"/>
          <a:stretch>
            <a:fillRect/>
          </a:stretch>
        </p:blipFill>
        <p:spPr>
          <a:xfrm>
            <a:off x="1686591" y="1868690"/>
            <a:ext cx="557010" cy="557010"/>
          </a:xfrm>
          <a:prstGeom prst="rect">
            <a:avLst/>
          </a:prstGeom>
          <a:effectLst>
            <a:softEdge rad="50800"/>
          </a:effectLst>
        </p:spPr>
      </p:pic>
      <p:pic>
        <p:nvPicPr>
          <p:cNvPr id="9" name="Picture 8"/>
          <p:cNvPicPr>
            <a:picLocks noChangeAspect="1"/>
          </p:cNvPicPr>
          <p:nvPr/>
        </p:nvPicPr>
        <p:blipFill>
          <a:blip r:embed="rId15"/>
          <a:stretch>
            <a:fillRect/>
          </a:stretch>
        </p:blipFill>
        <p:spPr>
          <a:xfrm>
            <a:off x="1155700" y="1892911"/>
            <a:ext cx="505491" cy="503244"/>
          </a:xfrm>
          <a:prstGeom prst="rect">
            <a:avLst/>
          </a:prstGeom>
        </p:spPr>
      </p:pic>
      <p:pic>
        <p:nvPicPr>
          <p:cNvPr id="36" name="Picture 35"/>
          <p:cNvPicPr>
            <a:picLocks noChangeAspect="1"/>
          </p:cNvPicPr>
          <p:nvPr/>
        </p:nvPicPr>
        <p:blipFill>
          <a:blip r:embed="rId13"/>
          <a:stretch>
            <a:fillRect/>
          </a:stretch>
        </p:blipFill>
        <p:spPr>
          <a:xfrm>
            <a:off x="6333406" y="1855990"/>
            <a:ext cx="557010" cy="557010"/>
          </a:xfrm>
          <a:prstGeom prst="rect">
            <a:avLst/>
          </a:prstGeom>
          <a:effectLst>
            <a:softEdge rad="50800"/>
          </a:effectLst>
        </p:spPr>
      </p:pic>
      <p:pic>
        <p:nvPicPr>
          <p:cNvPr id="12" name="Picture 11"/>
          <p:cNvPicPr>
            <a:picLocks noChangeAspect="1"/>
          </p:cNvPicPr>
          <p:nvPr/>
        </p:nvPicPr>
        <p:blipFill>
          <a:blip r:embed="rId16"/>
          <a:stretch>
            <a:fillRect/>
          </a:stretch>
        </p:blipFill>
        <p:spPr>
          <a:xfrm>
            <a:off x="2230878" y="1875813"/>
            <a:ext cx="694599" cy="516911"/>
          </a:xfrm>
          <a:prstGeom prst="rect">
            <a:avLst/>
          </a:prstGeom>
        </p:spPr>
      </p:pic>
      <p:pic>
        <p:nvPicPr>
          <p:cNvPr id="39" name="Picture 38"/>
          <p:cNvPicPr>
            <a:picLocks noChangeAspect="1"/>
          </p:cNvPicPr>
          <p:nvPr/>
        </p:nvPicPr>
        <p:blipFill>
          <a:blip r:embed="rId17"/>
          <a:stretch>
            <a:fillRect/>
          </a:stretch>
        </p:blipFill>
        <p:spPr>
          <a:xfrm>
            <a:off x="7824904" y="2916855"/>
            <a:ext cx="1181167" cy="1207770"/>
          </a:xfrm>
          <a:prstGeom prst="rect">
            <a:avLst/>
          </a:prstGeom>
        </p:spPr>
      </p:pic>
      <p:sp>
        <p:nvSpPr>
          <p:cNvPr id="28" name="TextBox 27"/>
          <p:cNvSpPr txBox="1"/>
          <p:nvPr/>
        </p:nvSpPr>
        <p:spPr>
          <a:xfrm>
            <a:off x="2310937" y="735568"/>
            <a:ext cx="2419164" cy="369332"/>
          </a:xfrm>
          <a:prstGeom prst="rect">
            <a:avLst/>
          </a:prstGeom>
          <a:noFill/>
        </p:spPr>
        <p:txBody>
          <a:bodyPr wrap="none" rtlCol="0">
            <a:spAutoFit/>
          </a:bodyPr>
          <a:lstStyle/>
          <a:p>
            <a:r>
              <a:rPr lang="en-US" dirty="0" smtClean="0">
                <a:solidFill>
                  <a:srgbClr val="FF0000"/>
                </a:solidFill>
              </a:rPr>
              <a:t>MANUAL CO-DESIGN</a:t>
            </a:r>
            <a:endParaRPr lang="en-US" dirty="0">
              <a:solidFill>
                <a:srgbClr val="FF0000"/>
              </a:solidFill>
            </a:endParaRPr>
          </a:p>
        </p:txBody>
      </p:sp>
      <p:pic>
        <p:nvPicPr>
          <p:cNvPr id="7" name="Picture 6"/>
          <p:cNvPicPr>
            <a:picLocks noChangeAspect="1"/>
          </p:cNvPicPr>
          <p:nvPr/>
        </p:nvPicPr>
        <p:blipFill>
          <a:blip r:embed="rId18"/>
          <a:stretch>
            <a:fillRect/>
          </a:stretch>
        </p:blipFill>
        <p:spPr>
          <a:xfrm>
            <a:off x="7866226" y="1850975"/>
            <a:ext cx="1027789" cy="769129"/>
          </a:xfrm>
          <a:prstGeom prst="rect">
            <a:avLst/>
          </a:prstGeom>
        </p:spPr>
      </p:pic>
      <p:sp>
        <p:nvSpPr>
          <p:cNvPr id="11" name="Rounded Rectangle 10"/>
          <p:cNvSpPr/>
          <p:nvPr/>
        </p:nvSpPr>
        <p:spPr>
          <a:xfrm>
            <a:off x="7645401" y="1536128"/>
            <a:ext cx="1444537" cy="1219772"/>
          </a:xfrm>
          <a:prstGeom prst="roundRect">
            <a:avLst>
              <a:gd name="adj" fmla="val 8338"/>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7833158" y="4176237"/>
            <a:ext cx="1239868" cy="1477328"/>
          </a:xfrm>
          <a:prstGeom prst="rect">
            <a:avLst/>
          </a:prstGeom>
          <a:noFill/>
        </p:spPr>
        <p:txBody>
          <a:bodyPr wrap="none" rtlCol="0">
            <a:spAutoFit/>
          </a:bodyPr>
          <a:lstStyle/>
          <a:p>
            <a:pPr algn="ctr"/>
            <a:r>
              <a:rPr lang="en-US" dirty="0" smtClean="0">
                <a:solidFill>
                  <a:srgbClr val="FF0000"/>
                </a:solidFill>
              </a:rPr>
              <a:t>Manual </a:t>
            </a:r>
          </a:p>
          <a:p>
            <a:pPr algn="ctr"/>
            <a:r>
              <a:rPr lang="en-US" dirty="0" smtClean="0">
                <a:solidFill>
                  <a:srgbClr val="FF0000"/>
                </a:solidFill>
                <a:sym typeface="Wingdings"/>
              </a:rPr>
              <a:t>Co-Design</a:t>
            </a:r>
          </a:p>
          <a:p>
            <a:r>
              <a:rPr lang="en-US" dirty="0" smtClean="0">
                <a:solidFill>
                  <a:srgbClr val="FF0000"/>
                </a:solidFill>
                <a:sym typeface="Wingdings"/>
              </a:rPr>
              <a:t></a:t>
            </a:r>
          </a:p>
          <a:p>
            <a:pPr algn="ctr"/>
            <a:r>
              <a:rPr lang="en-US" dirty="0" smtClean="0">
                <a:solidFill>
                  <a:srgbClr val="FF0000"/>
                </a:solidFill>
                <a:sym typeface="Wingdings"/>
              </a:rPr>
              <a:t>Automated</a:t>
            </a:r>
          </a:p>
          <a:p>
            <a:pPr algn="ctr"/>
            <a:r>
              <a:rPr lang="en-US" dirty="0" smtClean="0">
                <a:solidFill>
                  <a:srgbClr val="FF0000"/>
                </a:solidFill>
              </a:rPr>
              <a:t>Co-Design</a:t>
            </a:r>
            <a:endParaRPr lang="en-US" dirty="0">
              <a:solidFill>
                <a:srgbClr val="FF0000"/>
              </a:solidFill>
            </a:endParaRPr>
          </a:p>
        </p:txBody>
      </p:sp>
    </p:spTree>
    <p:extLst>
      <p:ext uri="{BB962C8B-B14F-4D97-AF65-F5344CB8AC3E}">
        <p14:creationId xmlns:p14="http://schemas.microsoft.com/office/powerpoint/2010/main" val="4237027617"/>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5742"/>
            <a:ext cx="8229600" cy="851933"/>
          </a:xfrm>
        </p:spPr>
        <p:txBody>
          <a:bodyPr/>
          <a:lstStyle/>
          <a:p>
            <a:r>
              <a:rPr lang="en-US" dirty="0" smtClean="0"/>
              <a:t>Roadmap</a:t>
            </a:r>
            <a:endParaRPr lang="en-US" dirty="0"/>
          </a:p>
        </p:txBody>
      </p:sp>
      <p:sp>
        <p:nvSpPr>
          <p:cNvPr id="3" name="Content Placeholder 2"/>
          <p:cNvSpPr>
            <a:spLocks noGrp="1"/>
          </p:cNvSpPr>
          <p:nvPr>
            <p:ph idx="1"/>
          </p:nvPr>
        </p:nvSpPr>
        <p:spPr>
          <a:xfrm>
            <a:off x="457200" y="1074540"/>
            <a:ext cx="8229600" cy="4835727"/>
          </a:xfrm>
        </p:spPr>
        <p:txBody>
          <a:bodyPr/>
          <a:lstStyle/>
          <a:p>
            <a:r>
              <a:rPr lang="en-US" dirty="0" smtClean="0">
                <a:solidFill>
                  <a:schemeClr val="bg1">
                    <a:lumMod val="65000"/>
                  </a:schemeClr>
                </a:solidFill>
              </a:rPr>
              <a:t>Vision</a:t>
            </a:r>
          </a:p>
          <a:p>
            <a:r>
              <a:rPr lang="en-US" dirty="0" smtClean="0">
                <a:solidFill>
                  <a:schemeClr val="bg1">
                    <a:lumMod val="65000"/>
                  </a:schemeClr>
                </a:solidFill>
              </a:rPr>
              <a:t>Team</a:t>
            </a:r>
          </a:p>
          <a:p>
            <a:r>
              <a:rPr lang="en-US" dirty="0">
                <a:solidFill>
                  <a:schemeClr val="bg1">
                    <a:lumMod val="65000"/>
                  </a:schemeClr>
                </a:solidFill>
              </a:rPr>
              <a:t>Approach:  Synergistic Co-Design</a:t>
            </a:r>
          </a:p>
          <a:p>
            <a:r>
              <a:rPr lang="en-US" dirty="0"/>
              <a:t>Artifacts</a:t>
            </a:r>
          </a:p>
          <a:p>
            <a:pPr lvl="1"/>
            <a:r>
              <a:rPr lang="en-US" dirty="0"/>
              <a:t>Optimized CFD Codes</a:t>
            </a:r>
          </a:p>
          <a:p>
            <a:pPr lvl="1"/>
            <a:r>
              <a:rPr lang="en-US" dirty="0" err="1"/>
              <a:t>CoreTSAR</a:t>
            </a:r>
            <a:r>
              <a:rPr lang="en-US" dirty="0"/>
              <a:t> / </a:t>
            </a:r>
            <a:r>
              <a:rPr lang="en-US" dirty="0" err="1"/>
              <a:t>AffinityTSAR</a:t>
            </a:r>
            <a:endParaRPr lang="en-US" dirty="0"/>
          </a:p>
          <a:p>
            <a:pPr lvl="1"/>
            <a:r>
              <a:rPr lang="en-US" b="1" dirty="0" err="1" smtClean="0"/>
              <a:t>MetaMorph</a:t>
            </a:r>
            <a:endParaRPr lang="en-US" b="1" dirty="0" smtClean="0"/>
          </a:p>
          <a:p>
            <a:pPr lvl="1"/>
            <a:r>
              <a:rPr lang="en-US" b="1" dirty="0" smtClean="0">
                <a:solidFill>
                  <a:srgbClr val="A6A6A6"/>
                </a:solidFill>
              </a:rPr>
              <a:t>MPI-ACC</a:t>
            </a:r>
          </a:p>
          <a:p>
            <a:pPr lvl="1"/>
            <a:r>
              <a:rPr lang="en-US" b="1" dirty="0" smtClean="0">
                <a:solidFill>
                  <a:srgbClr val="A6A6A6"/>
                </a:solidFill>
              </a:rPr>
              <a:t>VOCL: Virtual </a:t>
            </a:r>
            <a:r>
              <a:rPr lang="en-US" b="1" dirty="0" err="1" smtClean="0">
                <a:solidFill>
                  <a:srgbClr val="A6A6A6"/>
                </a:solidFill>
              </a:rPr>
              <a:t>OpenCL</a:t>
            </a:r>
            <a:endParaRPr lang="en-US" b="1" dirty="0">
              <a:solidFill>
                <a:srgbClr val="A6A6A6"/>
              </a:solidFill>
            </a:endParaRPr>
          </a:p>
          <a:p>
            <a:r>
              <a:rPr lang="en-US" dirty="0"/>
              <a:t>Achievements &amp; Publications</a:t>
            </a:r>
          </a:p>
          <a:p>
            <a:r>
              <a:rPr lang="en-US" dirty="0"/>
              <a:t>Next </a:t>
            </a:r>
            <a:r>
              <a:rPr lang="en-US" dirty="0" smtClean="0"/>
              <a:t>Steps</a:t>
            </a:r>
            <a:endParaRPr lang="en-US" dirty="0"/>
          </a:p>
        </p:txBody>
      </p:sp>
      <p:sp>
        <p:nvSpPr>
          <p:cNvPr id="46" name="Oval 45"/>
          <p:cNvSpPr/>
          <p:nvPr/>
        </p:nvSpPr>
        <p:spPr bwMode="auto">
          <a:xfrm>
            <a:off x="5694614" y="1712163"/>
            <a:ext cx="1854200" cy="177102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47" name="TextBox 46"/>
          <p:cNvSpPr txBox="1"/>
          <p:nvPr/>
        </p:nvSpPr>
        <p:spPr>
          <a:xfrm>
            <a:off x="5857688" y="1993246"/>
            <a:ext cx="1213944" cy="369332"/>
          </a:xfrm>
          <a:prstGeom prst="rect">
            <a:avLst/>
          </a:prstGeom>
          <a:noFill/>
        </p:spPr>
        <p:txBody>
          <a:bodyPr wrap="none" rtlCol="0">
            <a:spAutoFit/>
          </a:bodyPr>
          <a:lstStyle/>
          <a:p>
            <a:r>
              <a:rPr lang="en-US" sz="1800" dirty="0" smtClean="0">
                <a:latin typeface="Gill Sans MT"/>
                <a:cs typeface="Gill Sans MT"/>
              </a:rPr>
              <a:t>Algorithms</a:t>
            </a:r>
            <a:endParaRPr lang="en-US" sz="1800" dirty="0">
              <a:latin typeface="Gill Sans MT"/>
              <a:cs typeface="Gill Sans MT"/>
            </a:endParaRPr>
          </a:p>
        </p:txBody>
      </p:sp>
      <p:sp>
        <p:nvSpPr>
          <p:cNvPr id="49" name="TextBox 48"/>
          <p:cNvSpPr txBox="1"/>
          <p:nvPr/>
        </p:nvSpPr>
        <p:spPr>
          <a:xfrm>
            <a:off x="7601914" y="2003054"/>
            <a:ext cx="1014220" cy="369332"/>
          </a:xfrm>
          <a:prstGeom prst="rect">
            <a:avLst/>
          </a:prstGeom>
          <a:noFill/>
        </p:spPr>
        <p:txBody>
          <a:bodyPr wrap="none" rtlCol="0">
            <a:spAutoFit/>
          </a:bodyPr>
          <a:lstStyle/>
          <a:p>
            <a:r>
              <a:rPr lang="en-US" sz="1800" dirty="0" smtClean="0">
                <a:latin typeface="Gill Sans MT"/>
                <a:cs typeface="Gill Sans MT"/>
              </a:rPr>
              <a:t>Software</a:t>
            </a:r>
            <a:endParaRPr lang="en-US" sz="1800" dirty="0">
              <a:latin typeface="Gill Sans MT"/>
              <a:cs typeface="Gill Sans MT"/>
            </a:endParaRPr>
          </a:p>
        </p:txBody>
      </p:sp>
      <p:sp>
        <p:nvSpPr>
          <p:cNvPr id="51" name="TextBox 50"/>
          <p:cNvSpPr txBox="1"/>
          <p:nvPr/>
        </p:nvSpPr>
        <p:spPr>
          <a:xfrm>
            <a:off x="6693292" y="3704856"/>
            <a:ext cx="1118929" cy="369332"/>
          </a:xfrm>
          <a:prstGeom prst="rect">
            <a:avLst/>
          </a:prstGeom>
          <a:noFill/>
        </p:spPr>
        <p:txBody>
          <a:bodyPr wrap="none" rtlCol="0">
            <a:spAutoFit/>
          </a:bodyPr>
          <a:lstStyle/>
          <a:p>
            <a:r>
              <a:rPr lang="en-US" sz="1800" dirty="0" smtClean="0">
                <a:latin typeface="Gill Sans MT"/>
                <a:cs typeface="Gill Sans MT"/>
              </a:rPr>
              <a:t>Hardware</a:t>
            </a:r>
            <a:endParaRPr lang="en-US" sz="1800" dirty="0">
              <a:latin typeface="Gill Sans MT"/>
              <a:cs typeface="Gill Sans MT"/>
            </a:endParaRPr>
          </a:p>
        </p:txBody>
      </p:sp>
      <p:sp>
        <p:nvSpPr>
          <p:cNvPr id="53" name="Oval 52"/>
          <p:cNvSpPr/>
          <p:nvPr/>
        </p:nvSpPr>
        <p:spPr bwMode="auto">
          <a:xfrm>
            <a:off x="6926514" y="1724863"/>
            <a:ext cx="1854200" cy="177102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54" name="Oval 53"/>
          <p:cNvSpPr/>
          <p:nvPr/>
        </p:nvSpPr>
        <p:spPr bwMode="auto">
          <a:xfrm>
            <a:off x="6329614" y="2423363"/>
            <a:ext cx="1854200" cy="177102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cxnSp>
        <p:nvCxnSpPr>
          <p:cNvPr id="56" name="Straight Connector 55"/>
          <p:cNvCxnSpPr/>
          <p:nvPr/>
        </p:nvCxnSpPr>
        <p:spPr>
          <a:xfrm>
            <a:off x="6926514" y="2496072"/>
            <a:ext cx="622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6932864" y="2572272"/>
            <a:ext cx="622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6926514" y="2656210"/>
            <a:ext cx="622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6939214" y="2732410"/>
            <a:ext cx="609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6958306" y="2807222"/>
            <a:ext cx="55256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6973124" y="2883422"/>
            <a:ext cx="52928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7008477" y="2967360"/>
            <a:ext cx="45583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7053673" y="3043560"/>
            <a:ext cx="36406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7091774" y="3119760"/>
            <a:ext cx="28786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7151042" y="3191727"/>
            <a:ext cx="160866"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262110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65100"/>
            <a:ext cx="7772400" cy="762000"/>
          </a:xfrm>
        </p:spPr>
        <p:txBody>
          <a:bodyPr/>
          <a:lstStyle/>
          <a:p>
            <a:r>
              <a:rPr lang="en-US" dirty="0" smtClean="0">
                <a:cs typeface="Gill Sans MT"/>
              </a:rPr>
              <a:t>Vision:  Abstraction Library </a:t>
            </a:r>
            <a:r>
              <a:rPr lang="en-US" dirty="0" smtClean="0">
                <a:cs typeface="Gill Sans MT"/>
                <a:sym typeface="Wingdings"/>
              </a:rPr>
              <a:t> </a:t>
            </a:r>
            <a:r>
              <a:rPr lang="en-US" i="1" dirty="0" err="1" smtClean="0">
                <a:cs typeface="Gill Sans MT"/>
                <a:sym typeface="Wingdings"/>
              </a:rPr>
              <a:t>MetaMorph</a:t>
            </a:r>
            <a:endParaRPr lang="en-US" dirty="0">
              <a:cs typeface="Gill Sans MT"/>
            </a:endParaRPr>
          </a:p>
        </p:txBody>
      </p:sp>
      <p:sp>
        <p:nvSpPr>
          <p:cNvPr id="3" name="Content Placeholder 2"/>
          <p:cNvSpPr>
            <a:spLocks noGrp="1"/>
          </p:cNvSpPr>
          <p:nvPr>
            <p:ph idx="1"/>
          </p:nvPr>
        </p:nvSpPr>
        <p:spPr>
          <a:xfrm>
            <a:off x="165100" y="927100"/>
            <a:ext cx="8978900" cy="5524500"/>
          </a:xfrm>
        </p:spPr>
        <p:txBody>
          <a:bodyPr>
            <a:normAutofit/>
          </a:bodyPr>
          <a:lstStyle/>
          <a:p>
            <a:r>
              <a:rPr lang="en-US" altLang="zh-CN" dirty="0">
                <a:cs typeface="Gill Sans MT"/>
              </a:rPr>
              <a:t>Motivation</a:t>
            </a:r>
          </a:p>
          <a:p>
            <a:pPr lvl="1"/>
            <a:r>
              <a:rPr lang="en-US" altLang="zh-CN" dirty="0" smtClean="0">
                <a:cs typeface="Gill Sans MT"/>
              </a:rPr>
              <a:t>Architectures changing </a:t>
            </a:r>
            <a:r>
              <a:rPr lang="en-US" altLang="zh-CN" dirty="0">
                <a:cs typeface="Gill Sans MT"/>
              </a:rPr>
              <a:t>rapidly </a:t>
            </a:r>
            <a:r>
              <a:rPr lang="en-US" altLang="zh-CN" dirty="0" smtClean="0">
                <a:cs typeface="Gill Sans MT"/>
                <a:sym typeface="Wingdings"/>
              </a:rPr>
              <a:t> scientists </a:t>
            </a:r>
            <a:r>
              <a:rPr lang="en-US" altLang="zh-CN" dirty="0" smtClean="0">
                <a:cs typeface="Gill Sans MT"/>
              </a:rPr>
              <a:t>should </a:t>
            </a:r>
            <a:r>
              <a:rPr lang="en-US" altLang="zh-CN" i="1" dirty="0">
                <a:cs typeface="Gill Sans MT"/>
              </a:rPr>
              <a:t>not</a:t>
            </a:r>
            <a:r>
              <a:rPr lang="en-US" altLang="zh-CN" dirty="0">
                <a:cs typeface="Gill Sans MT"/>
              </a:rPr>
              <a:t> have </a:t>
            </a:r>
            <a:r>
              <a:rPr lang="en-US" altLang="zh-CN" dirty="0" smtClean="0">
                <a:cs typeface="Gill Sans MT"/>
              </a:rPr>
              <a:t>to rewrite codes!</a:t>
            </a:r>
            <a:endParaRPr lang="en-US" altLang="zh-CN" dirty="0">
              <a:cs typeface="Gill Sans MT"/>
            </a:endParaRPr>
          </a:p>
          <a:p>
            <a:r>
              <a:rPr lang="en-US" dirty="0" smtClean="0">
                <a:cs typeface="Gill Sans MT"/>
              </a:rPr>
              <a:t>Goal</a:t>
            </a:r>
          </a:p>
          <a:p>
            <a:pPr lvl="1"/>
            <a:r>
              <a:rPr lang="en-US" altLang="zh-CN" i="1" dirty="0" smtClean="0">
                <a:cs typeface="Gill Sans MT"/>
              </a:rPr>
              <a:t>Community</a:t>
            </a:r>
            <a:r>
              <a:rPr lang="en-US" altLang="zh-CN" i="1" dirty="0">
                <a:cs typeface="Gill Sans MT"/>
              </a:rPr>
              <a:t>-driven</a:t>
            </a:r>
            <a:r>
              <a:rPr lang="en-US" altLang="zh-CN" dirty="0">
                <a:cs typeface="Gill Sans MT"/>
              </a:rPr>
              <a:t> development of accelerated </a:t>
            </a:r>
            <a:r>
              <a:rPr lang="en-US" altLang="zh-CN" dirty="0" smtClean="0">
                <a:cs typeface="Gill Sans MT"/>
              </a:rPr>
              <a:t>back-ends and </a:t>
            </a:r>
            <a:r>
              <a:rPr lang="en-US" altLang="zh-CN" dirty="0">
                <a:cs typeface="Gill Sans MT"/>
              </a:rPr>
              <a:t>plugins</a:t>
            </a:r>
          </a:p>
          <a:p>
            <a:pPr lvl="1"/>
            <a:r>
              <a:rPr lang="en-US" altLang="zh-CN" dirty="0">
                <a:cs typeface="Gill Sans MT"/>
              </a:rPr>
              <a:t>Support for distributing workload onto the right device(s) with minimal user intervention, i.e.</a:t>
            </a:r>
          </a:p>
          <a:p>
            <a:pPr lvl="2"/>
            <a:r>
              <a:rPr lang="en-US" altLang="zh-CN" dirty="0">
                <a:cs typeface="Gill Sans MT"/>
              </a:rPr>
              <a:t>Automatic load balancing at runtime </a:t>
            </a:r>
            <a:endParaRPr lang="en-US" altLang="zh-CN" dirty="0" smtClean="0">
              <a:cs typeface="Gill Sans MT"/>
            </a:endParaRPr>
          </a:p>
          <a:p>
            <a:pPr lvl="2" indent="0">
              <a:spcBef>
                <a:spcPts val="0"/>
              </a:spcBef>
              <a:buNone/>
            </a:pPr>
            <a:r>
              <a:rPr lang="en-US" altLang="zh-CN" dirty="0" smtClean="0">
                <a:cs typeface="Gill Sans MT"/>
              </a:rPr>
              <a:t>to </a:t>
            </a:r>
            <a:r>
              <a:rPr lang="en-US" altLang="zh-CN" dirty="0">
                <a:cs typeface="Gill Sans MT"/>
              </a:rPr>
              <a:t>deliver better performance and </a:t>
            </a:r>
            <a:endParaRPr lang="en-US" altLang="zh-CN" dirty="0" smtClean="0">
              <a:cs typeface="Gill Sans MT"/>
            </a:endParaRPr>
          </a:p>
          <a:p>
            <a:pPr lvl="2" indent="0">
              <a:spcBef>
                <a:spcPts val="0"/>
              </a:spcBef>
              <a:buNone/>
            </a:pPr>
            <a:r>
              <a:rPr lang="en-US" altLang="zh-CN" dirty="0" smtClean="0">
                <a:cs typeface="Gill Sans MT"/>
              </a:rPr>
              <a:t>resource </a:t>
            </a:r>
            <a:r>
              <a:rPr lang="en-US" altLang="zh-CN" dirty="0">
                <a:cs typeface="Gill Sans MT"/>
              </a:rPr>
              <a:t>utilization (via </a:t>
            </a:r>
            <a:r>
              <a:rPr lang="en-US" altLang="zh-CN" dirty="0" err="1" smtClean="0">
                <a:cs typeface="Gill Sans MT"/>
              </a:rPr>
              <a:t>CoreTSAR</a:t>
            </a:r>
            <a:r>
              <a:rPr lang="en-US" altLang="zh-CN" dirty="0" smtClean="0">
                <a:cs typeface="Gill Sans MT"/>
              </a:rPr>
              <a:t>)</a:t>
            </a:r>
            <a:endParaRPr lang="en-US" dirty="0">
              <a:cs typeface="Gill Sans MT"/>
            </a:endParaRPr>
          </a:p>
          <a:p>
            <a:r>
              <a:rPr lang="en-US" altLang="zh-CN" dirty="0" smtClean="0">
                <a:solidFill>
                  <a:schemeClr val="tx1"/>
                </a:solidFill>
                <a:cs typeface="Gill Sans MT"/>
              </a:rPr>
              <a:t>Desired Features</a:t>
            </a:r>
          </a:p>
          <a:p>
            <a:pPr lvl="1"/>
            <a:r>
              <a:rPr lang="en-US" altLang="zh-CN" dirty="0" smtClean="0">
                <a:solidFill>
                  <a:schemeClr val="tx1"/>
                </a:solidFill>
                <a:cs typeface="Gill Sans MT"/>
              </a:rPr>
              <a:t>Usable by non-architecture experts</a:t>
            </a:r>
          </a:p>
          <a:p>
            <a:pPr marL="749300" lvl="1" indent="0">
              <a:spcBef>
                <a:spcPts val="0"/>
              </a:spcBef>
              <a:buNone/>
            </a:pPr>
            <a:r>
              <a:rPr lang="en-US" altLang="zh-CN" dirty="0" smtClean="0">
                <a:solidFill>
                  <a:schemeClr val="tx1"/>
                </a:solidFill>
                <a:cs typeface="Gill Sans MT"/>
              </a:rPr>
              <a:t>(via drop-in replacement functions) </a:t>
            </a:r>
          </a:p>
          <a:p>
            <a:pPr lvl="1"/>
            <a:r>
              <a:rPr lang="en-US" altLang="zh-CN" dirty="0" smtClean="0">
                <a:cs typeface="Gill Sans MT"/>
              </a:rPr>
              <a:t>How? Hide accelerator-centric </a:t>
            </a:r>
          </a:p>
          <a:p>
            <a:pPr marL="749300" lvl="1" indent="0">
              <a:spcBef>
                <a:spcPts val="0"/>
              </a:spcBef>
              <a:buNone/>
            </a:pPr>
            <a:r>
              <a:rPr lang="en-US" altLang="zh-CN" dirty="0" smtClean="0">
                <a:cs typeface="Gill Sans MT"/>
              </a:rPr>
              <a:t>languages &amp; optimizations behind a </a:t>
            </a:r>
          </a:p>
          <a:p>
            <a:pPr marL="749300" lvl="1" indent="0">
              <a:spcBef>
                <a:spcPts val="0"/>
              </a:spcBef>
              <a:buNone/>
            </a:pPr>
            <a:r>
              <a:rPr lang="en-US" altLang="zh-CN" dirty="0" smtClean="0">
                <a:cs typeface="Gill Sans MT"/>
              </a:rPr>
              <a:t>standard interface</a:t>
            </a:r>
          </a:p>
        </p:txBody>
      </p:sp>
      <p:pic>
        <p:nvPicPr>
          <p:cNvPr id="5"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856182" y="3010959"/>
            <a:ext cx="4222607" cy="3440641"/>
          </a:xfrm>
          <a:prstGeom prst="rect">
            <a:avLst/>
          </a:prstGeom>
          <a:noFill/>
          <a:ln w="9525">
            <a:noFill/>
            <a:miter lim="800000"/>
            <a:headEnd/>
            <a:tailEnd/>
          </a:ln>
        </p:spPr>
      </p:pic>
    </p:spTree>
    <p:extLst>
      <p:ext uri="{BB962C8B-B14F-4D97-AF65-F5344CB8AC3E}">
        <p14:creationId xmlns:p14="http://schemas.microsoft.com/office/powerpoint/2010/main" val="30182466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65100"/>
            <a:ext cx="7772400" cy="762000"/>
          </a:xfrm>
        </p:spPr>
        <p:txBody>
          <a:bodyPr/>
          <a:lstStyle/>
          <a:p>
            <a:r>
              <a:rPr lang="en-US" dirty="0" smtClean="0">
                <a:cs typeface="Gill Sans MT"/>
              </a:rPr>
              <a:t>Vision:  Abstraction Library </a:t>
            </a:r>
            <a:r>
              <a:rPr lang="en-US" dirty="0" smtClean="0">
                <a:cs typeface="Gill Sans MT"/>
                <a:sym typeface="Wingdings"/>
              </a:rPr>
              <a:t> </a:t>
            </a:r>
            <a:r>
              <a:rPr lang="en-US" i="1" dirty="0" err="1" smtClean="0">
                <a:cs typeface="Gill Sans MT"/>
                <a:sym typeface="Wingdings"/>
              </a:rPr>
              <a:t>MetaMorph</a:t>
            </a:r>
            <a:endParaRPr lang="en-US" dirty="0">
              <a:cs typeface="Gill Sans MT"/>
            </a:endParaRPr>
          </a:p>
        </p:txBody>
      </p:sp>
      <p:sp>
        <p:nvSpPr>
          <p:cNvPr id="3" name="Content Placeholder 2"/>
          <p:cNvSpPr>
            <a:spLocks noGrp="1"/>
          </p:cNvSpPr>
          <p:nvPr>
            <p:ph idx="1"/>
          </p:nvPr>
        </p:nvSpPr>
        <p:spPr>
          <a:xfrm>
            <a:off x="165100" y="927100"/>
            <a:ext cx="8978900" cy="5524500"/>
          </a:xfrm>
        </p:spPr>
        <p:txBody>
          <a:bodyPr>
            <a:normAutofit/>
          </a:bodyPr>
          <a:lstStyle/>
          <a:p>
            <a:r>
              <a:rPr lang="en-US" altLang="zh-CN" dirty="0">
                <a:cs typeface="Gill Sans MT"/>
              </a:rPr>
              <a:t>Motivation</a:t>
            </a:r>
          </a:p>
          <a:p>
            <a:pPr lvl="1"/>
            <a:r>
              <a:rPr lang="en-US" altLang="zh-CN" dirty="0" smtClean="0">
                <a:cs typeface="Gill Sans MT"/>
              </a:rPr>
              <a:t>Architectures changing </a:t>
            </a:r>
            <a:r>
              <a:rPr lang="en-US" altLang="zh-CN" dirty="0">
                <a:cs typeface="Gill Sans MT"/>
              </a:rPr>
              <a:t>rapidly </a:t>
            </a:r>
            <a:r>
              <a:rPr lang="en-US" altLang="zh-CN" dirty="0" smtClean="0">
                <a:cs typeface="Gill Sans MT"/>
                <a:sym typeface="Wingdings"/>
              </a:rPr>
              <a:t> scientists </a:t>
            </a:r>
            <a:r>
              <a:rPr lang="en-US" altLang="zh-CN" dirty="0" smtClean="0">
                <a:cs typeface="Gill Sans MT"/>
              </a:rPr>
              <a:t>should </a:t>
            </a:r>
            <a:r>
              <a:rPr lang="en-US" altLang="zh-CN" i="1" dirty="0">
                <a:cs typeface="Gill Sans MT"/>
              </a:rPr>
              <a:t>not</a:t>
            </a:r>
            <a:r>
              <a:rPr lang="en-US" altLang="zh-CN" dirty="0">
                <a:cs typeface="Gill Sans MT"/>
              </a:rPr>
              <a:t> have </a:t>
            </a:r>
            <a:r>
              <a:rPr lang="en-US" altLang="zh-CN" dirty="0" smtClean="0">
                <a:cs typeface="Gill Sans MT"/>
              </a:rPr>
              <a:t>to rewrite codes!</a:t>
            </a:r>
            <a:endParaRPr lang="en-US" altLang="zh-CN" dirty="0">
              <a:cs typeface="Gill Sans MT"/>
            </a:endParaRPr>
          </a:p>
          <a:p>
            <a:r>
              <a:rPr lang="en-US" dirty="0" smtClean="0">
                <a:cs typeface="Gill Sans MT"/>
              </a:rPr>
              <a:t>Goal</a:t>
            </a:r>
          </a:p>
          <a:p>
            <a:pPr lvl="1"/>
            <a:r>
              <a:rPr lang="en-US" altLang="zh-CN" i="1" dirty="0" smtClean="0">
                <a:cs typeface="Gill Sans MT"/>
              </a:rPr>
              <a:t>Community</a:t>
            </a:r>
            <a:r>
              <a:rPr lang="en-US" altLang="zh-CN" i="1" dirty="0">
                <a:cs typeface="Gill Sans MT"/>
              </a:rPr>
              <a:t>-driven</a:t>
            </a:r>
            <a:r>
              <a:rPr lang="en-US" altLang="zh-CN" dirty="0">
                <a:cs typeface="Gill Sans MT"/>
              </a:rPr>
              <a:t> development of accelerated </a:t>
            </a:r>
            <a:r>
              <a:rPr lang="en-US" altLang="zh-CN" dirty="0" smtClean="0">
                <a:cs typeface="Gill Sans MT"/>
              </a:rPr>
              <a:t>back-ends and </a:t>
            </a:r>
            <a:r>
              <a:rPr lang="en-US" altLang="zh-CN" dirty="0">
                <a:cs typeface="Gill Sans MT"/>
              </a:rPr>
              <a:t>plugins</a:t>
            </a:r>
          </a:p>
          <a:p>
            <a:pPr lvl="1"/>
            <a:r>
              <a:rPr lang="en-US" altLang="zh-CN" dirty="0">
                <a:cs typeface="Gill Sans MT"/>
              </a:rPr>
              <a:t>Support for distributing workload onto the right device(s) with minimal user intervention, i.e.</a:t>
            </a:r>
          </a:p>
          <a:p>
            <a:pPr lvl="2"/>
            <a:r>
              <a:rPr lang="en-US" altLang="zh-CN" dirty="0">
                <a:cs typeface="Gill Sans MT"/>
              </a:rPr>
              <a:t>Automatic load balancing at runtime </a:t>
            </a:r>
            <a:endParaRPr lang="en-US" altLang="zh-CN" dirty="0" smtClean="0">
              <a:cs typeface="Gill Sans MT"/>
            </a:endParaRPr>
          </a:p>
          <a:p>
            <a:pPr lvl="2" indent="0">
              <a:spcBef>
                <a:spcPts val="0"/>
              </a:spcBef>
              <a:buNone/>
            </a:pPr>
            <a:r>
              <a:rPr lang="en-US" altLang="zh-CN" dirty="0" smtClean="0">
                <a:cs typeface="Gill Sans MT"/>
              </a:rPr>
              <a:t>to </a:t>
            </a:r>
            <a:r>
              <a:rPr lang="en-US" altLang="zh-CN" dirty="0">
                <a:cs typeface="Gill Sans MT"/>
              </a:rPr>
              <a:t>deliver better performance and </a:t>
            </a:r>
            <a:endParaRPr lang="en-US" altLang="zh-CN" dirty="0" smtClean="0">
              <a:cs typeface="Gill Sans MT"/>
            </a:endParaRPr>
          </a:p>
          <a:p>
            <a:pPr lvl="2" indent="0">
              <a:spcBef>
                <a:spcPts val="0"/>
              </a:spcBef>
              <a:buNone/>
            </a:pPr>
            <a:r>
              <a:rPr lang="en-US" altLang="zh-CN" dirty="0" smtClean="0">
                <a:cs typeface="Gill Sans MT"/>
              </a:rPr>
              <a:t>resource </a:t>
            </a:r>
            <a:r>
              <a:rPr lang="en-US" altLang="zh-CN" dirty="0">
                <a:cs typeface="Gill Sans MT"/>
              </a:rPr>
              <a:t>utilization (via </a:t>
            </a:r>
            <a:r>
              <a:rPr lang="en-US" altLang="zh-CN" dirty="0" err="1" smtClean="0">
                <a:cs typeface="Gill Sans MT"/>
              </a:rPr>
              <a:t>CoreTSAR</a:t>
            </a:r>
            <a:r>
              <a:rPr lang="en-US" altLang="zh-CN" dirty="0" smtClean="0">
                <a:cs typeface="Gill Sans MT"/>
              </a:rPr>
              <a:t>)</a:t>
            </a:r>
            <a:endParaRPr lang="en-US" dirty="0">
              <a:cs typeface="Gill Sans MT"/>
            </a:endParaRPr>
          </a:p>
          <a:p>
            <a:r>
              <a:rPr lang="en-US" altLang="zh-CN" dirty="0" smtClean="0">
                <a:solidFill>
                  <a:schemeClr val="tx1"/>
                </a:solidFill>
                <a:cs typeface="Gill Sans MT"/>
              </a:rPr>
              <a:t>Desired Features</a:t>
            </a:r>
          </a:p>
          <a:p>
            <a:pPr lvl="1"/>
            <a:r>
              <a:rPr lang="en-US" altLang="zh-CN" dirty="0" smtClean="0">
                <a:solidFill>
                  <a:schemeClr val="tx1"/>
                </a:solidFill>
                <a:cs typeface="Gill Sans MT"/>
              </a:rPr>
              <a:t>Usable by non-architecture experts</a:t>
            </a:r>
          </a:p>
          <a:p>
            <a:pPr marL="749300" lvl="1" indent="0">
              <a:spcBef>
                <a:spcPts val="0"/>
              </a:spcBef>
              <a:buNone/>
            </a:pPr>
            <a:r>
              <a:rPr lang="en-US" altLang="zh-CN" dirty="0" smtClean="0">
                <a:solidFill>
                  <a:schemeClr val="tx1"/>
                </a:solidFill>
                <a:cs typeface="Gill Sans MT"/>
              </a:rPr>
              <a:t>(via drop-in replacement functions) </a:t>
            </a:r>
          </a:p>
          <a:p>
            <a:pPr lvl="1"/>
            <a:r>
              <a:rPr lang="en-US" altLang="zh-CN" dirty="0" smtClean="0">
                <a:cs typeface="Gill Sans MT"/>
              </a:rPr>
              <a:t>How? Hide accelerator-centric </a:t>
            </a:r>
          </a:p>
          <a:p>
            <a:pPr marL="749300" lvl="1" indent="0">
              <a:spcBef>
                <a:spcPts val="0"/>
              </a:spcBef>
              <a:buNone/>
            </a:pPr>
            <a:r>
              <a:rPr lang="en-US" altLang="zh-CN" dirty="0" smtClean="0">
                <a:cs typeface="Gill Sans MT"/>
              </a:rPr>
              <a:t>languages &amp; optimizations behind a </a:t>
            </a:r>
          </a:p>
          <a:p>
            <a:pPr marL="749300" lvl="1" indent="0">
              <a:spcBef>
                <a:spcPts val="0"/>
              </a:spcBef>
              <a:buNone/>
            </a:pPr>
            <a:r>
              <a:rPr lang="en-US" altLang="zh-CN" dirty="0" smtClean="0">
                <a:cs typeface="Gill Sans MT"/>
              </a:rPr>
              <a:t>standard interface</a:t>
            </a:r>
          </a:p>
        </p:txBody>
      </p:sp>
      <p:graphicFrame>
        <p:nvGraphicFramePr>
          <p:cNvPr id="7" name="Content Placeholder 5"/>
          <p:cNvGraphicFramePr>
            <a:graphicFrameLocks/>
          </p:cNvGraphicFramePr>
          <p:nvPr>
            <p:extLst/>
          </p:nvPr>
        </p:nvGraphicFramePr>
        <p:xfrm>
          <a:off x="5065295" y="3290637"/>
          <a:ext cx="3957837" cy="27418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65220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471314" y="439742"/>
            <a:ext cx="2685386" cy="2024058"/>
          </a:xfrm>
        </p:spPr>
        <p:txBody>
          <a:bodyPr>
            <a:normAutofit/>
          </a:bodyPr>
          <a:lstStyle/>
          <a:p>
            <a:r>
              <a:rPr lang="en-US" sz="2800" dirty="0" smtClean="0"/>
              <a:t>HPCG / HPL</a:t>
            </a:r>
            <a:br>
              <a:rPr lang="en-US" sz="2800" dirty="0" smtClean="0"/>
            </a:br>
            <a:r>
              <a:rPr lang="en-US" sz="2800" dirty="0" smtClean="0"/>
              <a:t>for TOP500 Supercomputers</a:t>
            </a:r>
            <a:endParaRPr lang="en-US" sz="2800" dirty="0"/>
          </a:p>
        </p:txBody>
      </p:sp>
      <p:pic>
        <p:nvPicPr>
          <p:cNvPr id="4" name="Picture 3"/>
          <p:cNvPicPr>
            <a:picLocks noChangeAspect="1"/>
          </p:cNvPicPr>
          <p:nvPr/>
        </p:nvPicPr>
        <p:blipFill>
          <a:blip r:embed="rId3"/>
          <a:stretch>
            <a:fillRect/>
          </a:stretch>
        </p:blipFill>
        <p:spPr>
          <a:xfrm>
            <a:off x="79388" y="63500"/>
            <a:ext cx="6379226" cy="6223000"/>
          </a:xfrm>
          <a:prstGeom prst="rect">
            <a:avLst/>
          </a:prstGeom>
        </p:spPr>
      </p:pic>
      <p:sp>
        <p:nvSpPr>
          <p:cNvPr id="5" name="Rounded Rectangle 4"/>
          <p:cNvSpPr/>
          <p:nvPr/>
        </p:nvSpPr>
        <p:spPr>
          <a:xfrm>
            <a:off x="5943600" y="63500"/>
            <a:ext cx="515014" cy="6223000"/>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239995" y="6381234"/>
            <a:ext cx="5341905" cy="338554"/>
          </a:xfrm>
          <a:prstGeom prst="rect">
            <a:avLst/>
          </a:prstGeom>
          <a:noFill/>
        </p:spPr>
        <p:txBody>
          <a:bodyPr wrap="square" rtlCol="0">
            <a:spAutoFit/>
          </a:bodyPr>
          <a:lstStyle/>
          <a:p>
            <a:pPr algn="ctr"/>
            <a:r>
              <a:rPr lang="en-US" sz="1600" dirty="0" smtClean="0"/>
              <a:t>Source: Jack </a:t>
            </a:r>
            <a:r>
              <a:rPr lang="en-US" sz="1600" dirty="0" err="1" smtClean="0"/>
              <a:t>Dongarra</a:t>
            </a:r>
            <a:r>
              <a:rPr lang="en-US" sz="1600" dirty="0" smtClean="0"/>
              <a:t>, Oak Ridge and http://</a:t>
            </a:r>
            <a:r>
              <a:rPr lang="en-US" sz="1600" dirty="0" err="1" smtClean="0"/>
              <a:t>tiny.cc</a:t>
            </a:r>
            <a:r>
              <a:rPr lang="en-US" sz="1600" dirty="0" smtClean="0"/>
              <a:t>/</a:t>
            </a:r>
            <a:r>
              <a:rPr lang="en-US" sz="1600" dirty="0" err="1" smtClean="0"/>
              <a:t>hpcg</a:t>
            </a:r>
            <a:endParaRPr lang="en-US" sz="1600" dirty="0"/>
          </a:p>
        </p:txBody>
      </p:sp>
      <p:sp>
        <p:nvSpPr>
          <p:cNvPr id="8" name="Freeform 7"/>
          <p:cNvSpPr/>
          <p:nvPr/>
        </p:nvSpPr>
        <p:spPr>
          <a:xfrm>
            <a:off x="6458614" y="2197100"/>
            <a:ext cx="1346200" cy="762000"/>
          </a:xfrm>
          <a:custGeom>
            <a:avLst/>
            <a:gdLst>
              <a:gd name="connsiteX0" fmla="*/ 1168400 w 1168400"/>
              <a:gd name="connsiteY0" fmla="*/ 0 h 762000"/>
              <a:gd name="connsiteX1" fmla="*/ 812800 w 1168400"/>
              <a:gd name="connsiteY1" fmla="*/ 431800 h 762000"/>
              <a:gd name="connsiteX2" fmla="*/ 0 w 1168400"/>
              <a:gd name="connsiteY2" fmla="*/ 762000 h 762000"/>
            </a:gdLst>
            <a:ahLst/>
            <a:cxnLst>
              <a:cxn ang="0">
                <a:pos x="connsiteX0" y="connsiteY0"/>
              </a:cxn>
              <a:cxn ang="0">
                <a:pos x="connsiteX1" y="connsiteY1"/>
              </a:cxn>
              <a:cxn ang="0">
                <a:pos x="connsiteX2" y="connsiteY2"/>
              </a:cxn>
            </a:cxnLst>
            <a:rect l="l" t="t" r="r" b="b"/>
            <a:pathLst>
              <a:path w="1168400" h="762000">
                <a:moveTo>
                  <a:pt x="1168400" y="0"/>
                </a:moveTo>
                <a:cubicBezTo>
                  <a:pt x="1087966" y="152400"/>
                  <a:pt x="1007533" y="304800"/>
                  <a:pt x="812800" y="431800"/>
                </a:cubicBezTo>
                <a:cubicBezTo>
                  <a:pt x="618067" y="558800"/>
                  <a:pt x="0" y="762000"/>
                  <a:pt x="0" y="762000"/>
                </a:cubicBezTo>
              </a:path>
            </a:pathLst>
          </a:custGeom>
          <a:ln w="38100">
            <a:solidFill>
              <a:srgbClr val="FF0000"/>
            </a:solidFill>
            <a:tailEnd type="stealt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40167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mn-lt"/>
                <a:cs typeface="Gill Sans MT"/>
              </a:rPr>
              <a:t>MetaMorph</a:t>
            </a:r>
            <a:r>
              <a:rPr lang="en-US" dirty="0" smtClean="0">
                <a:latin typeface="+mn-lt"/>
                <a:cs typeface="Gill Sans MT"/>
              </a:rPr>
              <a:t>:  Updates</a:t>
            </a:r>
            <a:endParaRPr lang="en-US" dirty="0">
              <a:latin typeface="+mn-lt"/>
              <a:cs typeface="Gill Sans MT"/>
            </a:endParaRPr>
          </a:p>
        </p:txBody>
      </p:sp>
      <p:pic>
        <p:nvPicPr>
          <p:cNvPr id="7"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232400" y="2130747"/>
            <a:ext cx="3937049" cy="3207965"/>
          </a:xfrm>
          <a:prstGeom prst="rect">
            <a:avLst/>
          </a:prstGeom>
          <a:noFill/>
          <a:ln w="9525">
            <a:noFill/>
            <a:miter lim="800000"/>
            <a:headEnd/>
            <a:tailEnd/>
          </a:ln>
        </p:spPr>
      </p:pic>
      <p:cxnSp>
        <p:nvCxnSpPr>
          <p:cNvPr id="9" name="Curved Connector 8"/>
          <p:cNvCxnSpPr/>
          <p:nvPr/>
        </p:nvCxnSpPr>
        <p:spPr bwMode="auto">
          <a:xfrm>
            <a:off x="5136815" y="1949379"/>
            <a:ext cx="2064109" cy="384747"/>
          </a:xfrm>
          <a:prstGeom prst="curvedConnector3">
            <a:avLst>
              <a:gd name="adj1" fmla="val 99546"/>
            </a:avLst>
          </a:prstGeom>
          <a:solidFill>
            <a:schemeClr val="accent1"/>
          </a:solidFill>
          <a:ln w="25400" cap="flat" cmpd="sng" algn="ctr">
            <a:solidFill>
              <a:schemeClr val="tx1"/>
            </a:solidFill>
            <a:prstDash val="solid"/>
            <a:round/>
            <a:headEnd type="none" w="lg" len="lg"/>
            <a:tailEnd type="triangle" w="lg" len="lg"/>
          </a:ln>
          <a:effectLst/>
        </p:spPr>
      </p:cxnSp>
      <p:sp>
        <p:nvSpPr>
          <p:cNvPr id="3" name="Content Placeholder 2"/>
          <p:cNvSpPr>
            <a:spLocks noGrp="1"/>
          </p:cNvSpPr>
          <p:nvPr>
            <p:ph idx="1"/>
          </p:nvPr>
        </p:nvSpPr>
        <p:spPr>
          <a:xfrm>
            <a:off x="0" y="1144858"/>
            <a:ext cx="9054789" cy="5382942"/>
          </a:xfrm>
        </p:spPr>
        <p:txBody>
          <a:bodyPr/>
          <a:lstStyle/>
          <a:p>
            <a:r>
              <a:rPr lang="en-US" dirty="0" smtClean="0">
                <a:solidFill>
                  <a:srgbClr val="00B050"/>
                </a:solidFill>
                <a:cs typeface="Gill Sans MT"/>
              </a:rPr>
              <a:t>Poster session at SC’14</a:t>
            </a:r>
          </a:p>
          <a:p>
            <a:pPr lvl="1"/>
            <a:r>
              <a:rPr lang="en-US" i="1" dirty="0" err="1" smtClean="0">
                <a:cs typeface="Gill Sans MT"/>
              </a:rPr>
              <a:t>MetaMorph</a:t>
            </a:r>
            <a:r>
              <a:rPr lang="en-US" dirty="0" smtClean="0">
                <a:cs typeface="Gill Sans MT"/>
              </a:rPr>
              <a:t>: A Modular Library for Democratizing the Acceleration of Parallel Computing across Heterogeneous Devices</a:t>
            </a:r>
          </a:p>
          <a:p>
            <a:pPr lvl="1"/>
            <a:r>
              <a:rPr lang="en-US" dirty="0" smtClean="0">
                <a:cs typeface="Gill Sans MT"/>
              </a:rPr>
              <a:t>Strong interest in an HSA-native backend</a:t>
            </a:r>
          </a:p>
          <a:p>
            <a:pPr lvl="2"/>
            <a:r>
              <a:rPr lang="en-US" dirty="0" smtClean="0">
                <a:solidFill>
                  <a:schemeClr val="tx1"/>
                </a:solidFill>
                <a:cs typeface="Gill Sans MT"/>
              </a:rPr>
              <a:t>AMD et. al</a:t>
            </a:r>
          </a:p>
          <a:p>
            <a:pPr lvl="1"/>
            <a:r>
              <a:rPr lang="en-US" dirty="0" smtClean="0">
                <a:cs typeface="Gill Sans MT"/>
              </a:rPr>
              <a:t>Moderate interest in an </a:t>
            </a:r>
            <a:r>
              <a:rPr lang="en-US" dirty="0" err="1" smtClean="0">
                <a:cs typeface="Gill Sans MT"/>
              </a:rPr>
              <a:t>OpenMP</a:t>
            </a:r>
            <a:r>
              <a:rPr lang="en-US" dirty="0" smtClean="0">
                <a:cs typeface="Gill Sans MT"/>
              </a:rPr>
              <a:t> backend</a:t>
            </a:r>
          </a:p>
          <a:p>
            <a:pPr lvl="2"/>
            <a:r>
              <a:rPr lang="en-US" dirty="0" smtClean="0">
                <a:solidFill>
                  <a:schemeClr val="tx1"/>
                </a:solidFill>
                <a:cs typeface="Gill Sans MT"/>
              </a:rPr>
              <a:t>target Intel MIC and CPU natively</a:t>
            </a:r>
          </a:p>
          <a:p>
            <a:pPr lvl="2"/>
            <a:r>
              <a:rPr lang="en-US" dirty="0" smtClean="0">
                <a:solidFill>
                  <a:schemeClr val="tx1"/>
                </a:solidFill>
                <a:cs typeface="Gill Sans MT"/>
              </a:rPr>
              <a:t>Intel might be considering dropping </a:t>
            </a:r>
            <a:r>
              <a:rPr lang="en-US" dirty="0" err="1" smtClean="0">
                <a:solidFill>
                  <a:schemeClr val="tx1"/>
                </a:solidFill>
                <a:cs typeface="Gill Sans MT"/>
              </a:rPr>
              <a:t>OpenCL</a:t>
            </a:r>
            <a:endParaRPr lang="en-US" dirty="0" smtClean="0">
              <a:solidFill>
                <a:schemeClr val="tx1"/>
              </a:solidFill>
              <a:cs typeface="Gill Sans MT"/>
            </a:endParaRPr>
          </a:p>
          <a:p>
            <a:pPr lvl="1"/>
            <a:r>
              <a:rPr lang="en-US" dirty="0" smtClean="0">
                <a:cs typeface="Gill Sans MT"/>
              </a:rPr>
              <a:t>Several papers on implementing </a:t>
            </a:r>
            <a:r>
              <a:rPr lang="en-US" dirty="0" err="1" smtClean="0">
                <a:cs typeface="Gill Sans MT"/>
              </a:rPr>
              <a:t>SpMV</a:t>
            </a:r>
            <a:r>
              <a:rPr lang="en-US" dirty="0" smtClean="0">
                <a:cs typeface="Gill Sans MT"/>
              </a:rPr>
              <a:t> GPU</a:t>
            </a:r>
          </a:p>
          <a:p>
            <a:pPr marL="457200" lvl="1" indent="0">
              <a:buNone/>
            </a:pPr>
            <a:r>
              <a:rPr lang="en-US" dirty="0" smtClean="0">
                <a:solidFill>
                  <a:schemeClr val="tx1"/>
                </a:solidFill>
                <a:cs typeface="Gill Sans MT"/>
              </a:rPr>
              <a:t>operations on CSR and similar sparse structures,</a:t>
            </a:r>
          </a:p>
          <a:p>
            <a:pPr marL="457200" lvl="1" indent="0">
              <a:buNone/>
            </a:pPr>
            <a:r>
              <a:rPr lang="en-US" dirty="0" smtClean="0">
                <a:solidFill>
                  <a:schemeClr val="tx1"/>
                </a:solidFill>
                <a:cs typeface="Gill Sans MT"/>
              </a:rPr>
              <a:t>efficiently and without expanding to dense form</a:t>
            </a:r>
            <a:endParaRPr lang="en-US" b="1" dirty="0">
              <a:cs typeface="Gill Sans MT"/>
            </a:endParaRPr>
          </a:p>
          <a:p>
            <a:pPr lvl="1"/>
            <a:r>
              <a:rPr lang="en-US" dirty="0" smtClean="0">
                <a:cs typeface="Gill Sans MT"/>
              </a:rPr>
              <a:t>Paper on communication-avoiding </a:t>
            </a:r>
            <a:r>
              <a:rPr lang="en-US" dirty="0" err="1" smtClean="0">
                <a:cs typeface="Gill Sans MT"/>
              </a:rPr>
              <a:t>Krylov</a:t>
            </a:r>
            <a:r>
              <a:rPr lang="en-US" dirty="0" smtClean="0">
                <a:cs typeface="Gill Sans MT"/>
              </a:rPr>
              <a:t> for</a:t>
            </a:r>
          </a:p>
          <a:p>
            <a:pPr marL="457200" lvl="1" indent="0">
              <a:buNone/>
            </a:pPr>
            <a:r>
              <a:rPr lang="en-US" dirty="0" smtClean="0">
                <a:solidFill>
                  <a:schemeClr val="tx1"/>
                </a:solidFill>
                <a:cs typeface="Gill Sans MT"/>
              </a:rPr>
              <a:t>CPU/GPU hybrid clusters</a:t>
            </a:r>
            <a:endParaRPr lang="en-US" dirty="0">
              <a:solidFill>
                <a:schemeClr val="tx1"/>
              </a:solidFill>
              <a:cs typeface="Gill Sans MT"/>
            </a:endParaRPr>
          </a:p>
        </p:txBody>
      </p:sp>
    </p:spTree>
    <p:extLst>
      <p:ext uri="{BB962C8B-B14F-4D97-AF65-F5344CB8AC3E}">
        <p14:creationId xmlns:p14="http://schemas.microsoft.com/office/powerpoint/2010/main" val="2246932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cs typeface="Gill Sans MT"/>
              </a:rPr>
              <a:t>MetaMorph</a:t>
            </a:r>
            <a:r>
              <a:rPr lang="en-US" dirty="0" smtClean="0">
                <a:cs typeface="Gill Sans MT"/>
              </a:rPr>
              <a:t>:  Updates</a:t>
            </a:r>
            <a:endParaRPr lang="en-US" dirty="0">
              <a:cs typeface="Gill Sans MT"/>
            </a:endParaRPr>
          </a:p>
        </p:txBody>
      </p:sp>
      <p:sp>
        <p:nvSpPr>
          <p:cNvPr id="3" name="Content Placeholder 2"/>
          <p:cNvSpPr>
            <a:spLocks noGrp="1"/>
          </p:cNvSpPr>
          <p:nvPr>
            <p:ph idx="1"/>
          </p:nvPr>
        </p:nvSpPr>
        <p:spPr/>
        <p:txBody>
          <a:bodyPr/>
          <a:lstStyle/>
          <a:p>
            <a:r>
              <a:rPr lang="en-US" dirty="0">
                <a:solidFill>
                  <a:srgbClr val="ED861F"/>
                </a:solidFill>
                <a:cs typeface="Gill Sans MT"/>
              </a:rPr>
              <a:t>Data </a:t>
            </a:r>
            <a:r>
              <a:rPr lang="en-US" dirty="0" err="1" smtClean="0">
                <a:solidFill>
                  <a:srgbClr val="ED861F"/>
                </a:solidFill>
                <a:cs typeface="Gill Sans MT"/>
              </a:rPr>
              <a:t>Marshalling</a:t>
            </a:r>
            <a:r>
              <a:rPr lang="en-US" dirty="0">
                <a:solidFill>
                  <a:srgbClr val="ED861F"/>
                </a:solidFill>
                <a:cs typeface="Gill Sans MT"/>
              </a:rPr>
              <a:t> </a:t>
            </a:r>
            <a:r>
              <a:rPr lang="en-US" dirty="0" smtClean="0">
                <a:solidFill>
                  <a:srgbClr val="ED861F"/>
                </a:solidFill>
                <a:cs typeface="Gill Sans MT"/>
              </a:rPr>
              <a:t>&amp; Face Transform Survey</a:t>
            </a:r>
            <a:endParaRPr lang="en-US" dirty="0">
              <a:cs typeface="Gill Sans MT"/>
            </a:endParaRPr>
          </a:p>
          <a:p>
            <a:pPr lvl="1"/>
            <a:r>
              <a:rPr lang="en-US" dirty="0" smtClean="0">
                <a:cs typeface="Gill Sans MT"/>
              </a:rPr>
              <a:t>Three </a:t>
            </a:r>
            <a:r>
              <a:rPr lang="en-US" dirty="0">
                <a:cs typeface="Gill Sans MT"/>
              </a:rPr>
              <a:t>replies: </a:t>
            </a:r>
            <a:r>
              <a:rPr lang="en-US" dirty="0" smtClean="0">
                <a:cs typeface="Gill Sans MT"/>
              </a:rPr>
              <a:t> </a:t>
            </a:r>
            <a:r>
              <a:rPr lang="en-US" dirty="0" err="1" smtClean="0">
                <a:cs typeface="Gill Sans MT"/>
              </a:rPr>
              <a:t>GenIDLEST</a:t>
            </a:r>
            <a:r>
              <a:rPr lang="en-US" dirty="0">
                <a:cs typeface="Gill Sans MT"/>
              </a:rPr>
              <a:t>,</a:t>
            </a:r>
            <a:r>
              <a:rPr lang="en-US" dirty="0" smtClean="0">
                <a:cs typeface="Gill Sans MT"/>
              </a:rPr>
              <a:t> INCOMP3D, and SENSEI</a:t>
            </a:r>
          </a:p>
          <a:p>
            <a:pPr lvl="1"/>
            <a:r>
              <a:rPr lang="en-US" dirty="0" smtClean="0">
                <a:cs typeface="Gill Sans MT"/>
              </a:rPr>
              <a:t>Needed operations</a:t>
            </a:r>
          </a:p>
          <a:p>
            <a:pPr lvl="2"/>
            <a:r>
              <a:rPr lang="en-US" i="1" dirty="0" smtClean="0">
                <a:cs typeface="Gill Sans MT"/>
              </a:rPr>
              <a:t>Transpose</a:t>
            </a:r>
            <a:r>
              <a:rPr lang="en-US" dirty="0">
                <a:cs typeface="Gill Sans MT"/>
              </a:rPr>
              <a:t>, </a:t>
            </a:r>
            <a:r>
              <a:rPr lang="en-US" i="1" dirty="0">
                <a:cs typeface="Gill Sans MT"/>
              </a:rPr>
              <a:t>Rotate</a:t>
            </a:r>
            <a:r>
              <a:rPr lang="en-US" dirty="0">
                <a:cs typeface="Gill Sans MT"/>
              </a:rPr>
              <a:t> </a:t>
            </a:r>
            <a:r>
              <a:rPr lang="en-US" dirty="0" smtClean="0">
                <a:cs typeface="Gill Sans MT"/>
              </a:rPr>
              <a:t>(90/180/270), </a:t>
            </a:r>
            <a:r>
              <a:rPr lang="en-US" i="1" dirty="0">
                <a:cs typeface="Gill Sans MT"/>
              </a:rPr>
              <a:t>Mirror</a:t>
            </a:r>
            <a:r>
              <a:rPr lang="en-US" dirty="0">
                <a:cs typeface="Gill Sans MT"/>
              </a:rPr>
              <a:t>; </a:t>
            </a:r>
          </a:p>
          <a:p>
            <a:pPr lvl="2"/>
            <a:r>
              <a:rPr lang="en-US" dirty="0" err="1">
                <a:cs typeface="Gill Sans MT"/>
              </a:rPr>
              <a:t>GenIDLEST</a:t>
            </a:r>
            <a:r>
              <a:rPr lang="en-US" dirty="0">
                <a:cs typeface="Gill Sans MT"/>
              </a:rPr>
              <a:t> also needs </a:t>
            </a:r>
            <a:r>
              <a:rPr lang="en-US" i="1" dirty="0">
                <a:cs typeface="Gill Sans MT"/>
              </a:rPr>
              <a:t>Interpolate</a:t>
            </a:r>
            <a:r>
              <a:rPr lang="en-US" dirty="0" smtClean="0">
                <a:cs typeface="Gill Sans MT"/>
              </a:rPr>
              <a:t>.</a:t>
            </a:r>
          </a:p>
          <a:p>
            <a:pPr lvl="2"/>
            <a:r>
              <a:rPr lang="en-US" b="1" dirty="0" smtClean="0">
                <a:cs typeface="Gill Sans MT"/>
              </a:rPr>
              <a:t>SENSEI needs Z-ordering </a:t>
            </a:r>
            <a:r>
              <a:rPr lang="en-US" b="1" dirty="0" err="1" smtClean="0">
                <a:cs typeface="Gill Sans MT"/>
              </a:rPr>
              <a:t>inversal</a:t>
            </a:r>
            <a:r>
              <a:rPr lang="en-US" b="1" dirty="0" smtClean="0">
                <a:cs typeface="Gill Sans MT"/>
              </a:rPr>
              <a:t> of XY planes</a:t>
            </a:r>
            <a:endParaRPr lang="en-US" b="1" dirty="0">
              <a:cs typeface="Gill Sans MT"/>
            </a:endParaRPr>
          </a:p>
          <a:p>
            <a:r>
              <a:rPr lang="en-US" dirty="0" smtClean="0">
                <a:solidFill>
                  <a:srgbClr val="ED861F"/>
                </a:solidFill>
                <a:cs typeface="Gill Sans MT"/>
              </a:rPr>
              <a:t>Potential use in a Smooth Particle Hydrodynamics (SPH) code</a:t>
            </a:r>
          </a:p>
          <a:p>
            <a:pPr lvl="1"/>
            <a:r>
              <a:rPr lang="en-US" dirty="0" smtClean="0">
                <a:cs typeface="Gill Sans MT"/>
              </a:rPr>
              <a:t>Essentially a particle-in-cell (PIC) code w/ sorted array of particles indexed by cell</a:t>
            </a:r>
            <a:endParaRPr lang="en-US" dirty="0">
              <a:cs typeface="Gill Sans MT"/>
            </a:endParaRPr>
          </a:p>
          <a:p>
            <a:pPr lvl="1"/>
            <a:r>
              <a:rPr lang="en-US" dirty="0" smtClean="0">
                <a:cs typeface="Gill Sans MT"/>
              </a:rPr>
              <a:t>Needs MPI capability to transfer “extents” of contiguous memory containing particles for a given cell</a:t>
            </a:r>
          </a:p>
          <a:p>
            <a:pPr lvl="1"/>
            <a:endParaRPr lang="en-US" dirty="0">
              <a:cs typeface="Gill Sans MT"/>
            </a:endParaRPr>
          </a:p>
          <a:p>
            <a:endParaRPr lang="en-US" dirty="0">
              <a:cs typeface="Gill Sans MT"/>
            </a:endParaRPr>
          </a:p>
          <a:p>
            <a:endParaRPr lang="en-US" dirty="0" smtClean="0">
              <a:cs typeface="Gill Sans MT"/>
            </a:endParaRPr>
          </a:p>
        </p:txBody>
      </p:sp>
    </p:spTree>
    <p:extLst>
      <p:ext uri="{BB962C8B-B14F-4D97-AF65-F5344CB8AC3E}">
        <p14:creationId xmlns:p14="http://schemas.microsoft.com/office/powerpoint/2010/main" val="1735823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cs typeface="Gill Sans MT"/>
              </a:rPr>
              <a:t>MetaMorph</a:t>
            </a:r>
            <a:r>
              <a:rPr lang="en-US" dirty="0" smtClean="0">
                <a:cs typeface="Gill Sans MT"/>
              </a:rPr>
              <a:t>:  </a:t>
            </a:r>
            <a:r>
              <a:rPr lang="en-US" dirty="0" smtClean="0">
                <a:cs typeface="Gill Sans MT"/>
              </a:rPr>
              <a:t>Expanded Feature Set</a:t>
            </a:r>
            <a:endParaRPr lang="en-US" dirty="0">
              <a:cs typeface="Gill Sans MT"/>
            </a:endParaRPr>
          </a:p>
        </p:txBody>
      </p:sp>
      <p:sp>
        <p:nvSpPr>
          <p:cNvPr id="3" name="Content Placeholder 2"/>
          <p:cNvSpPr>
            <a:spLocks noGrp="1"/>
          </p:cNvSpPr>
          <p:nvPr>
            <p:ph idx="1"/>
          </p:nvPr>
        </p:nvSpPr>
        <p:spPr>
          <a:xfrm>
            <a:off x="457200" y="1290440"/>
            <a:ext cx="8498910" cy="4835727"/>
          </a:xfrm>
        </p:spPr>
        <p:txBody>
          <a:bodyPr/>
          <a:lstStyle/>
          <a:p>
            <a:r>
              <a:rPr lang="en-US" dirty="0" smtClean="0">
                <a:cs typeface="Gill Sans MT"/>
              </a:rPr>
              <a:t>MPI Plugin: implemented and stabilized </a:t>
            </a:r>
            <a:r>
              <a:rPr lang="en-US" dirty="0" err="1" smtClean="0">
                <a:cs typeface="Gill Sans MT"/>
              </a:rPr>
              <a:t>async</a:t>
            </a:r>
            <a:r>
              <a:rPr lang="en-US" dirty="0" smtClean="0">
                <a:cs typeface="Gill Sans MT"/>
              </a:rPr>
              <a:t> </a:t>
            </a:r>
            <a:r>
              <a:rPr lang="en-US" dirty="0" err="1" smtClean="0">
                <a:cs typeface="Gill Sans MT"/>
              </a:rPr>
              <a:t>kernels+transfers</a:t>
            </a:r>
            <a:endParaRPr lang="en-US" dirty="0" smtClean="0">
              <a:cs typeface="Gill Sans MT"/>
            </a:endParaRPr>
          </a:p>
          <a:p>
            <a:pPr lvl="1"/>
            <a:r>
              <a:rPr lang="en-US" dirty="0" smtClean="0">
                <a:cs typeface="Gill Sans MT"/>
              </a:rPr>
              <a:t>CUDA/</a:t>
            </a:r>
            <a:r>
              <a:rPr lang="en-US" dirty="0" err="1" smtClean="0">
                <a:cs typeface="Gill Sans MT"/>
              </a:rPr>
              <a:t>OpenCL</a:t>
            </a:r>
            <a:r>
              <a:rPr lang="en-US" dirty="0" smtClean="0">
                <a:cs typeface="Gill Sans MT"/>
              </a:rPr>
              <a:t> Callback functions and MPI Request management</a:t>
            </a:r>
          </a:p>
          <a:p>
            <a:pPr lvl="2"/>
            <a:r>
              <a:rPr lang="en-US" dirty="0" smtClean="0">
                <a:cs typeface="Gill Sans MT"/>
              </a:rPr>
              <a:t>no helper thread, work only performed at sync calls or </a:t>
            </a:r>
            <a:r>
              <a:rPr lang="en-US" i="1" dirty="0" err="1" smtClean="0">
                <a:cs typeface="Gill Sans MT"/>
              </a:rPr>
              <a:t>meta_flush</a:t>
            </a:r>
            <a:r>
              <a:rPr lang="en-US" i="1" dirty="0" smtClean="0">
                <a:cs typeface="Gill Sans MT"/>
              </a:rPr>
              <a:t>()</a:t>
            </a:r>
            <a:endParaRPr lang="en-US" dirty="0" smtClean="0">
              <a:cs typeface="Gill Sans MT"/>
            </a:endParaRPr>
          </a:p>
          <a:p>
            <a:pPr lvl="1"/>
            <a:r>
              <a:rPr lang="en-US" dirty="0" smtClean="0">
                <a:cs typeface="Gill Sans MT"/>
              </a:rPr>
              <a:t>CUDA </a:t>
            </a:r>
            <a:r>
              <a:rPr lang="en-US" dirty="0" smtClean="0">
                <a:cs typeface="Gill Sans MT"/>
              </a:rPr>
              <a:t>GPU-Direct </a:t>
            </a:r>
            <a:r>
              <a:rPr lang="en-US" dirty="0" smtClean="0">
                <a:cs typeface="Gill Sans MT"/>
              </a:rPr>
              <a:t>support </a:t>
            </a:r>
            <a:r>
              <a:rPr lang="en-US" dirty="0" smtClean="0">
                <a:cs typeface="Gill Sans MT"/>
              </a:rPr>
              <a:t>implemented but disabled </a:t>
            </a:r>
            <a:r>
              <a:rPr lang="en-US" dirty="0" smtClean="0">
                <a:cs typeface="Gill Sans MT"/>
              </a:rPr>
              <a:t>due to MVAPICH2 instability</a:t>
            </a:r>
          </a:p>
          <a:p>
            <a:pPr lvl="1"/>
            <a:r>
              <a:rPr lang="en-US" dirty="0" smtClean="0">
                <a:cs typeface="Gill Sans MT"/>
              </a:rPr>
              <a:t>Buffer pool designed </a:t>
            </a:r>
            <a:r>
              <a:rPr lang="en-US" dirty="0" smtClean="0">
                <a:cs typeface="Gill Sans MT"/>
              </a:rPr>
              <a:t>for reusing </a:t>
            </a:r>
            <a:r>
              <a:rPr lang="en-US" dirty="0" err="1" smtClean="0">
                <a:cs typeface="Gill Sans MT"/>
              </a:rPr>
              <a:t>async</a:t>
            </a:r>
            <a:r>
              <a:rPr lang="en-US" dirty="0" smtClean="0">
                <a:cs typeface="Gill Sans MT"/>
              </a:rPr>
              <a:t> management </a:t>
            </a:r>
            <a:r>
              <a:rPr lang="en-US" dirty="0" err="1" smtClean="0">
                <a:cs typeface="Gill Sans MT"/>
              </a:rPr>
              <a:t>structs</a:t>
            </a:r>
            <a:r>
              <a:rPr lang="en-US" dirty="0" smtClean="0">
                <a:cs typeface="Gill Sans MT"/>
              </a:rPr>
              <a:t>/memory</a:t>
            </a:r>
            <a:endParaRPr lang="en-US" dirty="0" smtClean="0">
              <a:cs typeface="Gill Sans MT"/>
            </a:endParaRPr>
          </a:p>
          <a:p>
            <a:pPr lvl="2"/>
            <a:r>
              <a:rPr lang="en-US" dirty="0" smtClean="0">
                <a:cs typeface="Gill Sans MT"/>
              </a:rPr>
              <a:t>GPU transfers staged via host memory are not suitable for reuse</a:t>
            </a:r>
            <a:endParaRPr lang="en-US" dirty="0" smtClean="0">
              <a:cs typeface="Gill Sans MT"/>
            </a:endParaRPr>
          </a:p>
          <a:p>
            <a:r>
              <a:rPr lang="en-US" dirty="0" smtClean="0">
                <a:cs typeface="Gill Sans MT"/>
              </a:rPr>
              <a:t>Auto-scaling grid/block to data size</a:t>
            </a:r>
          </a:p>
          <a:p>
            <a:pPr lvl="1"/>
            <a:r>
              <a:rPr lang="en-US" dirty="0" smtClean="0">
                <a:cs typeface="Gill Sans MT"/>
              </a:rPr>
              <a:t>All kernels capable of variable work per thread (&gt;1 or ≤1 </a:t>
            </a:r>
            <a:r>
              <a:rPr lang="en-US" dirty="0" err="1" smtClean="0">
                <a:cs typeface="Gill Sans MT"/>
              </a:rPr>
              <a:t>elem</a:t>
            </a:r>
            <a:r>
              <a:rPr lang="en-US" dirty="0" smtClean="0">
                <a:cs typeface="Gill Sans MT"/>
              </a:rPr>
              <a:t>/thread)</a:t>
            </a:r>
          </a:p>
          <a:p>
            <a:r>
              <a:rPr lang="en-US" dirty="0" err="1" smtClean="0">
                <a:cs typeface="Gill Sans MT"/>
              </a:rPr>
              <a:t>OpenMP</a:t>
            </a:r>
            <a:r>
              <a:rPr lang="en-US" dirty="0" smtClean="0">
                <a:cs typeface="Gill Sans MT"/>
              </a:rPr>
              <a:t> Backend (portable default)</a:t>
            </a:r>
          </a:p>
          <a:p>
            <a:pPr lvl="1"/>
            <a:r>
              <a:rPr lang="en-US" dirty="0" smtClean="0">
                <a:cs typeface="Gill Sans MT"/>
              </a:rPr>
              <a:t>CPU: </a:t>
            </a:r>
            <a:r>
              <a:rPr lang="en-US" dirty="0" err="1" smtClean="0">
                <a:cs typeface="Gill Sans MT"/>
              </a:rPr>
              <a:t>OpenMP</a:t>
            </a:r>
            <a:r>
              <a:rPr lang="en-US" dirty="0" smtClean="0">
                <a:cs typeface="Gill Sans MT"/>
              </a:rPr>
              <a:t>(+AVX option) implementation – all current kernels</a:t>
            </a:r>
          </a:p>
          <a:p>
            <a:pPr lvl="1"/>
            <a:r>
              <a:rPr lang="en-US" dirty="0" smtClean="0">
                <a:cs typeface="Gill Sans MT"/>
              </a:rPr>
              <a:t>Intel MIC: </a:t>
            </a:r>
            <a:r>
              <a:rPr lang="en-US" dirty="0" smtClean="0">
                <a:cs typeface="Gill Sans MT"/>
              </a:rPr>
              <a:t>OpenMP+AVX3 backend– all current kernels</a:t>
            </a:r>
            <a:endParaRPr lang="en-US" dirty="0" smtClean="0">
              <a:cs typeface="Gill Sans MT"/>
            </a:endParaRPr>
          </a:p>
        </p:txBody>
      </p:sp>
    </p:spTree>
    <p:extLst>
      <p:ext uri="{BB962C8B-B14F-4D97-AF65-F5344CB8AC3E}">
        <p14:creationId xmlns:p14="http://schemas.microsoft.com/office/powerpoint/2010/main" val="3370308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864" y="274642"/>
            <a:ext cx="8514272" cy="851933"/>
          </a:xfrm>
        </p:spPr>
        <p:txBody>
          <a:bodyPr>
            <a:normAutofit/>
          </a:bodyPr>
          <a:lstStyle/>
          <a:p>
            <a:r>
              <a:rPr lang="en-US" dirty="0" err="1" smtClean="0"/>
              <a:t>MetaMorph</a:t>
            </a:r>
            <a:r>
              <a:rPr lang="en-US" dirty="0" smtClean="0"/>
              <a:t>: Performance vs. CPU </a:t>
            </a:r>
            <a:r>
              <a:rPr lang="en-US" dirty="0" err="1" smtClean="0"/>
              <a:t>OpenMP+AVX</a:t>
            </a:r>
            <a:endParaRPr lang="en-US" dirty="0"/>
          </a:p>
        </p:txBody>
      </p:sp>
      <p:sp>
        <p:nvSpPr>
          <p:cNvPr id="3" name="Content Placeholder 2"/>
          <p:cNvSpPr>
            <a:spLocks noGrp="1"/>
          </p:cNvSpPr>
          <p:nvPr>
            <p:ph idx="1"/>
          </p:nvPr>
        </p:nvSpPr>
        <p:spPr/>
        <p:txBody>
          <a:bodyPr/>
          <a:lstStyle/>
          <a:p>
            <a:r>
              <a:rPr lang="en-US" dirty="0" smtClean="0"/>
              <a:t>Dot product (memory bound)</a:t>
            </a:r>
            <a:endParaRPr lang="en-US" dirty="0"/>
          </a:p>
          <a:p>
            <a:pPr lvl="1"/>
            <a:r>
              <a:rPr lang="pt-BR" dirty="0" smtClean="0"/>
              <a:t>CPU</a:t>
            </a:r>
            <a:r>
              <a:rPr lang="pt-BR" dirty="0"/>
              <a:t>: Intel(R) Core(TM) i5-2400, 4 cores @ </a:t>
            </a:r>
            <a:r>
              <a:rPr lang="pt-BR" dirty="0" smtClean="0"/>
              <a:t>3.10GHz</a:t>
            </a:r>
          </a:p>
          <a:p>
            <a:pPr lvl="1"/>
            <a:r>
              <a:rPr lang="pt-BR" dirty="0" smtClean="0"/>
              <a:t>GPU</a:t>
            </a:r>
            <a:r>
              <a:rPr lang="pt-BR" dirty="0"/>
              <a:t>: </a:t>
            </a:r>
            <a:r>
              <a:rPr lang="en-US" dirty="0"/>
              <a:t>Tesla </a:t>
            </a:r>
            <a:r>
              <a:rPr lang="en-US" dirty="0" smtClean="0"/>
              <a:t>K20c</a:t>
            </a:r>
          </a:p>
          <a:p>
            <a:pPr lvl="1"/>
            <a:r>
              <a:rPr lang="en-US" dirty="0" smtClean="0"/>
              <a:t>*Baseline is 4-thread </a:t>
            </a:r>
            <a:r>
              <a:rPr lang="en-US" dirty="0" err="1" smtClean="0"/>
              <a:t>OpenMP</a:t>
            </a:r>
            <a:r>
              <a:rPr lang="en-US" dirty="0" smtClean="0"/>
              <a:t> w/ AVX</a:t>
            </a:r>
            <a:endParaRPr lang="en-US" dirty="0"/>
          </a:p>
          <a:p>
            <a:pPr lvl="1"/>
            <a:endParaRPr lang="en-US" dirty="0" smtClean="0"/>
          </a:p>
        </p:txBody>
      </p:sp>
      <p:sp>
        <p:nvSpPr>
          <p:cNvPr id="6" name="Slide Number Placeholder 5"/>
          <p:cNvSpPr>
            <a:spLocks noGrp="1"/>
          </p:cNvSpPr>
          <p:nvPr>
            <p:ph type="sldNum" sz="quarter" idx="4294967295"/>
          </p:nvPr>
        </p:nvSpPr>
        <p:spPr>
          <a:xfrm>
            <a:off x="8686800" y="5791200"/>
            <a:ext cx="457200" cy="457200"/>
          </a:xfrm>
          <a:prstGeom prst="rect">
            <a:avLst/>
          </a:prstGeom>
        </p:spPr>
        <p:txBody>
          <a:bodyPr/>
          <a:lstStyle/>
          <a:p>
            <a:pPr>
              <a:defRPr/>
            </a:pPr>
            <a:fld id="{00F1B2E7-F8C6-904F-87A5-2B1A8A8E22EB}" type="slidenum">
              <a:rPr lang="en-US" smtClean="0"/>
              <a:pPr>
                <a:defRPr/>
              </a:pPr>
              <a:t>53</a:t>
            </a:fld>
            <a:endParaRPr lang="en-US" dirty="0"/>
          </a:p>
        </p:txBody>
      </p:sp>
      <p:pic>
        <p:nvPicPr>
          <p:cNvPr id="8" name="Picture 7"/>
          <p:cNvPicPr>
            <a:picLocks noChangeAspect="1"/>
          </p:cNvPicPr>
          <p:nvPr/>
        </p:nvPicPr>
        <p:blipFill>
          <a:blip r:embed="rId2"/>
          <a:stretch>
            <a:fillRect/>
          </a:stretch>
        </p:blipFill>
        <p:spPr>
          <a:xfrm>
            <a:off x="47790" y="3048000"/>
            <a:ext cx="4448010" cy="2468880"/>
          </a:xfrm>
          <a:prstGeom prst="rect">
            <a:avLst/>
          </a:prstGeom>
        </p:spPr>
      </p:pic>
      <p:pic>
        <p:nvPicPr>
          <p:cNvPr id="9" name="Picture 8"/>
          <p:cNvPicPr>
            <a:picLocks noChangeAspect="1"/>
          </p:cNvPicPr>
          <p:nvPr/>
        </p:nvPicPr>
        <p:blipFill>
          <a:blip r:embed="rId3"/>
          <a:stretch>
            <a:fillRect/>
          </a:stretch>
        </p:blipFill>
        <p:spPr>
          <a:xfrm>
            <a:off x="4636081" y="3048000"/>
            <a:ext cx="4460129" cy="2468880"/>
          </a:xfrm>
          <a:prstGeom prst="rect">
            <a:avLst/>
          </a:prstGeom>
        </p:spPr>
      </p:pic>
    </p:spTree>
    <p:extLst>
      <p:ext uri="{BB962C8B-B14F-4D97-AF65-F5344CB8AC3E}">
        <p14:creationId xmlns:p14="http://schemas.microsoft.com/office/powerpoint/2010/main" val="204098907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cs typeface="Gill Sans MT"/>
              </a:rPr>
              <a:t>MetaMorph</a:t>
            </a:r>
            <a:r>
              <a:rPr lang="en-US" dirty="0" smtClean="0">
                <a:cs typeface="Gill Sans MT"/>
              </a:rPr>
              <a:t>:  Work in progress</a:t>
            </a:r>
            <a:endParaRPr lang="en-US" dirty="0">
              <a:cs typeface="Gill Sans MT"/>
            </a:endParaRPr>
          </a:p>
        </p:txBody>
      </p:sp>
      <p:sp>
        <p:nvSpPr>
          <p:cNvPr id="3" name="Content Placeholder 2"/>
          <p:cNvSpPr>
            <a:spLocks noGrp="1"/>
          </p:cNvSpPr>
          <p:nvPr>
            <p:ph idx="1"/>
          </p:nvPr>
        </p:nvSpPr>
        <p:spPr>
          <a:xfrm>
            <a:off x="457200" y="1290439"/>
            <a:ext cx="8686800" cy="5208331"/>
          </a:xfrm>
        </p:spPr>
        <p:txBody>
          <a:bodyPr>
            <a:normAutofit lnSpcReduction="10000"/>
          </a:bodyPr>
          <a:lstStyle/>
          <a:p>
            <a:r>
              <a:rPr lang="en-US" dirty="0" smtClean="0">
                <a:cs typeface="Gill Sans MT"/>
              </a:rPr>
              <a:t>Preliminary </a:t>
            </a:r>
            <a:r>
              <a:rPr lang="en-US" dirty="0" smtClean="0">
                <a:cs typeface="Gill Sans MT"/>
              </a:rPr>
              <a:t>work towards stencil support (w/ LDC)</a:t>
            </a:r>
          </a:p>
          <a:p>
            <a:pPr lvl="1"/>
            <a:r>
              <a:rPr lang="en-US" dirty="0" smtClean="0">
                <a:cs typeface="Gill Sans MT"/>
              </a:rPr>
              <a:t>Hands on exploration of LDC stencils and boundary handling</a:t>
            </a:r>
          </a:p>
          <a:p>
            <a:pPr lvl="2"/>
            <a:r>
              <a:rPr lang="en-US" dirty="0" smtClean="0">
                <a:cs typeface="Gill Sans MT"/>
              </a:rPr>
              <a:t>stencil shapes are exotic - library of standard shapes would be insufficient</a:t>
            </a:r>
          </a:p>
          <a:p>
            <a:pPr lvl="2"/>
            <a:endParaRPr lang="en-US" dirty="0" smtClean="0">
              <a:cs typeface="Gill Sans MT"/>
            </a:endParaRPr>
          </a:p>
          <a:p>
            <a:pPr lvl="2"/>
            <a:endParaRPr lang="en-US" dirty="0">
              <a:cs typeface="Gill Sans MT"/>
            </a:endParaRPr>
          </a:p>
          <a:p>
            <a:pPr lvl="2"/>
            <a:endParaRPr lang="en-US" dirty="0" smtClean="0">
              <a:cs typeface="Gill Sans MT"/>
            </a:endParaRPr>
          </a:p>
          <a:p>
            <a:pPr lvl="2"/>
            <a:endParaRPr lang="en-US" dirty="0" smtClean="0">
              <a:cs typeface="Gill Sans MT"/>
            </a:endParaRPr>
          </a:p>
          <a:p>
            <a:pPr lvl="2"/>
            <a:endParaRPr lang="en-US" dirty="0" smtClean="0">
              <a:cs typeface="Gill Sans MT"/>
            </a:endParaRPr>
          </a:p>
          <a:p>
            <a:pPr lvl="2"/>
            <a:r>
              <a:rPr lang="en-US" dirty="0" smtClean="0">
                <a:cs typeface="Gill Sans MT"/>
              </a:rPr>
              <a:t>9 conditional regions, but only 4 types of computation behavior</a:t>
            </a:r>
          </a:p>
          <a:p>
            <a:pPr lvl="1"/>
            <a:r>
              <a:rPr lang="en-US" dirty="0" smtClean="0">
                <a:cs typeface="Gill Sans MT"/>
              </a:rPr>
              <a:t>Plan: allow arbitrary stencils to be expressed as semi-structured C</a:t>
            </a:r>
          </a:p>
          <a:p>
            <a:pPr lvl="2"/>
            <a:r>
              <a:rPr lang="en-US" dirty="0" smtClean="0">
                <a:cs typeface="Gill Sans MT"/>
              </a:rPr>
              <a:t>Map ingested C to each platform via runtime modification of the kernel string</a:t>
            </a:r>
          </a:p>
          <a:p>
            <a:pPr lvl="2"/>
            <a:r>
              <a:rPr lang="en-US" dirty="0" smtClean="0">
                <a:cs typeface="Gill Sans MT"/>
              </a:rPr>
              <a:t>Utilize just-in-time (JIT) compilation for each platform</a:t>
            </a:r>
          </a:p>
          <a:p>
            <a:pPr lvl="3"/>
            <a:r>
              <a:rPr lang="en-US" dirty="0" smtClean="0">
                <a:cs typeface="Gill Sans MT"/>
              </a:rPr>
              <a:t>CUDA/</a:t>
            </a:r>
            <a:r>
              <a:rPr lang="en-US" dirty="0" err="1" smtClean="0">
                <a:cs typeface="Gill Sans MT"/>
              </a:rPr>
              <a:t>OpenCL</a:t>
            </a:r>
            <a:r>
              <a:rPr lang="en-US" dirty="0" smtClean="0">
                <a:cs typeface="Gill Sans MT"/>
              </a:rPr>
              <a:t> via their APIs (CUDA 7 added kernel JIT compilation)</a:t>
            </a:r>
          </a:p>
          <a:p>
            <a:pPr lvl="3"/>
            <a:r>
              <a:rPr lang="en-US" dirty="0" err="1" smtClean="0">
                <a:cs typeface="Gill Sans MT"/>
              </a:rPr>
              <a:t>OpenMP</a:t>
            </a:r>
            <a:r>
              <a:rPr lang="en-US" dirty="0" smtClean="0">
                <a:cs typeface="Gill Sans MT"/>
              </a:rPr>
              <a:t> via fork/exec of </a:t>
            </a:r>
            <a:r>
              <a:rPr lang="en-US" dirty="0" err="1" smtClean="0">
                <a:cs typeface="Gill Sans MT"/>
              </a:rPr>
              <a:t>gcc</a:t>
            </a:r>
            <a:r>
              <a:rPr lang="en-US" dirty="0" smtClean="0">
                <a:cs typeface="Gill Sans MT"/>
              </a:rPr>
              <a:t> followed by a </a:t>
            </a:r>
            <a:r>
              <a:rPr lang="en-US" dirty="0" err="1" smtClean="0">
                <a:cs typeface="Gill Sans MT"/>
              </a:rPr>
              <a:t>dlopen</a:t>
            </a:r>
            <a:endParaRPr lang="en-US" dirty="0" smtClean="0">
              <a:cs typeface="Gill Sans MT"/>
            </a:endParaRPr>
          </a:p>
          <a:p>
            <a:pPr lvl="2"/>
            <a:r>
              <a:rPr lang="en-US" dirty="0" smtClean="0">
                <a:cs typeface="Gill Sans MT"/>
              </a:rPr>
              <a:t>JIT testing via custom </a:t>
            </a:r>
            <a:r>
              <a:rPr lang="en-US" dirty="0" err="1" smtClean="0">
                <a:cs typeface="Gill Sans MT"/>
              </a:rPr>
              <a:t>saxpy</a:t>
            </a:r>
            <a:r>
              <a:rPr lang="en-US" dirty="0" smtClean="0">
                <a:cs typeface="Gill Sans MT"/>
              </a:rPr>
              <a:t> kernels for each platform</a:t>
            </a:r>
          </a:p>
          <a:p>
            <a:pPr lvl="3"/>
            <a:r>
              <a:rPr lang="en-US" dirty="0" err="1" smtClean="0">
                <a:cs typeface="Gill Sans MT"/>
              </a:rPr>
              <a:t>OpenMP</a:t>
            </a:r>
            <a:r>
              <a:rPr lang="en-US" dirty="0">
                <a:cs typeface="Gill Sans MT"/>
              </a:rPr>
              <a:t> </a:t>
            </a:r>
            <a:r>
              <a:rPr lang="en-US" dirty="0" smtClean="0">
                <a:cs typeface="Gill Sans MT"/>
              </a:rPr>
              <a:t>(</a:t>
            </a:r>
            <a:r>
              <a:rPr lang="en-US" dirty="0" smtClean="0">
                <a:solidFill>
                  <a:srgbClr val="00A92A"/>
                </a:solidFill>
                <a:cs typeface="Gill Sans MT"/>
              </a:rPr>
              <a:t>WORKING</a:t>
            </a:r>
            <a:r>
              <a:rPr lang="en-US" dirty="0" smtClean="0">
                <a:cs typeface="Gill Sans MT"/>
              </a:rPr>
              <a:t>), </a:t>
            </a:r>
            <a:r>
              <a:rPr lang="en-US" dirty="0" err="1" smtClean="0">
                <a:cs typeface="Gill Sans MT"/>
              </a:rPr>
              <a:t>OpenCL</a:t>
            </a:r>
            <a:r>
              <a:rPr lang="en-US" dirty="0" smtClean="0">
                <a:cs typeface="Gill Sans MT"/>
              </a:rPr>
              <a:t>/CUDA (</a:t>
            </a:r>
            <a:r>
              <a:rPr lang="en-US" dirty="0" smtClean="0">
                <a:solidFill>
                  <a:srgbClr val="FFC000"/>
                </a:solidFill>
                <a:cs typeface="Gill Sans MT"/>
              </a:rPr>
              <a:t>IMPLEMENTED</a:t>
            </a:r>
            <a:r>
              <a:rPr lang="en-US" dirty="0" smtClean="0">
                <a:cs typeface="Gill Sans MT"/>
              </a:rPr>
              <a:t>)</a:t>
            </a:r>
          </a:p>
        </p:txBody>
      </p:sp>
      <p:grpSp>
        <p:nvGrpSpPr>
          <p:cNvPr id="4" name="Group 3"/>
          <p:cNvGrpSpPr/>
          <p:nvPr/>
        </p:nvGrpSpPr>
        <p:grpSpPr>
          <a:xfrm>
            <a:off x="3247580" y="2771956"/>
            <a:ext cx="721636" cy="627625"/>
            <a:chOff x="1670499" y="2999016"/>
            <a:chExt cx="721636" cy="627625"/>
          </a:xfrm>
        </p:grpSpPr>
        <p:sp>
          <p:nvSpPr>
            <p:cNvPr id="5" name="Cube 4"/>
            <p:cNvSpPr/>
            <p:nvPr/>
          </p:nvSpPr>
          <p:spPr bwMode="auto">
            <a:xfrm>
              <a:off x="2003428" y="3132364"/>
              <a:ext cx="261257" cy="244928"/>
            </a:xfrm>
            <a:prstGeom prst="cub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6" name="Cube 5"/>
            <p:cNvSpPr/>
            <p:nvPr/>
          </p:nvSpPr>
          <p:spPr bwMode="auto">
            <a:xfrm>
              <a:off x="1738992" y="3188154"/>
              <a:ext cx="261257" cy="244928"/>
            </a:xfrm>
            <a:prstGeom prst="cub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7" name="Cube 6"/>
            <p:cNvSpPr/>
            <p:nvPr/>
          </p:nvSpPr>
          <p:spPr bwMode="auto">
            <a:xfrm>
              <a:off x="1928577" y="3381713"/>
              <a:ext cx="261257" cy="244928"/>
            </a:xfrm>
            <a:prstGeom prst="cub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8" name="Cube 7"/>
            <p:cNvSpPr/>
            <p:nvPr/>
          </p:nvSpPr>
          <p:spPr bwMode="auto">
            <a:xfrm>
              <a:off x="1934935" y="3188154"/>
              <a:ext cx="261257" cy="244928"/>
            </a:xfrm>
            <a:prstGeom prst="cub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9" name="Cube 8"/>
            <p:cNvSpPr/>
            <p:nvPr/>
          </p:nvSpPr>
          <p:spPr bwMode="auto">
            <a:xfrm>
              <a:off x="1670499" y="3254828"/>
              <a:ext cx="261257" cy="244928"/>
            </a:xfrm>
            <a:prstGeom prst="cub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10" name="Cube 9"/>
            <p:cNvSpPr/>
            <p:nvPr/>
          </p:nvSpPr>
          <p:spPr bwMode="auto">
            <a:xfrm>
              <a:off x="2130878" y="3188154"/>
              <a:ext cx="261257" cy="244928"/>
            </a:xfrm>
            <a:prstGeom prst="cub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11" name="Cube 10"/>
            <p:cNvSpPr/>
            <p:nvPr/>
          </p:nvSpPr>
          <p:spPr bwMode="auto">
            <a:xfrm>
              <a:off x="2065563" y="3254828"/>
              <a:ext cx="261257" cy="244928"/>
            </a:xfrm>
            <a:prstGeom prst="cub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12" name="Cube 11"/>
            <p:cNvSpPr/>
            <p:nvPr/>
          </p:nvSpPr>
          <p:spPr bwMode="auto">
            <a:xfrm>
              <a:off x="1941293" y="2999016"/>
              <a:ext cx="261257" cy="244928"/>
            </a:xfrm>
            <a:prstGeom prst="cub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grpSp>
      <p:sp>
        <p:nvSpPr>
          <p:cNvPr id="22" name="TextBox 21"/>
          <p:cNvSpPr txBox="1"/>
          <p:nvPr/>
        </p:nvSpPr>
        <p:spPr>
          <a:xfrm>
            <a:off x="2620057" y="2478762"/>
            <a:ext cx="1557416" cy="369332"/>
          </a:xfrm>
          <a:prstGeom prst="rect">
            <a:avLst/>
          </a:prstGeom>
          <a:noFill/>
        </p:spPr>
        <p:txBody>
          <a:bodyPr wrap="square" rtlCol="0">
            <a:spAutoFit/>
          </a:bodyPr>
          <a:lstStyle/>
          <a:p>
            <a:r>
              <a:rPr lang="en-US" dirty="0" err="1" smtClean="0"/>
              <a:t>soln</a:t>
            </a:r>
            <a:r>
              <a:rPr lang="en-US" baseline="-25000" dirty="0" err="1" smtClean="0"/>
              <a:t>u,new</a:t>
            </a:r>
            <a:endParaRPr lang="en-US" baseline="-25000" dirty="0"/>
          </a:p>
        </p:txBody>
      </p:sp>
      <p:sp>
        <p:nvSpPr>
          <p:cNvPr id="23" name="TextBox 22"/>
          <p:cNvSpPr txBox="1"/>
          <p:nvPr/>
        </p:nvSpPr>
        <p:spPr>
          <a:xfrm>
            <a:off x="4551306" y="2450867"/>
            <a:ext cx="1557416" cy="369332"/>
          </a:xfrm>
          <a:prstGeom prst="rect">
            <a:avLst/>
          </a:prstGeom>
          <a:noFill/>
        </p:spPr>
        <p:txBody>
          <a:bodyPr wrap="square" rtlCol="0">
            <a:spAutoFit/>
          </a:bodyPr>
          <a:lstStyle/>
          <a:p>
            <a:r>
              <a:rPr lang="en-US" dirty="0" err="1" smtClean="0"/>
              <a:t>soln</a:t>
            </a:r>
            <a:r>
              <a:rPr lang="en-US" baseline="-25000" dirty="0" err="1" smtClean="0"/>
              <a:t>v,new</a:t>
            </a:r>
            <a:endParaRPr lang="en-US" baseline="-25000" dirty="0"/>
          </a:p>
        </p:txBody>
      </p:sp>
      <p:grpSp>
        <p:nvGrpSpPr>
          <p:cNvPr id="24" name="Group 23"/>
          <p:cNvGrpSpPr/>
          <p:nvPr/>
        </p:nvGrpSpPr>
        <p:grpSpPr>
          <a:xfrm>
            <a:off x="1035630" y="2516994"/>
            <a:ext cx="1060921" cy="989096"/>
            <a:chOff x="4187821" y="4587764"/>
            <a:chExt cx="1060921" cy="989096"/>
          </a:xfrm>
        </p:grpSpPr>
        <p:sp>
          <p:nvSpPr>
            <p:cNvPr id="25" name="Cube 24"/>
            <p:cNvSpPr/>
            <p:nvPr/>
          </p:nvSpPr>
          <p:spPr bwMode="auto">
            <a:xfrm>
              <a:off x="4589241" y="5331932"/>
              <a:ext cx="261257" cy="244928"/>
            </a:xfrm>
            <a:prstGeom prst="cub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26" name="Cube 25"/>
            <p:cNvSpPr/>
            <p:nvPr/>
          </p:nvSpPr>
          <p:spPr bwMode="auto">
            <a:xfrm>
              <a:off x="4187821" y="4954761"/>
              <a:ext cx="261257" cy="244928"/>
            </a:xfrm>
            <a:prstGeom prst="cub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27" name="Cube 26"/>
            <p:cNvSpPr/>
            <p:nvPr/>
          </p:nvSpPr>
          <p:spPr bwMode="auto">
            <a:xfrm>
              <a:off x="4713514" y="5033283"/>
              <a:ext cx="261257" cy="244928"/>
            </a:xfrm>
            <a:prstGeom prst="cub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28" name="Cube 27"/>
            <p:cNvSpPr/>
            <p:nvPr/>
          </p:nvSpPr>
          <p:spPr bwMode="auto">
            <a:xfrm>
              <a:off x="4716693" y="4842726"/>
              <a:ext cx="261257" cy="244928"/>
            </a:xfrm>
            <a:prstGeom prst="cub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29" name="Cube 28"/>
            <p:cNvSpPr/>
            <p:nvPr/>
          </p:nvSpPr>
          <p:spPr bwMode="auto">
            <a:xfrm>
              <a:off x="4452257" y="4898516"/>
              <a:ext cx="261257" cy="244928"/>
            </a:xfrm>
            <a:prstGeom prst="cub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30" name="Cube 29"/>
            <p:cNvSpPr/>
            <p:nvPr/>
          </p:nvSpPr>
          <p:spPr bwMode="auto">
            <a:xfrm>
              <a:off x="4648200" y="4898516"/>
              <a:ext cx="261257" cy="244928"/>
            </a:xfrm>
            <a:prstGeom prst="cub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31" name="Cube 30"/>
            <p:cNvSpPr/>
            <p:nvPr/>
          </p:nvSpPr>
          <p:spPr bwMode="auto">
            <a:xfrm>
              <a:off x="4850500" y="4899820"/>
              <a:ext cx="261257" cy="244928"/>
            </a:xfrm>
            <a:prstGeom prst="cub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32" name="Cube 31"/>
            <p:cNvSpPr/>
            <p:nvPr/>
          </p:nvSpPr>
          <p:spPr bwMode="auto">
            <a:xfrm>
              <a:off x="4715790" y="4661241"/>
              <a:ext cx="261257" cy="244928"/>
            </a:xfrm>
            <a:prstGeom prst="cub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33" name="Cube 32"/>
            <p:cNvSpPr/>
            <p:nvPr/>
          </p:nvSpPr>
          <p:spPr bwMode="auto">
            <a:xfrm>
              <a:off x="4388749" y="4954306"/>
              <a:ext cx="261257" cy="244928"/>
            </a:xfrm>
            <a:prstGeom prst="cub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34" name="Cube 33"/>
            <p:cNvSpPr/>
            <p:nvPr/>
          </p:nvSpPr>
          <p:spPr bwMode="auto">
            <a:xfrm>
              <a:off x="4589242" y="5146675"/>
              <a:ext cx="261257" cy="244928"/>
            </a:xfrm>
            <a:prstGeom prst="cub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35" name="Cube 34"/>
            <p:cNvSpPr/>
            <p:nvPr/>
          </p:nvSpPr>
          <p:spPr bwMode="auto">
            <a:xfrm>
              <a:off x="4589243" y="4954872"/>
              <a:ext cx="261257" cy="244928"/>
            </a:xfrm>
            <a:prstGeom prst="cub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36" name="Cube 35"/>
            <p:cNvSpPr/>
            <p:nvPr/>
          </p:nvSpPr>
          <p:spPr bwMode="auto">
            <a:xfrm>
              <a:off x="4794030" y="4954306"/>
              <a:ext cx="261257" cy="244928"/>
            </a:xfrm>
            <a:prstGeom prst="cub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37" name="Cube 36"/>
            <p:cNvSpPr/>
            <p:nvPr/>
          </p:nvSpPr>
          <p:spPr bwMode="auto">
            <a:xfrm>
              <a:off x="4589243" y="4769249"/>
              <a:ext cx="261257" cy="244928"/>
            </a:xfrm>
            <a:prstGeom prst="cub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38" name="Cube 37"/>
            <p:cNvSpPr/>
            <p:nvPr/>
          </p:nvSpPr>
          <p:spPr bwMode="auto">
            <a:xfrm>
              <a:off x="4590836" y="4587764"/>
              <a:ext cx="261257" cy="244928"/>
            </a:xfrm>
            <a:prstGeom prst="cub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39" name="Cube 38"/>
            <p:cNvSpPr/>
            <p:nvPr/>
          </p:nvSpPr>
          <p:spPr bwMode="auto">
            <a:xfrm>
              <a:off x="4987485" y="4954306"/>
              <a:ext cx="261257" cy="244928"/>
            </a:xfrm>
            <a:prstGeom prst="cub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grpSp>
      <p:sp>
        <p:nvSpPr>
          <p:cNvPr id="40" name="TextBox 39"/>
          <p:cNvSpPr txBox="1"/>
          <p:nvPr/>
        </p:nvSpPr>
        <p:spPr>
          <a:xfrm>
            <a:off x="422548" y="2462630"/>
            <a:ext cx="1557416" cy="369332"/>
          </a:xfrm>
          <a:prstGeom prst="rect">
            <a:avLst/>
          </a:prstGeom>
          <a:noFill/>
        </p:spPr>
        <p:txBody>
          <a:bodyPr wrap="square" rtlCol="0">
            <a:spAutoFit/>
          </a:bodyPr>
          <a:lstStyle/>
          <a:p>
            <a:r>
              <a:rPr lang="en-US" dirty="0" err="1" smtClean="0"/>
              <a:t>soln</a:t>
            </a:r>
            <a:r>
              <a:rPr lang="en-US" baseline="-25000" dirty="0" err="1" smtClean="0"/>
              <a:t>p,new</a:t>
            </a:r>
            <a:endParaRPr lang="en-US" baseline="-25000" dirty="0"/>
          </a:p>
        </p:txBody>
      </p:sp>
      <p:sp>
        <p:nvSpPr>
          <p:cNvPr id="41" name="Rectangle 40"/>
          <p:cNvSpPr/>
          <p:nvPr/>
        </p:nvSpPr>
        <p:spPr bwMode="auto">
          <a:xfrm>
            <a:off x="6731953" y="2580437"/>
            <a:ext cx="1981200" cy="855133"/>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65" charset="0"/>
                <a:ea typeface="ＭＳ Ｐゴシック" pitchFamily="-65" charset="-128"/>
                <a:cs typeface="ＭＳ Ｐゴシック" pitchFamily="-65" charset="-128"/>
              </a:rPr>
              <a:t>Core</a:t>
            </a:r>
            <a:endParaRPr kumimoji="0" lang="en-US" sz="24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42" name="Rectangle 41"/>
          <p:cNvSpPr/>
          <p:nvPr/>
        </p:nvSpPr>
        <p:spPr bwMode="auto">
          <a:xfrm>
            <a:off x="6731954" y="2490213"/>
            <a:ext cx="1981200" cy="90223"/>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43" name="Rectangle 42"/>
          <p:cNvSpPr/>
          <p:nvPr/>
        </p:nvSpPr>
        <p:spPr bwMode="auto">
          <a:xfrm>
            <a:off x="6641729" y="2580435"/>
            <a:ext cx="90224" cy="855135"/>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44" name="Rectangle 43"/>
          <p:cNvSpPr/>
          <p:nvPr/>
        </p:nvSpPr>
        <p:spPr bwMode="auto">
          <a:xfrm>
            <a:off x="6731953" y="3525796"/>
            <a:ext cx="1981200" cy="90223"/>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45" name="Rectangle 44"/>
          <p:cNvSpPr/>
          <p:nvPr/>
        </p:nvSpPr>
        <p:spPr bwMode="auto">
          <a:xfrm>
            <a:off x="6731952" y="3435572"/>
            <a:ext cx="1981200" cy="90223"/>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46" name="Rectangle 45"/>
          <p:cNvSpPr/>
          <p:nvPr/>
        </p:nvSpPr>
        <p:spPr bwMode="auto">
          <a:xfrm>
            <a:off x="6551504" y="2580433"/>
            <a:ext cx="90224" cy="855135"/>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47" name="Rectangle 46"/>
          <p:cNvSpPr/>
          <p:nvPr/>
        </p:nvSpPr>
        <p:spPr bwMode="auto">
          <a:xfrm>
            <a:off x="8713152" y="2580432"/>
            <a:ext cx="90224" cy="855135"/>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48" name="Rectangle 47"/>
          <p:cNvSpPr/>
          <p:nvPr/>
        </p:nvSpPr>
        <p:spPr bwMode="auto">
          <a:xfrm>
            <a:off x="8803376" y="2580427"/>
            <a:ext cx="90224" cy="855135"/>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49" name="Rectangle 48"/>
          <p:cNvSpPr/>
          <p:nvPr/>
        </p:nvSpPr>
        <p:spPr bwMode="auto">
          <a:xfrm>
            <a:off x="6731952" y="2399980"/>
            <a:ext cx="1981200" cy="90223"/>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50" name="L-Shape 49"/>
          <p:cNvSpPr/>
          <p:nvPr/>
        </p:nvSpPr>
        <p:spPr bwMode="auto">
          <a:xfrm>
            <a:off x="8713151" y="2399984"/>
            <a:ext cx="180449" cy="180443"/>
          </a:xfrm>
          <a:prstGeom prst="corner">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51" name="L-Shape 50"/>
          <p:cNvSpPr/>
          <p:nvPr/>
        </p:nvSpPr>
        <p:spPr bwMode="auto">
          <a:xfrm rot="5400000">
            <a:off x="8713152" y="3435573"/>
            <a:ext cx="180449" cy="180443"/>
          </a:xfrm>
          <a:prstGeom prst="corner">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52" name="L-Shape 51"/>
          <p:cNvSpPr/>
          <p:nvPr/>
        </p:nvSpPr>
        <p:spPr bwMode="auto">
          <a:xfrm rot="16200000">
            <a:off x="6551499" y="2399981"/>
            <a:ext cx="180449" cy="180443"/>
          </a:xfrm>
          <a:prstGeom prst="corner">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53" name="L-Shape 52"/>
          <p:cNvSpPr/>
          <p:nvPr/>
        </p:nvSpPr>
        <p:spPr bwMode="auto">
          <a:xfrm rot="10800000">
            <a:off x="6551498" y="3435562"/>
            <a:ext cx="180449" cy="180443"/>
          </a:xfrm>
          <a:prstGeom prst="corner">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cxnSp>
        <p:nvCxnSpPr>
          <p:cNvPr id="55" name="Curved Connector 54"/>
          <p:cNvCxnSpPr/>
          <p:nvPr/>
        </p:nvCxnSpPr>
        <p:spPr>
          <a:xfrm rot="5400000">
            <a:off x="1121691" y="2345369"/>
            <a:ext cx="576938" cy="230996"/>
          </a:xfrm>
          <a:prstGeom prst="curvedConnector3">
            <a:avLst>
              <a:gd name="adj1" fmla="val -1180"/>
            </a:avLst>
          </a:prstGeom>
          <a:ln w="31750">
            <a:headEnd w="lg" len="lg"/>
            <a:tailEnd type="triangle" w="lg" len="lg"/>
          </a:ln>
        </p:spPr>
        <p:style>
          <a:lnRef idx="2">
            <a:schemeClr val="dk1"/>
          </a:lnRef>
          <a:fillRef idx="0">
            <a:schemeClr val="dk1"/>
          </a:fillRef>
          <a:effectRef idx="1">
            <a:schemeClr val="dk1"/>
          </a:effectRef>
          <a:fontRef idx="minor">
            <a:schemeClr val="tx1"/>
          </a:fontRef>
        </p:style>
      </p:cxnSp>
      <p:cxnSp>
        <p:nvCxnSpPr>
          <p:cNvPr id="63" name="Curved Connector 62"/>
          <p:cNvCxnSpPr/>
          <p:nvPr/>
        </p:nvCxnSpPr>
        <p:spPr>
          <a:xfrm flipV="1">
            <a:off x="7534275" y="3616019"/>
            <a:ext cx="714375" cy="384481"/>
          </a:xfrm>
          <a:prstGeom prst="curvedConnector3">
            <a:avLst>
              <a:gd name="adj1" fmla="val 100667"/>
            </a:avLst>
          </a:prstGeom>
          <a:ln w="31750">
            <a:headEnd w="lg" len="lg"/>
            <a:tailEnd type="triangle" w="lg" len="lg"/>
          </a:ln>
        </p:spPr>
        <p:style>
          <a:lnRef idx="2">
            <a:schemeClr val="dk1"/>
          </a:lnRef>
          <a:fillRef idx="0">
            <a:schemeClr val="dk1"/>
          </a:fillRef>
          <a:effectRef idx="1">
            <a:schemeClr val="dk1"/>
          </a:effectRef>
          <a:fontRef idx="minor">
            <a:schemeClr val="tx1"/>
          </a:fontRef>
        </p:style>
      </p:cxnSp>
      <p:sp>
        <p:nvSpPr>
          <p:cNvPr id="71" name="Rectangle 70"/>
          <p:cNvSpPr/>
          <p:nvPr/>
        </p:nvSpPr>
        <p:spPr>
          <a:xfrm>
            <a:off x="6731954" y="2583165"/>
            <a:ext cx="90216" cy="9021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3" name="Curved Connector 72"/>
          <p:cNvCxnSpPr>
            <a:stCxn id="35" idx="1"/>
            <a:endCxn id="71" idx="0"/>
          </p:cNvCxnSpPr>
          <p:nvPr/>
        </p:nvCxnSpPr>
        <p:spPr>
          <a:xfrm rot="5400000" flipH="1" flipV="1">
            <a:off x="3975979" y="144252"/>
            <a:ext cx="362169" cy="5239997"/>
          </a:xfrm>
          <a:prstGeom prst="curvedConnector3">
            <a:avLst>
              <a:gd name="adj1" fmla="val 163120"/>
            </a:avLst>
          </a:prstGeom>
          <a:ln>
            <a:solidFill>
              <a:srgbClr val="CC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84" name="Curved Connector 83"/>
          <p:cNvCxnSpPr>
            <a:stCxn id="8" idx="1"/>
            <a:endCxn id="71" idx="0"/>
          </p:cNvCxnSpPr>
          <p:nvPr/>
        </p:nvCxnSpPr>
        <p:spPr>
          <a:xfrm rot="5400000" flipH="1" flipV="1">
            <a:off x="4974965" y="1220230"/>
            <a:ext cx="439161" cy="3165033"/>
          </a:xfrm>
          <a:prstGeom prst="curvedConnector3">
            <a:avLst>
              <a:gd name="adj1" fmla="val 152054"/>
            </a:avLst>
          </a:prstGeom>
          <a:ln>
            <a:solidFill>
              <a:srgbClr val="CC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88" name="Curved Connector 87"/>
          <p:cNvCxnSpPr>
            <a:endCxn id="71" idx="0"/>
          </p:cNvCxnSpPr>
          <p:nvPr/>
        </p:nvCxnSpPr>
        <p:spPr>
          <a:xfrm flipV="1">
            <a:off x="5651705" y="2583165"/>
            <a:ext cx="1125357" cy="345354"/>
          </a:xfrm>
          <a:prstGeom prst="curvedConnector4">
            <a:avLst>
              <a:gd name="adj1" fmla="val 598"/>
              <a:gd name="adj2" fmla="val 130338"/>
            </a:avLst>
          </a:prstGeom>
          <a:ln>
            <a:solidFill>
              <a:srgbClr val="CC0000"/>
            </a:solidFill>
            <a:tailEnd type="triangle" w="lg" len="lg"/>
          </a:ln>
        </p:spPr>
        <p:style>
          <a:lnRef idx="2">
            <a:schemeClr val="accent1"/>
          </a:lnRef>
          <a:fillRef idx="0">
            <a:schemeClr val="accent1"/>
          </a:fillRef>
          <a:effectRef idx="1">
            <a:schemeClr val="accent1"/>
          </a:effectRef>
          <a:fontRef idx="minor">
            <a:schemeClr val="tx1"/>
          </a:fontRef>
        </p:style>
      </p:cxnSp>
      <p:grpSp>
        <p:nvGrpSpPr>
          <p:cNvPr id="13" name="Group 12"/>
          <p:cNvGrpSpPr/>
          <p:nvPr/>
        </p:nvGrpSpPr>
        <p:grpSpPr>
          <a:xfrm>
            <a:off x="5306297" y="2750268"/>
            <a:ext cx="672216" cy="735805"/>
            <a:chOff x="4239516" y="2686393"/>
            <a:chExt cx="672216" cy="735805"/>
          </a:xfrm>
        </p:grpSpPr>
        <p:sp>
          <p:nvSpPr>
            <p:cNvPr id="14" name="Cube 13"/>
            <p:cNvSpPr/>
            <p:nvPr/>
          </p:nvSpPr>
          <p:spPr bwMode="auto">
            <a:xfrm>
              <a:off x="4451352" y="3066599"/>
              <a:ext cx="261257" cy="244928"/>
            </a:xfrm>
            <a:prstGeom prst="cub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15" name="Cube 14"/>
            <p:cNvSpPr/>
            <p:nvPr/>
          </p:nvSpPr>
          <p:spPr bwMode="auto">
            <a:xfrm>
              <a:off x="4239516" y="2876552"/>
              <a:ext cx="261257" cy="244928"/>
            </a:xfrm>
            <a:prstGeom prst="cub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16" name="Cube 15"/>
            <p:cNvSpPr/>
            <p:nvPr/>
          </p:nvSpPr>
          <p:spPr bwMode="auto">
            <a:xfrm>
              <a:off x="4451353" y="2876552"/>
              <a:ext cx="261257" cy="244928"/>
            </a:xfrm>
            <a:prstGeom prst="cub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17" name="Cube 16"/>
            <p:cNvSpPr/>
            <p:nvPr/>
          </p:nvSpPr>
          <p:spPr bwMode="auto">
            <a:xfrm>
              <a:off x="4451791" y="2686393"/>
              <a:ext cx="261257" cy="244928"/>
            </a:xfrm>
            <a:prstGeom prst="cub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18" name="Cube 17"/>
            <p:cNvSpPr/>
            <p:nvPr/>
          </p:nvSpPr>
          <p:spPr bwMode="auto">
            <a:xfrm>
              <a:off x="4382860" y="2932342"/>
              <a:ext cx="261257" cy="244928"/>
            </a:xfrm>
            <a:prstGeom prst="cub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19" name="Cube 18"/>
            <p:cNvSpPr/>
            <p:nvPr/>
          </p:nvSpPr>
          <p:spPr bwMode="auto">
            <a:xfrm>
              <a:off x="4323667" y="3177270"/>
              <a:ext cx="261257" cy="244928"/>
            </a:xfrm>
            <a:prstGeom prst="cub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20" name="Cube 19"/>
            <p:cNvSpPr/>
            <p:nvPr/>
          </p:nvSpPr>
          <p:spPr bwMode="auto">
            <a:xfrm>
              <a:off x="4650475" y="2876552"/>
              <a:ext cx="261257" cy="244928"/>
            </a:xfrm>
            <a:prstGeom prst="cub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21" name="Cube 20"/>
            <p:cNvSpPr/>
            <p:nvPr/>
          </p:nvSpPr>
          <p:spPr bwMode="auto">
            <a:xfrm>
              <a:off x="4314367" y="2816341"/>
              <a:ext cx="261257" cy="244928"/>
            </a:xfrm>
            <a:prstGeom prst="cub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grpSp>
    </p:spTree>
    <p:extLst>
      <p:ext uri="{BB962C8B-B14F-4D97-AF65-F5344CB8AC3E}">
        <p14:creationId xmlns:p14="http://schemas.microsoft.com/office/powerpoint/2010/main" val="1826794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cs typeface="Gill Sans MT"/>
              </a:rPr>
              <a:t>MetaMorph</a:t>
            </a:r>
            <a:r>
              <a:rPr lang="en-US" dirty="0" smtClean="0">
                <a:cs typeface="Gill Sans MT"/>
              </a:rPr>
              <a:t>:  Work in progress</a:t>
            </a:r>
            <a:endParaRPr lang="en-US" dirty="0">
              <a:cs typeface="Gill Sans MT"/>
            </a:endParaRPr>
          </a:p>
        </p:txBody>
      </p:sp>
      <p:sp>
        <p:nvSpPr>
          <p:cNvPr id="3" name="Content Placeholder 2"/>
          <p:cNvSpPr>
            <a:spLocks noGrp="1"/>
          </p:cNvSpPr>
          <p:nvPr>
            <p:ph idx="1"/>
          </p:nvPr>
        </p:nvSpPr>
        <p:spPr>
          <a:xfrm>
            <a:off x="457200" y="1290439"/>
            <a:ext cx="8686800" cy="5208331"/>
          </a:xfrm>
        </p:spPr>
        <p:txBody>
          <a:bodyPr>
            <a:normAutofit/>
          </a:bodyPr>
          <a:lstStyle/>
          <a:p>
            <a:r>
              <a:rPr lang="en-US" dirty="0" err="1" smtClean="0">
                <a:cs typeface="Gill Sans MT"/>
              </a:rPr>
              <a:t>OpenMP</a:t>
            </a:r>
            <a:r>
              <a:rPr lang="en-US" dirty="0" smtClean="0">
                <a:cs typeface="Gill Sans MT"/>
              </a:rPr>
              <a:t> + MIC Performance analysis</a:t>
            </a:r>
          </a:p>
          <a:p>
            <a:pPr lvl="1"/>
            <a:r>
              <a:rPr lang="en-US" dirty="0" smtClean="0">
                <a:cs typeface="Gill Sans MT"/>
              </a:rPr>
              <a:t>Native mode vs. Offload mode</a:t>
            </a:r>
          </a:p>
          <a:p>
            <a:pPr lvl="1"/>
            <a:r>
              <a:rPr lang="en-US" dirty="0" smtClean="0">
                <a:cs typeface="Gill Sans MT"/>
              </a:rPr>
              <a:t>Manual vectorization vs. Auto vectorization</a:t>
            </a:r>
          </a:p>
          <a:p>
            <a:pPr lvl="2"/>
            <a:r>
              <a:rPr lang="en-US" dirty="0" err="1" smtClean="0">
                <a:cs typeface="Gill Sans MT"/>
              </a:rPr>
              <a:t>icc</a:t>
            </a:r>
            <a:r>
              <a:rPr lang="en-US" dirty="0" smtClean="0">
                <a:cs typeface="Gill Sans MT"/>
              </a:rPr>
              <a:t> vs </a:t>
            </a:r>
            <a:r>
              <a:rPr lang="en-US" dirty="0" err="1" smtClean="0">
                <a:cs typeface="Gill Sans MT"/>
              </a:rPr>
              <a:t>gcc</a:t>
            </a:r>
            <a:endParaRPr lang="en-US" dirty="0" smtClean="0">
              <a:cs typeface="Gill Sans MT"/>
            </a:endParaRPr>
          </a:p>
          <a:p>
            <a:pPr lvl="1"/>
            <a:r>
              <a:rPr lang="en-US" dirty="0" smtClean="0">
                <a:cs typeface="Gill Sans MT"/>
              </a:rPr>
              <a:t>Performance vs. CPU/AMD-GPU/</a:t>
            </a:r>
            <a:r>
              <a:rPr lang="en-US" dirty="0" err="1" smtClean="0">
                <a:cs typeface="Gill Sans MT"/>
              </a:rPr>
              <a:t>Nvidia</a:t>
            </a:r>
            <a:r>
              <a:rPr lang="en-US" dirty="0" smtClean="0">
                <a:cs typeface="Gill Sans MT"/>
              </a:rPr>
              <a:t>-GPU</a:t>
            </a:r>
          </a:p>
          <a:p>
            <a:r>
              <a:rPr lang="en-US" dirty="0" err="1" smtClean="0">
                <a:cs typeface="Gill Sans MT"/>
              </a:rPr>
              <a:t>OpenMP</a:t>
            </a:r>
            <a:r>
              <a:rPr lang="en-US" dirty="0" smtClean="0">
                <a:cs typeface="Gill Sans MT"/>
              </a:rPr>
              <a:t> timer plugin integration</a:t>
            </a:r>
          </a:p>
        </p:txBody>
      </p:sp>
    </p:spTree>
    <p:extLst>
      <p:ext uri="{BB962C8B-B14F-4D97-AF65-F5344CB8AC3E}">
        <p14:creationId xmlns:p14="http://schemas.microsoft.com/office/powerpoint/2010/main" val="1537094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cs typeface="Gill Sans MT"/>
              </a:rPr>
              <a:t>MetaMorph</a:t>
            </a:r>
            <a:r>
              <a:rPr lang="en-US" dirty="0" smtClean="0">
                <a:cs typeface="Gill Sans MT"/>
              </a:rPr>
              <a:t>:  Future Work</a:t>
            </a:r>
            <a:endParaRPr lang="en-US" dirty="0">
              <a:cs typeface="Gill Sans MT"/>
            </a:endParaRPr>
          </a:p>
        </p:txBody>
      </p:sp>
      <p:sp>
        <p:nvSpPr>
          <p:cNvPr id="3" name="Content Placeholder 2"/>
          <p:cNvSpPr>
            <a:spLocks noGrp="1"/>
          </p:cNvSpPr>
          <p:nvPr>
            <p:ph idx="1"/>
          </p:nvPr>
        </p:nvSpPr>
        <p:spPr>
          <a:xfrm>
            <a:off x="711200" y="989556"/>
            <a:ext cx="7975599" cy="5361140"/>
          </a:xfrm>
        </p:spPr>
        <p:txBody>
          <a:bodyPr>
            <a:normAutofit fontScale="92500" lnSpcReduction="10000"/>
          </a:bodyPr>
          <a:lstStyle/>
          <a:p>
            <a:r>
              <a:rPr lang="en-US" dirty="0" smtClean="0">
                <a:cs typeface="Gill Sans MT"/>
              </a:rPr>
              <a:t>Finish prototyping and integrating stencil JIT support</a:t>
            </a:r>
          </a:p>
          <a:p>
            <a:pPr lvl="1"/>
            <a:r>
              <a:rPr lang="en-US" dirty="0" smtClean="0">
                <a:cs typeface="Gill Sans MT"/>
              </a:rPr>
              <a:t>runtime adaptation of each kernel string to </a:t>
            </a:r>
            <a:r>
              <a:rPr lang="en-US" smtClean="0">
                <a:cs typeface="Gill Sans MT"/>
              </a:rPr>
              <a:t>target platform</a:t>
            </a:r>
            <a:endParaRPr lang="en-US" dirty="0" smtClean="0">
              <a:cs typeface="Gill Sans MT"/>
            </a:endParaRPr>
          </a:p>
          <a:p>
            <a:pPr lvl="2"/>
            <a:r>
              <a:rPr lang="en-US" dirty="0" smtClean="0">
                <a:cs typeface="Gill Sans MT"/>
              </a:rPr>
              <a:t>Offline compilation &amp; AST optimization passes to be added later</a:t>
            </a:r>
          </a:p>
          <a:p>
            <a:pPr lvl="1"/>
            <a:r>
              <a:rPr lang="en-US" dirty="0" smtClean="0">
                <a:cs typeface="Gill Sans MT"/>
              </a:rPr>
              <a:t>Implement LDC via </a:t>
            </a:r>
            <a:r>
              <a:rPr lang="en-US" dirty="0" err="1" smtClean="0">
                <a:cs typeface="Gill Sans MT"/>
              </a:rPr>
              <a:t>MetaMorph</a:t>
            </a:r>
            <a:r>
              <a:rPr lang="en-US" dirty="0" smtClean="0">
                <a:cs typeface="Gill Sans MT"/>
              </a:rPr>
              <a:t> as stencil usage case study</a:t>
            </a:r>
          </a:p>
          <a:p>
            <a:r>
              <a:rPr lang="en-US" dirty="0" err="1" smtClean="0">
                <a:cs typeface="Gill Sans MT"/>
              </a:rPr>
              <a:t>MetaMorph</a:t>
            </a:r>
            <a:r>
              <a:rPr lang="en-US" dirty="0" smtClean="0">
                <a:cs typeface="Gill Sans MT"/>
              </a:rPr>
              <a:t> conference submission (likely </a:t>
            </a:r>
            <a:r>
              <a:rPr lang="en-US" dirty="0" err="1" smtClean="0">
                <a:cs typeface="Gill Sans MT"/>
              </a:rPr>
              <a:t>PPoPP</a:t>
            </a:r>
            <a:r>
              <a:rPr lang="en-US" dirty="0" smtClean="0">
                <a:cs typeface="Gill Sans MT"/>
              </a:rPr>
              <a:t> or IPDPS)</a:t>
            </a:r>
          </a:p>
          <a:p>
            <a:pPr lvl="1"/>
            <a:r>
              <a:rPr lang="en-US" dirty="0" smtClean="0">
                <a:cs typeface="Gill Sans MT"/>
              </a:rPr>
              <a:t>Perf/Portability of X (LDC??) over CPU/GPU/MIC via </a:t>
            </a:r>
            <a:r>
              <a:rPr lang="en-US" dirty="0" err="1" smtClean="0">
                <a:cs typeface="Gill Sans MT"/>
              </a:rPr>
              <a:t>MetaMorph</a:t>
            </a:r>
            <a:endParaRPr lang="en-US" dirty="0" smtClean="0">
              <a:cs typeface="Gill Sans MT"/>
            </a:endParaRPr>
          </a:p>
          <a:p>
            <a:r>
              <a:rPr lang="en-US" dirty="0" smtClean="0">
                <a:cs typeface="Gill Sans MT"/>
              </a:rPr>
              <a:t>Sparse structures and </a:t>
            </a:r>
            <a:r>
              <a:rPr lang="en-US" dirty="0" err="1" smtClean="0">
                <a:cs typeface="Gill Sans MT"/>
              </a:rPr>
              <a:t>SpMV</a:t>
            </a:r>
            <a:r>
              <a:rPr lang="en-US" dirty="0" smtClean="0">
                <a:cs typeface="Gill Sans MT"/>
              </a:rPr>
              <a:t> support</a:t>
            </a:r>
          </a:p>
          <a:p>
            <a:pPr lvl="1"/>
            <a:r>
              <a:rPr lang="en-US" dirty="0" smtClean="0">
                <a:cs typeface="Gill Sans MT"/>
              </a:rPr>
              <a:t>common sparse structures (CSR, COO, CSR5, Jagged-</a:t>
            </a:r>
            <a:r>
              <a:rPr lang="en-US" dirty="0" err="1" smtClean="0">
                <a:cs typeface="Gill Sans MT"/>
              </a:rPr>
              <a:t>diag</a:t>
            </a:r>
            <a:r>
              <a:rPr lang="en-US" dirty="0" smtClean="0">
                <a:cs typeface="Gill Sans MT"/>
              </a:rPr>
              <a:t>, others?)</a:t>
            </a:r>
          </a:p>
          <a:p>
            <a:r>
              <a:rPr lang="en-US" dirty="0" smtClean="0">
                <a:cs typeface="Gill Sans MT"/>
              </a:rPr>
              <a:t>MPI plugin:</a:t>
            </a:r>
          </a:p>
          <a:p>
            <a:pPr lvl="1"/>
            <a:r>
              <a:rPr lang="en-US" dirty="0" smtClean="0">
                <a:cs typeface="Gill Sans MT"/>
              </a:rPr>
              <a:t>face exchange transforms (</a:t>
            </a:r>
            <a:r>
              <a:rPr lang="en-US" dirty="0" err="1" smtClean="0">
                <a:cs typeface="Gill Sans MT"/>
              </a:rPr>
              <a:t>Kaixi’s</a:t>
            </a:r>
            <a:r>
              <a:rPr lang="en-US" dirty="0" smtClean="0">
                <a:cs typeface="Gill Sans MT"/>
              </a:rPr>
              <a:t> primitives)</a:t>
            </a:r>
          </a:p>
          <a:p>
            <a:pPr lvl="1"/>
            <a:r>
              <a:rPr lang="en-US" dirty="0" smtClean="0">
                <a:cs typeface="Gill Sans MT"/>
              </a:rPr>
              <a:t>new “extent” transfer modes for SPH/PIC codes</a:t>
            </a:r>
          </a:p>
          <a:p>
            <a:pPr lvl="1"/>
            <a:r>
              <a:rPr lang="en-US" dirty="0" smtClean="0">
                <a:cs typeface="Gill Sans MT"/>
              </a:rPr>
              <a:t>pipelined transfers (a la MPI-ACC)</a:t>
            </a:r>
          </a:p>
          <a:p>
            <a:r>
              <a:rPr lang="en-US" dirty="0" smtClean="0">
                <a:cs typeface="Gill Sans MT"/>
              </a:rPr>
              <a:t>New solver primitives (w/ de </a:t>
            </a:r>
            <a:r>
              <a:rPr lang="en-US" dirty="0" err="1" smtClean="0">
                <a:cs typeface="Gill Sans MT"/>
              </a:rPr>
              <a:t>Sturler</a:t>
            </a:r>
            <a:r>
              <a:rPr lang="en-US" dirty="0" smtClean="0">
                <a:cs typeface="Gill Sans MT"/>
              </a:rPr>
              <a:t>)</a:t>
            </a:r>
          </a:p>
          <a:p>
            <a:pPr lvl="1"/>
            <a:r>
              <a:rPr lang="en-US" dirty="0" smtClean="0">
                <a:cs typeface="Gill Sans MT"/>
              </a:rPr>
              <a:t>potentially w/ automatic differentiation support (w/ </a:t>
            </a:r>
            <a:r>
              <a:rPr lang="en-US" dirty="0" err="1" smtClean="0">
                <a:cs typeface="Gill Sans MT"/>
              </a:rPr>
              <a:t>Sandu</a:t>
            </a:r>
            <a:r>
              <a:rPr lang="en-US" dirty="0" smtClean="0">
                <a:cs typeface="Gill Sans MT"/>
              </a:rPr>
              <a:t>)</a:t>
            </a:r>
          </a:p>
          <a:p>
            <a:r>
              <a:rPr lang="en-US" dirty="0" smtClean="0">
                <a:cs typeface="Gill Sans MT"/>
              </a:rPr>
              <a:t>Adaptive runtime “meta-backend” (a la </a:t>
            </a:r>
            <a:r>
              <a:rPr lang="en-US" dirty="0" err="1" smtClean="0">
                <a:cs typeface="Gill Sans MT"/>
              </a:rPr>
              <a:t>CoreTSAR</a:t>
            </a:r>
            <a:r>
              <a:rPr lang="en-US" dirty="0" smtClean="0">
                <a:cs typeface="Gill Sans MT"/>
              </a:rPr>
              <a:t>)</a:t>
            </a:r>
          </a:p>
          <a:p>
            <a:pPr marL="0" indent="0">
              <a:buNone/>
            </a:pPr>
            <a:endParaRPr lang="en-US" dirty="0" smtClean="0">
              <a:cs typeface="Gill Sans MT"/>
            </a:endParaRPr>
          </a:p>
        </p:txBody>
      </p:sp>
    </p:spTree>
    <p:extLst>
      <p:ext uri="{BB962C8B-B14F-4D97-AF65-F5344CB8AC3E}">
        <p14:creationId xmlns:p14="http://schemas.microsoft.com/office/powerpoint/2010/main" val="899730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cs typeface="Gill Sans MT"/>
              </a:rPr>
              <a:t>MetaMorph</a:t>
            </a:r>
            <a:r>
              <a:rPr lang="en-US" dirty="0" smtClean="0">
                <a:cs typeface="Gill Sans MT"/>
              </a:rPr>
              <a:t>:  Future Work</a:t>
            </a:r>
            <a:endParaRPr lang="en-US" dirty="0">
              <a:cs typeface="Gill Sans MT"/>
            </a:endParaRPr>
          </a:p>
        </p:txBody>
      </p:sp>
      <p:sp>
        <p:nvSpPr>
          <p:cNvPr id="3" name="Content Placeholder 2"/>
          <p:cNvSpPr>
            <a:spLocks noGrp="1"/>
          </p:cNvSpPr>
          <p:nvPr>
            <p:ph idx="1"/>
          </p:nvPr>
        </p:nvSpPr>
        <p:spPr>
          <a:xfrm>
            <a:off x="711201" y="1231900"/>
            <a:ext cx="7797800" cy="4940300"/>
          </a:xfrm>
        </p:spPr>
        <p:txBody>
          <a:bodyPr>
            <a:normAutofit/>
          </a:bodyPr>
          <a:lstStyle/>
          <a:p>
            <a:r>
              <a:rPr lang="en-US" dirty="0" smtClean="0">
                <a:cs typeface="Gill Sans MT"/>
              </a:rPr>
              <a:t>Incorporation of remaining </a:t>
            </a:r>
            <a:r>
              <a:rPr lang="en-US" dirty="0" smtClean="0">
                <a:cs typeface="Gill Sans MT"/>
              </a:rPr>
              <a:t>MPI face exchange </a:t>
            </a:r>
            <a:r>
              <a:rPr lang="en-US" dirty="0" smtClean="0">
                <a:cs typeface="Gill Sans MT"/>
              </a:rPr>
              <a:t>transforms</a:t>
            </a:r>
          </a:p>
          <a:p>
            <a:pPr lvl="1"/>
            <a:r>
              <a:rPr lang="en-US" dirty="0" smtClean="0">
                <a:cs typeface="Gill Sans MT"/>
              </a:rPr>
              <a:t>Rotations</a:t>
            </a:r>
            <a:r>
              <a:rPr lang="en-US" dirty="0">
                <a:cs typeface="Gill Sans MT"/>
              </a:rPr>
              <a:t>, </a:t>
            </a:r>
            <a:r>
              <a:rPr lang="en-US" dirty="0" smtClean="0">
                <a:cs typeface="Gill Sans MT"/>
              </a:rPr>
              <a:t>mirroring, </a:t>
            </a:r>
            <a:r>
              <a:rPr lang="en-US" dirty="0">
                <a:cs typeface="Gill Sans MT"/>
              </a:rPr>
              <a:t>and </a:t>
            </a:r>
            <a:r>
              <a:rPr lang="en-US" dirty="0" smtClean="0">
                <a:cs typeface="Gill Sans MT"/>
              </a:rPr>
              <a:t>scaling</a:t>
            </a:r>
          </a:p>
          <a:p>
            <a:pPr lvl="1"/>
            <a:r>
              <a:rPr lang="en-US" dirty="0" smtClean="0">
                <a:cs typeface="Gill Sans MT"/>
              </a:rPr>
              <a:t>Develop </a:t>
            </a:r>
            <a:r>
              <a:rPr lang="en-US" dirty="0">
                <a:cs typeface="Gill Sans MT"/>
              </a:rPr>
              <a:t>plane ordering </a:t>
            </a:r>
            <a:r>
              <a:rPr lang="en-US" dirty="0" err="1">
                <a:cs typeface="Gill Sans MT"/>
              </a:rPr>
              <a:t>inversal</a:t>
            </a:r>
            <a:r>
              <a:rPr lang="en-US" dirty="0">
                <a:cs typeface="Gill Sans MT"/>
              </a:rPr>
              <a:t> primitive for SENSEI</a:t>
            </a:r>
          </a:p>
          <a:p>
            <a:r>
              <a:rPr lang="en-US" dirty="0" smtClean="0">
                <a:cs typeface="Gill Sans MT"/>
              </a:rPr>
              <a:t>Identify and Isolate primitives needed by computational math</a:t>
            </a:r>
          </a:p>
          <a:p>
            <a:pPr lvl="1"/>
            <a:r>
              <a:rPr lang="en-US" dirty="0" err="1" smtClean="0">
                <a:cs typeface="Gill Sans MT"/>
              </a:rPr>
              <a:t>MatVec</a:t>
            </a:r>
            <a:r>
              <a:rPr lang="en-US" dirty="0" smtClean="0">
                <a:cs typeface="Gill Sans MT"/>
              </a:rPr>
              <a:t> operations, </a:t>
            </a:r>
            <a:r>
              <a:rPr lang="en-US" dirty="0" err="1" smtClean="0">
                <a:cs typeface="Gill Sans MT"/>
              </a:rPr>
              <a:t>Multigrids</a:t>
            </a:r>
            <a:r>
              <a:rPr lang="en-US" dirty="0" smtClean="0">
                <a:cs typeface="Gill Sans MT"/>
              </a:rPr>
              <a:t>, other computational patterns</a:t>
            </a:r>
          </a:p>
          <a:p>
            <a:r>
              <a:rPr lang="en-US" dirty="0" smtClean="0">
                <a:cs typeface="Gill Sans MT"/>
              </a:rPr>
              <a:t>Expand MPI plugin to transfer “extents” and sets of extents</a:t>
            </a:r>
          </a:p>
          <a:p>
            <a:pPr lvl="1"/>
            <a:r>
              <a:rPr lang="en-US" dirty="0" smtClean="0">
                <a:cs typeface="Gill Sans MT"/>
              </a:rPr>
              <a:t>to support SPH and other Particle-in-cell style computations</a:t>
            </a:r>
          </a:p>
          <a:p>
            <a:r>
              <a:rPr lang="en-US" dirty="0" smtClean="0">
                <a:cs typeface="Gill Sans MT"/>
              </a:rPr>
              <a:t>Investigate </a:t>
            </a:r>
            <a:r>
              <a:rPr lang="en-US" dirty="0" err="1" smtClean="0">
                <a:cs typeface="Gill Sans MT"/>
              </a:rPr>
              <a:t>ParMETIS</a:t>
            </a:r>
            <a:r>
              <a:rPr lang="en-US" dirty="0" smtClean="0">
                <a:cs typeface="Gill Sans MT"/>
              </a:rPr>
              <a:t> interoperability for potential plugin</a:t>
            </a:r>
            <a:endParaRPr lang="en-US" dirty="0">
              <a:cs typeface="Gill Sans MT"/>
            </a:endParaRPr>
          </a:p>
        </p:txBody>
      </p:sp>
    </p:spTree>
    <p:extLst>
      <p:ext uri="{BB962C8B-B14F-4D97-AF65-F5344CB8AC3E}">
        <p14:creationId xmlns:p14="http://schemas.microsoft.com/office/powerpoint/2010/main" val="2199736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0" y="83065"/>
            <a:ext cx="8229600" cy="851933"/>
          </a:xfrm>
        </p:spPr>
        <p:txBody>
          <a:bodyPr>
            <a:normAutofit fontScale="90000"/>
          </a:bodyPr>
          <a:lstStyle/>
          <a:p>
            <a:pPr algn="r"/>
            <a:r>
              <a:rPr lang="en-US" dirty="0" smtClean="0"/>
              <a:t> Ecosystem for Heterogeneous Parallel Computing</a:t>
            </a:r>
            <a:endParaRPr lang="en-US" dirty="0"/>
          </a:p>
        </p:txBody>
      </p:sp>
      <p:sp>
        <p:nvSpPr>
          <p:cNvPr id="3" name="Content Placeholder 2"/>
          <p:cNvSpPr>
            <a:spLocks noGrp="1"/>
          </p:cNvSpPr>
          <p:nvPr>
            <p:ph idx="1"/>
          </p:nvPr>
        </p:nvSpPr>
        <p:spPr>
          <a:xfrm>
            <a:off x="457200" y="1063074"/>
            <a:ext cx="7251700" cy="5312326"/>
          </a:xfrm>
        </p:spPr>
        <p:txBody>
          <a:bodyPr>
            <a:normAutofit/>
          </a:bodyPr>
          <a:lstStyle/>
          <a:p>
            <a:r>
              <a:rPr lang="en-US" dirty="0" smtClean="0"/>
              <a:t>Goal</a:t>
            </a:r>
          </a:p>
          <a:p>
            <a:pPr lvl="1"/>
            <a:r>
              <a:rPr lang="en-US" dirty="0" smtClean="0"/>
              <a:t>Co-designed data movement library that hides all the hardware and system software details from the algorithm developer while supporting a multitude of environments</a:t>
            </a:r>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endParaRPr lang="en-US" sz="2000" dirty="0" smtClean="0"/>
          </a:p>
        </p:txBody>
      </p:sp>
      <p:pic>
        <p:nvPicPr>
          <p:cNvPr id="5" name="Picture 4"/>
          <p:cNvPicPr>
            <a:picLocks noChangeAspect="1"/>
          </p:cNvPicPr>
          <p:nvPr/>
        </p:nvPicPr>
        <p:blipFill>
          <a:blip r:embed="rId3"/>
          <a:stretch>
            <a:fillRect/>
          </a:stretch>
        </p:blipFill>
        <p:spPr>
          <a:xfrm>
            <a:off x="13332" y="2815675"/>
            <a:ext cx="9130669" cy="3148507"/>
          </a:xfrm>
          <a:prstGeom prst="rect">
            <a:avLst/>
          </a:prstGeom>
        </p:spPr>
      </p:pic>
      <p:sp>
        <p:nvSpPr>
          <p:cNvPr id="8" name="TextBox 7"/>
          <p:cNvSpPr txBox="1"/>
          <p:nvPr/>
        </p:nvSpPr>
        <p:spPr>
          <a:xfrm>
            <a:off x="114931" y="190500"/>
            <a:ext cx="1372980" cy="369332"/>
          </a:xfrm>
          <a:prstGeom prst="rect">
            <a:avLst/>
          </a:prstGeom>
          <a:noFill/>
          <a:scene3d>
            <a:camera prst="orthographicFront">
              <a:rot lat="0" lon="0" rev="1440000"/>
            </a:camera>
            <a:lightRig rig="threePt" dir="t"/>
          </a:scene3d>
        </p:spPr>
        <p:txBody>
          <a:bodyPr wrap="none" rtlCol="0">
            <a:spAutoFit/>
          </a:bodyPr>
          <a:lstStyle/>
          <a:p>
            <a:r>
              <a:rPr lang="en-US" b="1" dirty="0" smtClean="0">
                <a:solidFill>
                  <a:srgbClr val="FF0000"/>
                </a:solidFill>
              </a:rPr>
              <a:t>Inter-Node</a:t>
            </a:r>
            <a:endParaRPr lang="en-US" b="1" dirty="0">
              <a:solidFill>
                <a:srgbClr val="FF0000"/>
              </a:solidFill>
            </a:endParaRPr>
          </a:p>
        </p:txBody>
      </p:sp>
      <p:pic>
        <p:nvPicPr>
          <p:cNvPr id="7" name="Picture 6"/>
          <p:cNvPicPr>
            <a:picLocks noChangeAspect="1"/>
          </p:cNvPicPr>
          <p:nvPr/>
        </p:nvPicPr>
        <p:blipFill>
          <a:blip r:embed="rId4"/>
          <a:stretch>
            <a:fillRect/>
          </a:stretch>
        </p:blipFill>
        <p:spPr>
          <a:xfrm>
            <a:off x="7620000" y="1244600"/>
            <a:ext cx="1231900" cy="1231900"/>
          </a:xfrm>
          <a:prstGeom prst="rect">
            <a:avLst/>
          </a:prstGeom>
        </p:spPr>
      </p:pic>
      <p:sp>
        <p:nvSpPr>
          <p:cNvPr id="4" name="Rounded Rectangle 3"/>
          <p:cNvSpPr/>
          <p:nvPr/>
        </p:nvSpPr>
        <p:spPr>
          <a:xfrm>
            <a:off x="2472266" y="2929467"/>
            <a:ext cx="5228167" cy="279400"/>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0842"/>
            <a:ext cx="8229600" cy="851933"/>
          </a:xfrm>
        </p:spPr>
        <p:txBody>
          <a:bodyPr/>
          <a:lstStyle/>
          <a:p>
            <a:r>
              <a:rPr lang="en-US" dirty="0" smtClean="0"/>
              <a:t>Data Movement in CPU-GPU Clusters</a:t>
            </a:r>
            <a:endParaRPr lang="en-US" i="1" dirty="0"/>
          </a:p>
        </p:txBody>
      </p:sp>
      <p:sp>
        <p:nvSpPr>
          <p:cNvPr id="4" name="Rectangle 3"/>
          <p:cNvSpPr/>
          <p:nvPr/>
        </p:nvSpPr>
        <p:spPr bwMode="auto">
          <a:xfrm>
            <a:off x="935502" y="1539228"/>
            <a:ext cx="914400" cy="914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smtClean="0">
                <a:latin typeface="Calibri" pitchFamily="34" charset="0"/>
              </a:rPr>
              <a:t>GPU</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effectLst/>
                <a:latin typeface="Calibri" pitchFamily="34" charset="0"/>
              </a:rPr>
              <a:t>device memory</a:t>
            </a:r>
          </a:p>
        </p:txBody>
      </p:sp>
      <p:sp>
        <p:nvSpPr>
          <p:cNvPr id="5" name="Rectangle 4"/>
          <p:cNvSpPr/>
          <p:nvPr/>
        </p:nvSpPr>
        <p:spPr bwMode="auto">
          <a:xfrm>
            <a:off x="7441809" y="1539226"/>
            <a:ext cx="914400" cy="914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smtClean="0">
                <a:latin typeface="Calibri" pitchFamily="34" charset="0"/>
              </a:rPr>
              <a:t>GPU</a:t>
            </a:r>
          </a:p>
          <a:p>
            <a:pPr lvl="0" algn="ctr" defTabSz="914400" fontAlgn="base">
              <a:spcBef>
                <a:spcPct val="0"/>
              </a:spcBef>
              <a:spcAft>
                <a:spcPct val="0"/>
              </a:spcAft>
            </a:pPr>
            <a:r>
              <a:rPr lang="en-US" sz="1600" dirty="0" smtClean="0">
                <a:latin typeface="Calibri" pitchFamily="34" charset="0"/>
              </a:rPr>
              <a:t>device memory</a:t>
            </a:r>
          </a:p>
        </p:txBody>
      </p:sp>
      <p:sp>
        <p:nvSpPr>
          <p:cNvPr id="6" name="Rectangle 5"/>
          <p:cNvSpPr/>
          <p:nvPr/>
        </p:nvSpPr>
        <p:spPr bwMode="auto">
          <a:xfrm>
            <a:off x="2811193" y="2960066"/>
            <a:ext cx="914400" cy="914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smtClean="0">
                <a:latin typeface="Calibri" pitchFamily="34" charset="0"/>
              </a:rPr>
              <a:t>CPU</a:t>
            </a:r>
          </a:p>
          <a:p>
            <a:pPr marL="0" marR="0" indent="0" algn="ctr" defTabSz="914400" rtl="0" eaLnBrk="1" fontAlgn="base" latinLnBrk="0" hangingPunct="1">
              <a:lnSpc>
                <a:spcPct val="100000"/>
              </a:lnSpc>
              <a:spcBef>
                <a:spcPct val="0"/>
              </a:spcBef>
              <a:spcAft>
                <a:spcPct val="0"/>
              </a:spcAft>
              <a:buClrTx/>
              <a:buSzTx/>
              <a:buFontTx/>
              <a:buNone/>
              <a:tabLst/>
            </a:pPr>
            <a:r>
              <a:rPr lang="en-US" sz="1600" dirty="0" smtClean="0">
                <a:latin typeface="Calibri" pitchFamily="34" charset="0"/>
              </a:rPr>
              <a:t>main memory</a:t>
            </a:r>
            <a:endParaRPr kumimoji="0" lang="en-US" sz="1600" b="0" i="0" u="none" strike="noStrike" cap="none" normalizeH="0" baseline="0" dirty="0" smtClean="0">
              <a:ln>
                <a:noFill/>
              </a:ln>
              <a:effectLst/>
              <a:latin typeface="Calibri" pitchFamily="34" charset="0"/>
            </a:endParaRPr>
          </a:p>
        </p:txBody>
      </p:sp>
      <p:sp>
        <p:nvSpPr>
          <p:cNvPr id="7" name="Rectangle 6"/>
          <p:cNvSpPr/>
          <p:nvPr/>
        </p:nvSpPr>
        <p:spPr bwMode="auto">
          <a:xfrm>
            <a:off x="5605975" y="2960066"/>
            <a:ext cx="914400" cy="914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lgn="ctr" defTabSz="914400" fontAlgn="base">
              <a:spcBef>
                <a:spcPct val="0"/>
              </a:spcBef>
              <a:spcAft>
                <a:spcPct val="0"/>
              </a:spcAft>
            </a:pPr>
            <a:r>
              <a:rPr lang="en-US" sz="1600" dirty="0" smtClean="0">
                <a:latin typeface="Calibri" pitchFamily="34" charset="0"/>
              </a:rPr>
              <a:t>CPU</a:t>
            </a:r>
          </a:p>
          <a:p>
            <a:pPr lvl="0" algn="ctr" defTabSz="914400" fontAlgn="base">
              <a:spcBef>
                <a:spcPct val="0"/>
              </a:spcBef>
              <a:spcAft>
                <a:spcPct val="0"/>
              </a:spcAft>
            </a:pPr>
            <a:r>
              <a:rPr lang="en-US" sz="1600" dirty="0" smtClean="0">
                <a:latin typeface="Calibri" pitchFamily="34" charset="0"/>
              </a:rPr>
              <a:t>main memory</a:t>
            </a:r>
          </a:p>
        </p:txBody>
      </p:sp>
      <p:cxnSp>
        <p:nvCxnSpPr>
          <p:cNvPr id="9" name="Straight Connector 8"/>
          <p:cNvCxnSpPr>
            <a:stCxn id="4" idx="2"/>
            <a:endCxn id="6" idx="1"/>
          </p:cNvCxnSpPr>
          <p:nvPr/>
        </p:nvCxnSpPr>
        <p:spPr bwMode="auto">
          <a:xfrm>
            <a:off x="1392703" y="2453628"/>
            <a:ext cx="1418491" cy="963638"/>
          </a:xfrm>
          <a:prstGeom prst="line">
            <a:avLst/>
          </a:prstGeom>
          <a:noFill/>
          <a:ln w="28575" cap="flat" cmpd="sng" algn="ctr">
            <a:solidFill>
              <a:schemeClr val="tx1"/>
            </a:solidFill>
            <a:prstDash val="lgDash"/>
            <a:round/>
            <a:headEnd type="arrow" w="med" len="med"/>
            <a:tailEnd type="arrow" w="med" len="med"/>
          </a:ln>
          <a:effectLst/>
        </p:spPr>
      </p:cxnSp>
      <p:cxnSp>
        <p:nvCxnSpPr>
          <p:cNvPr id="10" name="Straight Connector 9"/>
          <p:cNvCxnSpPr>
            <a:stCxn id="5" idx="2"/>
            <a:endCxn id="7" idx="3"/>
          </p:cNvCxnSpPr>
          <p:nvPr/>
        </p:nvCxnSpPr>
        <p:spPr bwMode="auto">
          <a:xfrm rot="5400000">
            <a:off x="6727872" y="2246130"/>
            <a:ext cx="963640" cy="1378634"/>
          </a:xfrm>
          <a:prstGeom prst="line">
            <a:avLst/>
          </a:prstGeom>
          <a:noFill/>
          <a:ln w="28575" cap="flat" cmpd="sng" algn="ctr">
            <a:solidFill>
              <a:schemeClr val="tx1"/>
            </a:solidFill>
            <a:prstDash val="lgDash"/>
            <a:round/>
            <a:headEnd type="arrow" w="med" len="med"/>
            <a:tailEnd type="arrow" w="med" len="med"/>
          </a:ln>
          <a:effectLst/>
        </p:spPr>
      </p:cxnSp>
      <p:cxnSp>
        <p:nvCxnSpPr>
          <p:cNvPr id="13" name="Straight Connector 12"/>
          <p:cNvCxnSpPr>
            <a:stCxn id="7" idx="1"/>
            <a:endCxn id="6" idx="3"/>
          </p:cNvCxnSpPr>
          <p:nvPr/>
        </p:nvCxnSpPr>
        <p:spPr bwMode="auto">
          <a:xfrm flipH="1">
            <a:off x="3725593" y="3417266"/>
            <a:ext cx="1880382" cy="0"/>
          </a:xfrm>
          <a:prstGeom prst="line">
            <a:avLst/>
          </a:prstGeom>
          <a:noFill/>
          <a:ln w="28575" cap="flat" cmpd="sng" algn="ctr">
            <a:solidFill>
              <a:schemeClr val="tx1"/>
            </a:solidFill>
            <a:prstDash val="solid"/>
            <a:round/>
            <a:headEnd type="arrow" w="med" len="med"/>
            <a:tailEnd type="arrow" w="med" len="med"/>
          </a:ln>
          <a:effectLst/>
        </p:spPr>
      </p:cxnSp>
      <p:sp>
        <p:nvSpPr>
          <p:cNvPr id="33" name="TextBox 32"/>
          <p:cNvSpPr txBox="1"/>
          <p:nvPr/>
        </p:nvSpPr>
        <p:spPr>
          <a:xfrm rot="2063737">
            <a:off x="1910064" y="2604835"/>
            <a:ext cx="634045" cy="369332"/>
          </a:xfrm>
          <a:prstGeom prst="rect">
            <a:avLst/>
          </a:prstGeom>
          <a:noFill/>
        </p:spPr>
        <p:txBody>
          <a:bodyPr wrap="none" rtlCol="0">
            <a:spAutoFit/>
          </a:bodyPr>
          <a:lstStyle/>
          <a:p>
            <a:r>
              <a:rPr lang="en-US" dirty="0" err="1" smtClean="0"/>
              <a:t>PCIe</a:t>
            </a:r>
            <a:endParaRPr lang="en-US" dirty="0"/>
          </a:p>
        </p:txBody>
      </p:sp>
      <p:sp>
        <p:nvSpPr>
          <p:cNvPr id="34" name="TextBox 33"/>
          <p:cNvSpPr txBox="1"/>
          <p:nvPr/>
        </p:nvSpPr>
        <p:spPr>
          <a:xfrm rot="19599410">
            <a:off x="6744596" y="2602149"/>
            <a:ext cx="634045" cy="369332"/>
          </a:xfrm>
          <a:prstGeom prst="rect">
            <a:avLst/>
          </a:prstGeom>
          <a:noFill/>
        </p:spPr>
        <p:txBody>
          <a:bodyPr wrap="none" rtlCol="0">
            <a:spAutoFit/>
          </a:bodyPr>
          <a:lstStyle/>
          <a:p>
            <a:r>
              <a:rPr lang="en-US" dirty="0" err="1" smtClean="0"/>
              <a:t>PCIe</a:t>
            </a:r>
            <a:endParaRPr lang="en-US" dirty="0"/>
          </a:p>
        </p:txBody>
      </p:sp>
      <p:sp>
        <p:nvSpPr>
          <p:cNvPr id="35" name="TextBox 34"/>
          <p:cNvSpPr txBox="1"/>
          <p:nvPr/>
        </p:nvSpPr>
        <p:spPr>
          <a:xfrm>
            <a:off x="4241487" y="3047935"/>
            <a:ext cx="1043876" cy="369332"/>
          </a:xfrm>
          <a:prstGeom prst="rect">
            <a:avLst/>
          </a:prstGeom>
          <a:noFill/>
        </p:spPr>
        <p:txBody>
          <a:bodyPr wrap="none" rtlCol="0">
            <a:spAutoFit/>
          </a:bodyPr>
          <a:lstStyle/>
          <a:p>
            <a:r>
              <a:rPr lang="en-US" dirty="0" smtClean="0"/>
              <a:t>Network</a:t>
            </a:r>
            <a:endParaRPr lang="en-US" dirty="0"/>
          </a:p>
        </p:txBody>
      </p:sp>
      <p:sp>
        <p:nvSpPr>
          <p:cNvPr id="36" name="Oval 35"/>
          <p:cNvSpPr/>
          <p:nvPr/>
        </p:nvSpPr>
        <p:spPr bwMode="auto">
          <a:xfrm>
            <a:off x="288388" y="1236798"/>
            <a:ext cx="4171071" cy="3182802"/>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p:txBody>
      </p:sp>
      <p:sp>
        <p:nvSpPr>
          <p:cNvPr id="37" name="Oval 36"/>
          <p:cNvSpPr/>
          <p:nvPr/>
        </p:nvSpPr>
        <p:spPr bwMode="auto">
          <a:xfrm>
            <a:off x="4905387" y="1237143"/>
            <a:ext cx="4171071" cy="3182112"/>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p:txBody>
      </p:sp>
      <p:sp>
        <p:nvSpPr>
          <p:cNvPr id="38" name="TextBox 37"/>
          <p:cNvSpPr txBox="1"/>
          <p:nvPr/>
        </p:nvSpPr>
        <p:spPr>
          <a:xfrm>
            <a:off x="1488419" y="4540894"/>
            <a:ext cx="1771013" cy="400110"/>
          </a:xfrm>
          <a:prstGeom prst="rect">
            <a:avLst/>
          </a:prstGeom>
          <a:noFill/>
        </p:spPr>
        <p:txBody>
          <a:bodyPr wrap="none" rtlCol="0">
            <a:spAutoFit/>
          </a:bodyPr>
          <a:lstStyle/>
          <a:p>
            <a:pPr algn="ctr"/>
            <a:r>
              <a:rPr lang="en-US" sz="2000" b="1" dirty="0" smtClean="0"/>
              <a:t>MPI Rank = 0</a:t>
            </a:r>
            <a:endParaRPr lang="en-US" sz="2000" b="1" dirty="0"/>
          </a:p>
        </p:txBody>
      </p:sp>
      <p:sp>
        <p:nvSpPr>
          <p:cNvPr id="39" name="TextBox 38"/>
          <p:cNvSpPr txBox="1"/>
          <p:nvPr/>
        </p:nvSpPr>
        <p:spPr>
          <a:xfrm>
            <a:off x="6105418" y="4540894"/>
            <a:ext cx="1771013" cy="400110"/>
          </a:xfrm>
          <a:prstGeom prst="rect">
            <a:avLst/>
          </a:prstGeom>
          <a:noFill/>
        </p:spPr>
        <p:txBody>
          <a:bodyPr wrap="none" rtlCol="0">
            <a:spAutoFit/>
          </a:bodyPr>
          <a:lstStyle/>
          <a:p>
            <a:pPr algn="ctr"/>
            <a:r>
              <a:rPr lang="en-US" sz="2000" b="1" dirty="0" smtClean="0"/>
              <a:t>MPI Rank = 1</a:t>
            </a:r>
            <a:endParaRPr lang="en-US" sz="2000" b="1" dirty="0"/>
          </a:p>
        </p:txBody>
      </p:sp>
      <p:sp>
        <p:nvSpPr>
          <p:cNvPr id="40" name="TextBox 39"/>
          <p:cNvSpPr txBox="1"/>
          <p:nvPr/>
        </p:nvSpPr>
        <p:spPr>
          <a:xfrm>
            <a:off x="76200" y="5032130"/>
            <a:ext cx="4788630" cy="1323439"/>
          </a:xfrm>
          <a:prstGeom prst="rect">
            <a:avLst/>
          </a:prstGeom>
          <a:noFill/>
        </p:spPr>
        <p:txBody>
          <a:bodyPr wrap="square" rtlCol="0">
            <a:spAutoFit/>
          </a:bodyPr>
          <a:lstStyle/>
          <a:p>
            <a:r>
              <a:rPr lang="en-US" sz="1600" b="1" dirty="0" smtClean="0">
                <a:latin typeface="Lucida Console" pitchFamily="49" charset="0"/>
              </a:rPr>
              <a:t>if(rank == 0)</a:t>
            </a:r>
          </a:p>
          <a:p>
            <a:r>
              <a:rPr lang="en-US" sz="1600" b="1" dirty="0" smtClean="0">
                <a:latin typeface="Lucida Console" pitchFamily="49" charset="0"/>
              </a:rPr>
              <a:t>{</a:t>
            </a:r>
          </a:p>
          <a:p>
            <a:r>
              <a:rPr lang="en-US" sz="1600" b="1" dirty="0" smtClean="0">
                <a:latin typeface="Lucida Console" pitchFamily="49" charset="0"/>
              </a:rPr>
              <a:t>  </a:t>
            </a:r>
            <a:r>
              <a:rPr lang="en-US" sz="1600" b="1" dirty="0" err="1" smtClean="0">
                <a:latin typeface="Lucida Console" pitchFamily="49" charset="0"/>
              </a:rPr>
              <a:t>GPUMemcpy</a:t>
            </a:r>
            <a:r>
              <a:rPr lang="en-US" sz="1600" b="1" dirty="0" smtClean="0">
                <a:latin typeface="Lucida Console" pitchFamily="49" charset="0"/>
              </a:rPr>
              <a:t>(</a:t>
            </a:r>
            <a:r>
              <a:rPr lang="en-US" sz="1600" b="1" dirty="0" err="1" smtClean="0">
                <a:latin typeface="Lucida Console" pitchFamily="49" charset="0"/>
              </a:rPr>
              <a:t>host_buf</a:t>
            </a:r>
            <a:r>
              <a:rPr lang="en-US" sz="1600" b="1" dirty="0" smtClean="0">
                <a:latin typeface="Lucida Console" pitchFamily="49" charset="0"/>
              </a:rPr>
              <a:t>, </a:t>
            </a:r>
            <a:r>
              <a:rPr lang="en-US" sz="1600" b="1" dirty="0" err="1" smtClean="0">
                <a:latin typeface="Lucida Console" pitchFamily="49" charset="0"/>
              </a:rPr>
              <a:t>dev_buf</a:t>
            </a:r>
            <a:r>
              <a:rPr lang="en-US" sz="1600" b="1" dirty="0" smtClean="0">
                <a:latin typeface="Lucida Console" pitchFamily="49" charset="0"/>
              </a:rPr>
              <a:t>, D2H)</a:t>
            </a:r>
          </a:p>
          <a:p>
            <a:r>
              <a:rPr lang="en-US" sz="1600" b="1" dirty="0" smtClean="0">
                <a:latin typeface="Lucida Console" pitchFamily="49" charset="0"/>
              </a:rPr>
              <a:t>  </a:t>
            </a:r>
            <a:r>
              <a:rPr lang="en-US" sz="1600" b="1" dirty="0" err="1" smtClean="0">
                <a:latin typeface="Lucida Console" pitchFamily="49" charset="0"/>
              </a:rPr>
              <a:t>MPI_Send</a:t>
            </a:r>
            <a:r>
              <a:rPr lang="en-US" sz="1600" b="1" dirty="0" smtClean="0">
                <a:latin typeface="Lucida Console" pitchFamily="49" charset="0"/>
              </a:rPr>
              <a:t>(</a:t>
            </a:r>
            <a:r>
              <a:rPr lang="en-US" sz="1600" b="1" dirty="0" err="1" smtClean="0">
                <a:latin typeface="Lucida Console" pitchFamily="49" charset="0"/>
              </a:rPr>
              <a:t>host_buf</a:t>
            </a:r>
            <a:r>
              <a:rPr lang="en-US" sz="1600" b="1" dirty="0" smtClean="0">
                <a:latin typeface="Lucida Console" pitchFamily="49" charset="0"/>
              </a:rPr>
              <a:t>, .. ..)</a:t>
            </a:r>
          </a:p>
          <a:p>
            <a:r>
              <a:rPr lang="en-US" sz="1600" b="1" dirty="0" smtClean="0">
                <a:latin typeface="Lucida Console" pitchFamily="49" charset="0"/>
              </a:rPr>
              <a:t>}</a:t>
            </a:r>
            <a:endParaRPr lang="en-US" sz="1600" b="1" dirty="0">
              <a:latin typeface="Lucida Console" pitchFamily="49" charset="0"/>
            </a:endParaRPr>
          </a:p>
        </p:txBody>
      </p:sp>
      <p:sp>
        <p:nvSpPr>
          <p:cNvPr id="41" name="TextBox 40"/>
          <p:cNvSpPr txBox="1"/>
          <p:nvPr/>
        </p:nvSpPr>
        <p:spPr>
          <a:xfrm>
            <a:off x="4696966" y="5029782"/>
            <a:ext cx="4828035" cy="1323439"/>
          </a:xfrm>
          <a:prstGeom prst="rect">
            <a:avLst/>
          </a:prstGeom>
          <a:noFill/>
        </p:spPr>
        <p:txBody>
          <a:bodyPr wrap="square" rtlCol="0">
            <a:spAutoFit/>
          </a:bodyPr>
          <a:lstStyle/>
          <a:p>
            <a:r>
              <a:rPr lang="en-US" sz="1600" b="1" dirty="0" smtClean="0">
                <a:latin typeface="Lucida Console" pitchFamily="49" charset="0"/>
              </a:rPr>
              <a:t>if(rank == 1)</a:t>
            </a:r>
          </a:p>
          <a:p>
            <a:r>
              <a:rPr lang="en-US" sz="1600" b="1" dirty="0" smtClean="0">
                <a:latin typeface="Lucida Console" pitchFamily="49" charset="0"/>
              </a:rPr>
              <a:t>{</a:t>
            </a:r>
          </a:p>
          <a:p>
            <a:r>
              <a:rPr lang="en-US" sz="1600" b="1" dirty="0" smtClean="0">
                <a:latin typeface="Lucida Console" pitchFamily="49" charset="0"/>
              </a:rPr>
              <a:t>  </a:t>
            </a:r>
            <a:r>
              <a:rPr lang="en-US" sz="1600" b="1" dirty="0" err="1" smtClean="0">
                <a:latin typeface="Lucida Console" pitchFamily="49" charset="0"/>
              </a:rPr>
              <a:t>MPI_Recv</a:t>
            </a:r>
            <a:r>
              <a:rPr lang="en-US" sz="1600" b="1" dirty="0" smtClean="0">
                <a:latin typeface="Lucida Console" pitchFamily="49" charset="0"/>
              </a:rPr>
              <a:t>(</a:t>
            </a:r>
            <a:r>
              <a:rPr lang="en-US" sz="1600" b="1" dirty="0" err="1" smtClean="0">
                <a:latin typeface="Lucida Console" pitchFamily="49" charset="0"/>
              </a:rPr>
              <a:t>host_buf</a:t>
            </a:r>
            <a:r>
              <a:rPr lang="en-US" sz="1600" b="1" dirty="0" smtClean="0">
                <a:latin typeface="Lucida Console" pitchFamily="49" charset="0"/>
              </a:rPr>
              <a:t>, .. ..)</a:t>
            </a:r>
          </a:p>
          <a:p>
            <a:r>
              <a:rPr lang="en-US" sz="1600" b="1" dirty="0" smtClean="0">
                <a:latin typeface="Lucida Console" pitchFamily="49" charset="0"/>
              </a:rPr>
              <a:t>  </a:t>
            </a:r>
            <a:r>
              <a:rPr lang="en-US" sz="1600" b="1" dirty="0" err="1" smtClean="0">
                <a:latin typeface="Lucida Console" pitchFamily="49" charset="0"/>
              </a:rPr>
              <a:t>GPUMemcpy</a:t>
            </a:r>
            <a:r>
              <a:rPr lang="en-US" sz="1600" b="1" dirty="0" smtClean="0">
                <a:latin typeface="Lucida Console" pitchFamily="49" charset="0"/>
              </a:rPr>
              <a:t>(</a:t>
            </a:r>
            <a:r>
              <a:rPr lang="en-US" sz="1600" b="1" dirty="0" err="1" smtClean="0">
                <a:latin typeface="Lucida Console" pitchFamily="49" charset="0"/>
              </a:rPr>
              <a:t>dev_buf</a:t>
            </a:r>
            <a:r>
              <a:rPr lang="en-US" sz="1600" b="1" dirty="0" smtClean="0">
                <a:latin typeface="Lucida Console" pitchFamily="49" charset="0"/>
              </a:rPr>
              <a:t>, </a:t>
            </a:r>
            <a:r>
              <a:rPr lang="en-US" sz="1600" b="1" dirty="0" err="1" smtClean="0">
                <a:latin typeface="Lucida Console" pitchFamily="49" charset="0"/>
              </a:rPr>
              <a:t>host_buf</a:t>
            </a:r>
            <a:r>
              <a:rPr lang="en-US" sz="1600" b="1" dirty="0" smtClean="0">
                <a:latin typeface="Lucida Console" pitchFamily="49" charset="0"/>
              </a:rPr>
              <a:t>, H2D)</a:t>
            </a:r>
          </a:p>
          <a:p>
            <a:r>
              <a:rPr lang="en-US" sz="1600" b="1" dirty="0" smtClean="0">
                <a:latin typeface="Lucida Console" pitchFamily="49" charset="0"/>
              </a:rPr>
              <a:t>}</a:t>
            </a:r>
            <a:endParaRPr lang="en-US" sz="1600" b="1" dirty="0">
              <a:latin typeface="Lucida Console" pitchFamily="49" charset="0"/>
            </a:endParaRPr>
          </a:p>
        </p:txBody>
      </p:sp>
      <p:sp>
        <p:nvSpPr>
          <p:cNvPr id="3" name="Rectangle 2"/>
          <p:cNvSpPr/>
          <p:nvPr/>
        </p:nvSpPr>
        <p:spPr bwMode="auto">
          <a:xfrm>
            <a:off x="990600" y="1905000"/>
            <a:ext cx="822960" cy="24382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21" name="TextBox 20"/>
          <p:cNvSpPr txBox="1"/>
          <p:nvPr/>
        </p:nvSpPr>
        <p:spPr>
          <a:xfrm>
            <a:off x="5757028" y="18955"/>
            <a:ext cx="3434642" cy="307777"/>
          </a:xfrm>
          <a:prstGeom prst="rect">
            <a:avLst/>
          </a:prstGeom>
          <a:noFill/>
        </p:spPr>
        <p:txBody>
          <a:bodyPr wrap="none" rtlCol="0">
            <a:spAutoFit/>
          </a:bodyPr>
          <a:lstStyle/>
          <a:p>
            <a:r>
              <a:rPr lang="en-US" sz="1400" dirty="0" smtClean="0"/>
              <a:t>Performance: Hardware/Software Co-Design</a:t>
            </a:r>
            <a:endParaRPr lang="en-US" sz="1400" dirty="0"/>
          </a:p>
        </p:txBody>
      </p:sp>
    </p:spTree>
    <p:extLst>
      <p:ext uri="{BB962C8B-B14F-4D97-AF65-F5344CB8AC3E}">
        <p14:creationId xmlns:p14="http://schemas.microsoft.com/office/powerpoint/2010/main" val="496917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wipe(down)">
                                      <p:cBhvr>
                                        <p:cTn id="41" dur="500"/>
                                        <p:tgtEl>
                                          <p:spTgt spid="38"/>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ipe(down)">
                                      <p:cBhvr>
                                        <p:cTn id="44" dur="500"/>
                                        <p:tgtEl>
                                          <p:spTgt spid="36"/>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ipe(down)">
                                      <p:cBhvr>
                                        <p:cTn id="47" dur="500"/>
                                        <p:tgtEl>
                                          <p:spTgt spid="37"/>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wipe(down)">
                                      <p:cBhvr>
                                        <p:cTn id="50" dur="500"/>
                                        <p:tgtEl>
                                          <p:spTgt spid="3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0">
                                            <p:txEl>
                                              <p:pRg st="0" end="0"/>
                                            </p:txEl>
                                          </p:spTgt>
                                        </p:tgtEl>
                                        <p:attrNameLst>
                                          <p:attrName>style.visibility</p:attrName>
                                        </p:attrNameLst>
                                      </p:cBhvr>
                                      <p:to>
                                        <p:strVal val="visible"/>
                                      </p:to>
                                    </p:set>
                                    <p:animEffect transition="in" filter="fade">
                                      <p:cBhvr>
                                        <p:cTn id="55" dur="500"/>
                                        <p:tgtEl>
                                          <p:spTgt spid="40">
                                            <p:txEl>
                                              <p:pRg st="0" end="0"/>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40">
                                            <p:txEl>
                                              <p:pRg st="1" end="1"/>
                                            </p:txEl>
                                          </p:spTgt>
                                        </p:tgtEl>
                                        <p:attrNameLst>
                                          <p:attrName>style.visibility</p:attrName>
                                        </p:attrNameLst>
                                      </p:cBhvr>
                                      <p:to>
                                        <p:strVal val="visible"/>
                                      </p:to>
                                    </p:set>
                                    <p:animEffect transition="in" filter="fade">
                                      <p:cBhvr>
                                        <p:cTn id="58" dur="500"/>
                                        <p:tgtEl>
                                          <p:spTgt spid="40">
                                            <p:txEl>
                                              <p:pRg st="1" end="1"/>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40">
                                            <p:txEl>
                                              <p:pRg st="4" end="4"/>
                                            </p:txEl>
                                          </p:spTgt>
                                        </p:tgtEl>
                                        <p:attrNameLst>
                                          <p:attrName>style.visibility</p:attrName>
                                        </p:attrNameLst>
                                      </p:cBhvr>
                                      <p:to>
                                        <p:strVal val="visible"/>
                                      </p:to>
                                    </p:set>
                                    <p:animEffect transition="in" filter="fade">
                                      <p:cBhvr>
                                        <p:cTn id="61" dur="500"/>
                                        <p:tgtEl>
                                          <p:spTgt spid="40">
                                            <p:txEl>
                                              <p:pRg st="4" end="4"/>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41">
                                            <p:txEl>
                                              <p:pRg st="0" end="0"/>
                                            </p:txEl>
                                          </p:spTgt>
                                        </p:tgtEl>
                                        <p:attrNameLst>
                                          <p:attrName>style.visibility</p:attrName>
                                        </p:attrNameLst>
                                      </p:cBhvr>
                                      <p:to>
                                        <p:strVal val="visible"/>
                                      </p:to>
                                    </p:set>
                                    <p:animEffect transition="in" filter="fade">
                                      <p:cBhvr>
                                        <p:cTn id="64" dur="500"/>
                                        <p:tgtEl>
                                          <p:spTgt spid="41">
                                            <p:txEl>
                                              <p:pRg st="0" end="0"/>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41">
                                            <p:txEl>
                                              <p:pRg st="1" end="1"/>
                                            </p:txEl>
                                          </p:spTgt>
                                        </p:tgtEl>
                                        <p:attrNameLst>
                                          <p:attrName>style.visibility</p:attrName>
                                        </p:attrNameLst>
                                      </p:cBhvr>
                                      <p:to>
                                        <p:strVal val="visible"/>
                                      </p:to>
                                    </p:set>
                                    <p:animEffect transition="in" filter="fade">
                                      <p:cBhvr>
                                        <p:cTn id="67" dur="500"/>
                                        <p:tgtEl>
                                          <p:spTgt spid="41">
                                            <p:txEl>
                                              <p:pRg st="1" end="1"/>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41">
                                            <p:txEl>
                                              <p:pRg st="4" end="4"/>
                                            </p:txEl>
                                          </p:spTgt>
                                        </p:tgtEl>
                                        <p:attrNameLst>
                                          <p:attrName>style.visibility</p:attrName>
                                        </p:attrNameLst>
                                      </p:cBhvr>
                                      <p:to>
                                        <p:strVal val="visible"/>
                                      </p:to>
                                    </p:set>
                                    <p:animEffect transition="in" filter="fade">
                                      <p:cBhvr>
                                        <p:cTn id="70" dur="500"/>
                                        <p:tgtEl>
                                          <p:spTgt spid="41">
                                            <p:txEl>
                                              <p:pRg st="4" end="4"/>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40">
                                            <p:txEl>
                                              <p:pRg st="2" end="2"/>
                                            </p:txEl>
                                          </p:spTgt>
                                        </p:tgtEl>
                                        <p:attrNameLst>
                                          <p:attrName>style.visibility</p:attrName>
                                        </p:attrNameLst>
                                      </p:cBhvr>
                                      <p:to>
                                        <p:strVal val="visible"/>
                                      </p:to>
                                    </p:set>
                                    <p:animEffect transition="in" filter="fade">
                                      <p:cBhvr>
                                        <p:cTn id="75" dur="500"/>
                                        <p:tgtEl>
                                          <p:spTgt spid="40">
                                            <p:txEl>
                                              <p:pRg st="2" end="2"/>
                                            </p:txEl>
                                          </p:spTgt>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
                                        </p:tgtEl>
                                        <p:attrNameLst>
                                          <p:attrName>style.visibility</p:attrName>
                                        </p:attrNameLst>
                                      </p:cBhvr>
                                      <p:to>
                                        <p:strVal val="visible"/>
                                      </p:to>
                                    </p:set>
                                    <p:animEffect transition="in" filter="fade">
                                      <p:cBhvr>
                                        <p:cTn id="78" dur="500"/>
                                        <p:tgtEl>
                                          <p:spTgt spid="3"/>
                                        </p:tgtEl>
                                      </p:cBhvr>
                                    </p:animEffect>
                                  </p:childTnLst>
                                </p:cTn>
                              </p:par>
                            </p:childTnLst>
                          </p:cTn>
                        </p:par>
                        <p:par>
                          <p:cTn id="79" fill="hold">
                            <p:stCondLst>
                              <p:cond delay="500"/>
                            </p:stCondLst>
                            <p:childTnLst>
                              <p:par>
                                <p:cTn id="80" presetID="42" presetClass="path" presetSubtype="0" accel="50000" decel="50000" fill="hold" grpId="1" nodeType="afterEffect">
                                  <p:stCondLst>
                                    <p:cond delay="0"/>
                                  </p:stCondLst>
                                  <p:childTnLst>
                                    <p:animMotion origin="layout" path="M 3.05556E-6 -7.40741E-7 L 0.20607 0.2044 " pathEditMode="relative" rAng="0" ptsTypes="AA">
                                      <p:cBhvr>
                                        <p:cTn id="81" dur="2000" fill="hold"/>
                                        <p:tgtEl>
                                          <p:spTgt spid="3"/>
                                        </p:tgtEl>
                                        <p:attrNameLst>
                                          <p:attrName>ppt_x</p:attrName>
                                          <p:attrName>ppt_y</p:attrName>
                                        </p:attrNameLst>
                                      </p:cBhvr>
                                      <p:rCtr x="10295" y="10208"/>
                                    </p:animMotion>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40">
                                            <p:txEl>
                                              <p:pRg st="3" end="3"/>
                                            </p:txEl>
                                          </p:spTgt>
                                        </p:tgtEl>
                                        <p:attrNameLst>
                                          <p:attrName>style.visibility</p:attrName>
                                        </p:attrNameLst>
                                      </p:cBhvr>
                                      <p:to>
                                        <p:strVal val="visible"/>
                                      </p:to>
                                    </p:set>
                                    <p:animEffect transition="in" filter="fade">
                                      <p:cBhvr>
                                        <p:cTn id="86" dur="500"/>
                                        <p:tgtEl>
                                          <p:spTgt spid="40">
                                            <p:txEl>
                                              <p:pRg st="3" end="3"/>
                                            </p:txEl>
                                          </p:spTgt>
                                        </p:tgtEl>
                                      </p:cBhvr>
                                    </p:animEffect>
                                  </p:childTnLst>
                                </p:cTn>
                              </p:par>
                              <p:par>
                                <p:cTn id="87" presetID="10" presetClass="entr" presetSubtype="0" fill="hold" nodeType="withEffect">
                                  <p:stCondLst>
                                    <p:cond delay="0"/>
                                  </p:stCondLst>
                                  <p:childTnLst>
                                    <p:set>
                                      <p:cBhvr>
                                        <p:cTn id="88" dur="1" fill="hold">
                                          <p:stCondLst>
                                            <p:cond delay="0"/>
                                          </p:stCondLst>
                                        </p:cTn>
                                        <p:tgtEl>
                                          <p:spTgt spid="41">
                                            <p:txEl>
                                              <p:pRg st="2" end="2"/>
                                            </p:txEl>
                                          </p:spTgt>
                                        </p:tgtEl>
                                        <p:attrNameLst>
                                          <p:attrName>style.visibility</p:attrName>
                                        </p:attrNameLst>
                                      </p:cBhvr>
                                      <p:to>
                                        <p:strVal val="visible"/>
                                      </p:to>
                                    </p:set>
                                    <p:animEffect transition="in" filter="fade">
                                      <p:cBhvr>
                                        <p:cTn id="89" dur="500"/>
                                        <p:tgtEl>
                                          <p:spTgt spid="41">
                                            <p:txEl>
                                              <p:pRg st="2" end="2"/>
                                            </p:txEl>
                                          </p:spTgt>
                                        </p:tgtEl>
                                      </p:cBhvr>
                                    </p:animEffect>
                                  </p:childTnLst>
                                </p:cTn>
                              </p:par>
                            </p:childTnLst>
                          </p:cTn>
                        </p:par>
                        <p:par>
                          <p:cTn id="90" fill="hold">
                            <p:stCondLst>
                              <p:cond delay="500"/>
                            </p:stCondLst>
                            <p:childTnLst>
                              <p:par>
                                <p:cTn id="91" presetID="42" presetClass="path" presetSubtype="0" accel="50000" decel="50000" fill="hold" grpId="2" nodeType="afterEffect">
                                  <p:stCondLst>
                                    <p:cond delay="0"/>
                                  </p:stCondLst>
                                  <p:childTnLst>
                                    <p:animMotion origin="layout" path="M 0.20608 0.2044 L 0.50608 0.2044 " pathEditMode="relative" rAng="0" ptsTypes="AA">
                                      <p:cBhvr>
                                        <p:cTn id="92" dur="2000" fill="hold"/>
                                        <p:tgtEl>
                                          <p:spTgt spid="3"/>
                                        </p:tgtEl>
                                        <p:attrNameLst>
                                          <p:attrName>ppt_x</p:attrName>
                                          <p:attrName>ppt_y</p:attrName>
                                        </p:attrNameLst>
                                      </p:cBhvr>
                                      <p:rCtr x="15000" y="0"/>
                                    </p:animMotion>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41">
                                            <p:txEl>
                                              <p:pRg st="3" end="3"/>
                                            </p:txEl>
                                          </p:spTgt>
                                        </p:tgtEl>
                                        <p:attrNameLst>
                                          <p:attrName>style.visibility</p:attrName>
                                        </p:attrNameLst>
                                      </p:cBhvr>
                                      <p:to>
                                        <p:strVal val="visible"/>
                                      </p:to>
                                    </p:set>
                                    <p:animEffect transition="in" filter="fade">
                                      <p:cBhvr>
                                        <p:cTn id="97" dur="500"/>
                                        <p:tgtEl>
                                          <p:spTgt spid="41">
                                            <p:txEl>
                                              <p:pRg st="3" end="3"/>
                                            </p:txEl>
                                          </p:spTgt>
                                        </p:tgtEl>
                                      </p:cBhvr>
                                    </p:animEffect>
                                  </p:childTnLst>
                                </p:cTn>
                              </p:par>
                            </p:childTnLst>
                          </p:cTn>
                        </p:par>
                        <p:par>
                          <p:cTn id="98" fill="hold">
                            <p:stCondLst>
                              <p:cond delay="500"/>
                            </p:stCondLst>
                            <p:childTnLst>
                              <p:par>
                                <p:cTn id="99" presetID="42" presetClass="path" presetSubtype="0" accel="50000" decel="50000" fill="hold" grpId="3" nodeType="afterEffect">
                                  <p:stCondLst>
                                    <p:cond delay="0"/>
                                  </p:stCondLst>
                                  <p:childTnLst>
                                    <p:animMotion origin="layout" path="M 0.50607 0.2044 L 0.70607 -0.00671 " pathEditMode="relative" rAng="0" ptsTypes="AA">
                                      <p:cBhvr>
                                        <p:cTn id="100" dur="2000" fill="hold"/>
                                        <p:tgtEl>
                                          <p:spTgt spid="3"/>
                                        </p:tgtEl>
                                        <p:attrNameLst>
                                          <p:attrName>ppt_x</p:attrName>
                                          <p:attrName>ppt_y</p:attrName>
                                        </p:attrNameLst>
                                      </p:cBhvr>
                                      <p:rCtr x="10000" y="-10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33" grpId="0"/>
      <p:bldP spid="34" grpId="0"/>
      <p:bldP spid="35" grpId="0"/>
      <p:bldP spid="36" grpId="0" animBg="1"/>
      <p:bldP spid="37" grpId="0" animBg="1"/>
      <p:bldP spid="38" grpId="0"/>
      <p:bldP spid="39" grpId="0"/>
      <p:bldP spid="3" grpId="0" animBg="1"/>
      <p:bldP spid="3" grpId="1" animBg="1"/>
      <p:bldP spid="3" grpId="2" animBg="1"/>
      <p:bldP spid="3" grpId="3"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NV_Kraken.jpg"/>
          <p:cNvPicPr>
            <a:picLocks noChangeAspect="1"/>
          </p:cNvPicPr>
          <p:nvPr/>
        </p:nvPicPr>
        <p:blipFill rotWithShape="1">
          <a:blip r:embed="rId3">
            <a:extLst>
              <a:ext uri="{28A0092B-C50C-407E-A947-70E740481C1C}">
                <a14:useLocalDpi xmlns:a14="http://schemas.microsoft.com/office/drawing/2010/main" val="0"/>
              </a:ext>
            </a:extLst>
          </a:blip>
          <a:srcRect l="34566" r="77"/>
          <a:stretch/>
        </p:blipFill>
        <p:spPr>
          <a:xfrm>
            <a:off x="2180869" y="4945961"/>
            <a:ext cx="1901952" cy="1638300"/>
          </a:xfrm>
          <a:prstGeom prst="rect">
            <a:avLst/>
          </a:prstGeom>
          <a:effectLst>
            <a:softEdge rad="50800"/>
          </a:effectLst>
        </p:spPr>
      </p:pic>
      <p:pic>
        <p:nvPicPr>
          <p:cNvPr id="19" name="Picture 18"/>
          <p:cNvPicPr>
            <a:picLocks noChangeAspect="1"/>
          </p:cNvPicPr>
          <p:nvPr/>
        </p:nvPicPr>
        <p:blipFill rotWithShape="1">
          <a:blip r:embed="rId4"/>
          <a:srcRect l="3472" r="77"/>
          <a:stretch/>
        </p:blipFill>
        <p:spPr>
          <a:xfrm>
            <a:off x="1804609" y="3778952"/>
            <a:ext cx="1795725" cy="2098877"/>
          </a:xfrm>
          <a:prstGeom prst="rect">
            <a:avLst/>
          </a:prstGeom>
          <a:effectLst>
            <a:softEdge rad="50800"/>
          </a:effectLst>
        </p:spPr>
      </p:pic>
      <p:sp>
        <p:nvSpPr>
          <p:cNvPr id="2" name="Title 1"/>
          <p:cNvSpPr>
            <a:spLocks noGrp="1"/>
          </p:cNvSpPr>
          <p:nvPr>
            <p:ph type="title"/>
          </p:nvPr>
        </p:nvSpPr>
        <p:spPr>
          <a:xfrm>
            <a:off x="457200" y="160342"/>
            <a:ext cx="8229600" cy="851933"/>
          </a:xfrm>
        </p:spPr>
        <p:txBody>
          <a:bodyPr/>
          <a:lstStyle/>
          <a:p>
            <a:r>
              <a:rPr lang="en-US" dirty="0" smtClean="0"/>
              <a:t>The Context for Synergistic Co-Design</a:t>
            </a:r>
            <a:endParaRPr lang="en-US" dirty="0"/>
          </a:p>
        </p:txBody>
      </p:sp>
      <p:sp>
        <p:nvSpPr>
          <p:cNvPr id="3" name="Content Placeholder 2"/>
          <p:cNvSpPr>
            <a:spLocks noGrp="1"/>
          </p:cNvSpPr>
          <p:nvPr>
            <p:ph idx="1"/>
          </p:nvPr>
        </p:nvSpPr>
        <p:spPr>
          <a:xfrm>
            <a:off x="-127000" y="999575"/>
            <a:ext cx="9423400" cy="4999592"/>
          </a:xfrm>
        </p:spPr>
        <p:txBody>
          <a:bodyPr/>
          <a:lstStyle/>
          <a:p>
            <a:pPr marL="0" indent="0">
              <a:buNone/>
            </a:pPr>
            <a:r>
              <a:rPr lang="en-US" dirty="0" smtClean="0"/>
              <a:t>   Massive parallelism w/ increasing heterogeneity in computing resources</a:t>
            </a:r>
          </a:p>
          <a:p>
            <a:endParaRPr lang="en-US" dirty="0" smtClean="0"/>
          </a:p>
          <a:p>
            <a:endParaRPr lang="en-US" dirty="0" smtClean="0"/>
          </a:p>
          <a:p>
            <a:endParaRPr lang="en-US" dirty="0" smtClean="0"/>
          </a:p>
          <a:p>
            <a:endParaRPr lang="en-US" sz="2200" dirty="0" smtClean="0"/>
          </a:p>
          <a:p>
            <a:pPr marL="292100" indent="0">
              <a:buNone/>
            </a:pPr>
            <a:r>
              <a:rPr lang="en-US" dirty="0" smtClean="0"/>
              <a:t>… across a wide variety of environments 	</a:t>
            </a:r>
            <a:endParaRPr lang="en-US" dirty="0"/>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8989" t="13302" r="13290" b="16945"/>
          <a:stretch/>
        </p:blipFill>
        <p:spPr>
          <a:xfrm>
            <a:off x="3793724" y="1556632"/>
            <a:ext cx="1832187" cy="1168076"/>
          </a:xfrm>
          <a:prstGeom prst="rect">
            <a:avLst/>
          </a:prstGeom>
          <a:effectLst>
            <a:softEdge rad="50800"/>
          </a:effec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2755" y="1624364"/>
            <a:ext cx="1727913" cy="1112738"/>
          </a:xfrm>
          <a:prstGeom prst="rect">
            <a:avLst/>
          </a:prstGeom>
          <a:effectLst>
            <a:softEdge rad="50800"/>
          </a:effectLst>
        </p:spPr>
      </p:pic>
      <p:sp>
        <p:nvSpPr>
          <p:cNvPr id="8" name="TextBox 7"/>
          <p:cNvSpPr txBox="1"/>
          <p:nvPr/>
        </p:nvSpPr>
        <p:spPr>
          <a:xfrm>
            <a:off x="5831185" y="2766959"/>
            <a:ext cx="1686784" cy="338554"/>
          </a:xfrm>
          <a:prstGeom prst="rect">
            <a:avLst/>
          </a:prstGeom>
          <a:noFill/>
        </p:spPr>
        <p:txBody>
          <a:bodyPr wrap="square" rtlCol="0">
            <a:spAutoFit/>
          </a:bodyPr>
          <a:lstStyle/>
          <a:p>
            <a:pPr algn="ctr"/>
            <a:r>
              <a:rPr lang="en-US" sz="1600" dirty="0" smtClean="0"/>
              <a:t>NVIDIA GPU</a:t>
            </a:r>
            <a:endParaRPr lang="en-US" sz="1600" dirty="0"/>
          </a:p>
        </p:txBody>
      </p:sp>
      <p:sp>
        <p:nvSpPr>
          <p:cNvPr id="9" name="TextBox 8"/>
          <p:cNvSpPr txBox="1"/>
          <p:nvPr/>
        </p:nvSpPr>
        <p:spPr>
          <a:xfrm>
            <a:off x="3793724" y="2766959"/>
            <a:ext cx="2009031" cy="338554"/>
          </a:xfrm>
          <a:prstGeom prst="rect">
            <a:avLst/>
          </a:prstGeom>
          <a:noFill/>
        </p:spPr>
        <p:txBody>
          <a:bodyPr wrap="square" rtlCol="0">
            <a:spAutoFit/>
          </a:bodyPr>
          <a:lstStyle/>
          <a:p>
            <a:pPr algn="ctr"/>
            <a:r>
              <a:rPr lang="en-US" sz="1600" dirty="0" smtClean="0"/>
              <a:t>Intel Xeon Phi (MIC)</a:t>
            </a:r>
            <a:endParaRPr lang="en-US" sz="1600" dirty="0"/>
          </a:p>
        </p:txBody>
      </p:sp>
      <p:grpSp>
        <p:nvGrpSpPr>
          <p:cNvPr id="14" name="Group 13"/>
          <p:cNvGrpSpPr/>
          <p:nvPr/>
        </p:nvGrpSpPr>
        <p:grpSpPr>
          <a:xfrm>
            <a:off x="171772" y="1655064"/>
            <a:ext cx="1755097" cy="1505047"/>
            <a:chOff x="946472" y="1997964"/>
            <a:chExt cx="1755097" cy="1505047"/>
          </a:xfrm>
        </p:grpSpPr>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4951" t="168" r="9800" b="7723"/>
            <a:stretch/>
          </p:blipFill>
          <p:spPr>
            <a:xfrm>
              <a:off x="1000252" y="1997964"/>
              <a:ext cx="1581912" cy="1060704"/>
            </a:xfrm>
            <a:prstGeom prst="rect">
              <a:avLst/>
            </a:prstGeom>
            <a:effectLst>
              <a:softEdge rad="50800"/>
            </a:effectLst>
          </p:spPr>
        </p:pic>
        <p:sp>
          <p:nvSpPr>
            <p:cNvPr id="10" name="TextBox 9"/>
            <p:cNvSpPr txBox="1"/>
            <p:nvPr/>
          </p:nvSpPr>
          <p:spPr>
            <a:xfrm>
              <a:off x="946472" y="3164457"/>
              <a:ext cx="1755097" cy="338554"/>
            </a:xfrm>
            <a:prstGeom prst="rect">
              <a:avLst/>
            </a:prstGeom>
            <a:noFill/>
          </p:spPr>
          <p:txBody>
            <a:bodyPr wrap="square" rtlCol="0">
              <a:spAutoFit/>
            </a:bodyPr>
            <a:lstStyle/>
            <a:p>
              <a:pPr algn="ctr"/>
              <a:r>
                <a:rPr lang="en-US" sz="1600" dirty="0" smtClean="0"/>
                <a:t>Altera FPGA</a:t>
              </a:r>
              <a:endParaRPr lang="en-US" sz="1600" dirty="0"/>
            </a:p>
          </p:txBody>
        </p:sp>
      </p:gr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97636" y="1636630"/>
            <a:ext cx="1138722" cy="1043069"/>
          </a:xfrm>
          <a:prstGeom prst="rect">
            <a:avLst/>
          </a:prstGeom>
          <a:effectLst>
            <a:softEdge rad="50800"/>
          </a:effectLst>
        </p:spPr>
      </p:pic>
      <p:sp>
        <p:nvSpPr>
          <p:cNvPr id="12" name="TextBox 11"/>
          <p:cNvSpPr txBox="1"/>
          <p:nvPr/>
        </p:nvSpPr>
        <p:spPr>
          <a:xfrm>
            <a:off x="7797636" y="2766959"/>
            <a:ext cx="1138722" cy="338554"/>
          </a:xfrm>
          <a:prstGeom prst="rect">
            <a:avLst/>
          </a:prstGeom>
          <a:noFill/>
        </p:spPr>
        <p:txBody>
          <a:bodyPr wrap="square" rtlCol="0">
            <a:spAutoFit/>
          </a:bodyPr>
          <a:lstStyle/>
          <a:p>
            <a:pPr algn="ctr"/>
            <a:r>
              <a:rPr lang="en-US" sz="1600" dirty="0" smtClean="0"/>
              <a:t>TI DSP</a:t>
            </a:r>
            <a:endParaRPr lang="en-US" sz="1600" dirty="0"/>
          </a:p>
        </p:txBody>
      </p:sp>
      <p:pic>
        <p:nvPicPr>
          <p:cNvPr id="15" name="Picture 14"/>
          <p:cNvPicPr>
            <a:picLocks noChangeAspect="1"/>
          </p:cNvPicPr>
          <p:nvPr/>
        </p:nvPicPr>
        <p:blipFill>
          <a:blip r:embed="rId9"/>
          <a:stretch>
            <a:fillRect/>
          </a:stretch>
        </p:blipFill>
        <p:spPr>
          <a:xfrm>
            <a:off x="578925" y="4768162"/>
            <a:ext cx="1271504" cy="1013438"/>
          </a:xfrm>
          <a:prstGeom prst="rect">
            <a:avLst/>
          </a:prstGeom>
          <a:effectLst>
            <a:softEdge rad="76200"/>
          </a:effectLst>
        </p:spPr>
      </p:pic>
      <p:pic>
        <p:nvPicPr>
          <p:cNvPr id="16" name="Picture 15"/>
          <p:cNvPicPr>
            <a:picLocks noChangeAspect="1"/>
          </p:cNvPicPr>
          <p:nvPr/>
        </p:nvPicPr>
        <p:blipFill>
          <a:blip r:embed="rId10"/>
          <a:stretch>
            <a:fillRect/>
          </a:stretch>
        </p:blipFill>
        <p:spPr>
          <a:xfrm>
            <a:off x="611100" y="3822699"/>
            <a:ext cx="1188529" cy="914401"/>
          </a:xfrm>
          <a:prstGeom prst="rect">
            <a:avLst/>
          </a:prstGeom>
        </p:spPr>
      </p:pic>
      <p:pic>
        <p:nvPicPr>
          <p:cNvPr id="18" name="Picture 17"/>
          <p:cNvPicPr>
            <a:picLocks noChangeAspect="1"/>
          </p:cNvPicPr>
          <p:nvPr/>
        </p:nvPicPr>
        <p:blipFill rotWithShape="1">
          <a:blip r:embed="rId11"/>
          <a:srcRect l="-108" r="18663"/>
          <a:stretch/>
        </p:blipFill>
        <p:spPr>
          <a:xfrm>
            <a:off x="3679608" y="5147325"/>
            <a:ext cx="920886" cy="857517"/>
          </a:xfrm>
          <a:prstGeom prst="rect">
            <a:avLst/>
          </a:prstGeom>
          <a:effectLst>
            <a:softEdge rad="76200"/>
          </a:effectLst>
        </p:spPr>
      </p:pic>
      <p:grpSp>
        <p:nvGrpSpPr>
          <p:cNvPr id="20" name="Group 19"/>
          <p:cNvGrpSpPr/>
          <p:nvPr/>
        </p:nvGrpSpPr>
        <p:grpSpPr>
          <a:xfrm>
            <a:off x="4636707" y="3715452"/>
            <a:ext cx="1656646" cy="2818009"/>
            <a:chOff x="-76200" y="979738"/>
            <a:chExt cx="2915018" cy="4958540"/>
          </a:xfrm>
        </p:grpSpPr>
        <p:pic>
          <p:nvPicPr>
            <p:cNvPr id="21" name="Picture 20" descr="VT82464_2012423302.JPG"/>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a:xfrm>
              <a:off x="-76200" y="979738"/>
              <a:ext cx="2915018" cy="4958540"/>
            </a:xfrm>
            <a:prstGeom prst="rect">
              <a:avLst/>
            </a:prstGeom>
            <a:effectLst>
              <a:softEdge rad="50800"/>
            </a:effectLst>
          </p:spPr>
        </p:pic>
        <p:pic>
          <p:nvPicPr>
            <p:cNvPr id="22" name="Picture 21" descr="HokieSpeed_Rev_Final.tif"/>
            <p:cNvPicPr>
              <a:picLocks noChangeAspect="1"/>
            </p:cNvPicPr>
            <p:nvPr/>
          </p:nvPicPr>
          <p:blipFill>
            <a:blip r:embed="rId13" cstate="print">
              <a:extLst>
                <a:ext uri="{28A0092B-C50C-407E-A947-70E740481C1C}">
                  <a14:useLocalDpi xmlns:a14="http://schemas.microsoft.com/office/drawing/2010/main"/>
                </a:ext>
              </a:extLst>
            </a:blip>
            <a:srcRect/>
            <a:stretch>
              <a:fillRect/>
            </a:stretch>
          </p:blipFill>
          <p:spPr>
            <a:xfrm>
              <a:off x="954942" y="5232400"/>
              <a:ext cx="1744179" cy="550437"/>
            </a:xfrm>
            <a:prstGeom prst="rect">
              <a:avLst/>
            </a:prstGeom>
            <a:effectLst>
              <a:softEdge rad="76200"/>
            </a:effectLst>
          </p:spPr>
        </p:pic>
      </p:grpSp>
      <p:pic>
        <p:nvPicPr>
          <p:cNvPr id="25" name="Picture 24"/>
          <p:cNvPicPr>
            <a:picLocks noChangeAspect="1"/>
          </p:cNvPicPr>
          <p:nvPr/>
        </p:nvPicPr>
        <p:blipFill>
          <a:blip r:embed="rId14"/>
          <a:stretch>
            <a:fillRect/>
          </a:stretch>
        </p:blipFill>
        <p:spPr>
          <a:xfrm>
            <a:off x="7696356" y="4907229"/>
            <a:ext cx="1054795" cy="727445"/>
          </a:xfrm>
          <a:prstGeom prst="rect">
            <a:avLst/>
          </a:prstGeom>
        </p:spPr>
      </p:pic>
      <p:sp>
        <p:nvSpPr>
          <p:cNvPr id="4" name="Rectangle 3"/>
          <p:cNvSpPr/>
          <p:nvPr/>
        </p:nvSpPr>
        <p:spPr>
          <a:xfrm>
            <a:off x="6369553" y="5047887"/>
            <a:ext cx="2769032" cy="1415772"/>
          </a:xfrm>
          <a:prstGeom prst="rect">
            <a:avLst/>
          </a:prstGeom>
        </p:spPr>
        <p:txBody>
          <a:bodyPr wrap="square">
            <a:spAutoFit/>
          </a:bodyPr>
          <a:lstStyle/>
          <a:p>
            <a:pPr marL="0" lvl="1"/>
            <a:r>
              <a:rPr lang="en-US" dirty="0" smtClean="0"/>
              <a:t>Debuted on </a:t>
            </a:r>
          </a:p>
          <a:p>
            <a:pPr marL="0" lvl="1"/>
            <a:endParaRPr lang="en-US" sz="1400" dirty="0"/>
          </a:p>
          <a:p>
            <a:pPr marL="0" lvl="1">
              <a:spcAft>
                <a:spcPts val="600"/>
              </a:spcAft>
            </a:pPr>
            <a:r>
              <a:rPr lang="en-US" dirty="0" smtClean="0"/>
              <a:t>as </a:t>
            </a:r>
            <a:r>
              <a:rPr lang="en-US" b="1" i="1" dirty="0" smtClean="0">
                <a:solidFill>
                  <a:srgbClr val="99CC33"/>
                </a:solidFill>
              </a:rPr>
              <a:t>GREENEST</a:t>
            </a:r>
            <a:r>
              <a:rPr lang="en-US" b="1" dirty="0" smtClean="0">
                <a:solidFill>
                  <a:srgbClr val="99CC33"/>
                </a:solidFill>
              </a:rPr>
              <a:t> </a:t>
            </a:r>
            <a:r>
              <a:rPr lang="en-US" dirty="0" smtClean="0"/>
              <a:t>commodity supercomputer in U.S. (11/11)  </a:t>
            </a:r>
          </a:p>
        </p:txBody>
      </p:sp>
      <p:pic>
        <p:nvPicPr>
          <p:cNvPr id="26" name="Picture 25" descr="IMG_2496.jpg"/>
          <p:cNvPicPr>
            <a:picLocks noChangeAspect="1"/>
          </p:cNvPicPr>
          <p:nvPr/>
        </p:nvPicPr>
        <p:blipFill rotWithShape="1">
          <a:blip r:embed="rId15">
            <a:extLst>
              <a:ext uri="{28A0092B-C50C-407E-A947-70E740481C1C}">
                <a14:useLocalDpi xmlns:a14="http://schemas.microsoft.com/office/drawing/2010/main" val="0"/>
              </a:ext>
            </a:extLst>
          </a:blip>
          <a:srcRect l="5584" t="21949" r="18004" b="26246"/>
          <a:stretch/>
        </p:blipFill>
        <p:spPr>
          <a:xfrm>
            <a:off x="3542955" y="4076266"/>
            <a:ext cx="1188720" cy="1078992"/>
          </a:xfrm>
          <a:prstGeom prst="rect">
            <a:avLst/>
          </a:prstGeom>
          <a:effectLst>
            <a:softEdge rad="50800"/>
          </a:effectLst>
        </p:spPr>
      </p:pic>
      <p:sp>
        <p:nvSpPr>
          <p:cNvPr id="27" name="TextBox 26"/>
          <p:cNvSpPr txBox="1"/>
          <p:nvPr/>
        </p:nvSpPr>
        <p:spPr>
          <a:xfrm>
            <a:off x="3651134" y="3758568"/>
            <a:ext cx="1005403" cy="369332"/>
          </a:xfrm>
          <a:prstGeom prst="rect">
            <a:avLst/>
          </a:prstGeom>
          <a:noFill/>
        </p:spPr>
        <p:txBody>
          <a:bodyPr wrap="none" rtlCol="0">
            <a:spAutoFit/>
          </a:bodyPr>
          <a:lstStyle/>
          <a:p>
            <a:r>
              <a:rPr lang="en-US" dirty="0" smtClean="0"/>
              <a:t>Tianhe-2</a:t>
            </a:r>
            <a:endParaRPr lang="en-US" dirty="0"/>
          </a:p>
        </p:txBody>
      </p:sp>
      <p:sp>
        <p:nvSpPr>
          <p:cNvPr id="13" name="Rectangle 12"/>
          <p:cNvSpPr/>
          <p:nvPr/>
        </p:nvSpPr>
        <p:spPr>
          <a:xfrm>
            <a:off x="6356853" y="3284090"/>
            <a:ext cx="2691897" cy="1431161"/>
          </a:xfrm>
          <a:prstGeom prst="rect">
            <a:avLst/>
          </a:prstGeom>
          <a:solidFill>
            <a:srgbClr val="FFFF00"/>
          </a:solidFill>
          <a:ln w="12700">
            <a:solidFill>
              <a:schemeClr val="tx1"/>
            </a:solidFill>
          </a:ln>
        </p:spPr>
        <p:txBody>
          <a:bodyPr wrap="square" rIns="0">
            <a:spAutoFit/>
          </a:bodyPr>
          <a:lstStyle/>
          <a:p>
            <a:pPr marL="0" lvl="1">
              <a:spcAft>
                <a:spcPts val="600"/>
              </a:spcAft>
            </a:pPr>
            <a:r>
              <a:rPr lang="en-US" dirty="0" smtClean="0"/>
              <a:t>Performance via Parallelism</a:t>
            </a:r>
          </a:p>
          <a:p>
            <a:pPr marL="342900" lvl="1" indent="-177800">
              <a:spcAft>
                <a:spcPts val="600"/>
              </a:spcAft>
              <a:buFont typeface="Arial"/>
              <a:buChar char="•"/>
            </a:pPr>
            <a:r>
              <a:rPr lang="en-US" dirty="0" smtClean="0"/>
              <a:t>2,508 </a:t>
            </a:r>
            <a:r>
              <a:rPr lang="en-US" dirty="0"/>
              <a:t>CPU </a:t>
            </a:r>
            <a:r>
              <a:rPr lang="en-US" dirty="0" smtClean="0"/>
              <a:t>cores</a:t>
            </a:r>
          </a:p>
          <a:p>
            <a:pPr marL="342900" lvl="1" indent="-177800">
              <a:spcAft>
                <a:spcPts val="600"/>
              </a:spcAft>
              <a:buFont typeface="Arial"/>
              <a:buChar char="•"/>
            </a:pPr>
            <a:r>
              <a:rPr lang="en-US" dirty="0" smtClean="0"/>
              <a:t>187,264 </a:t>
            </a:r>
            <a:r>
              <a:rPr lang="en-US" dirty="0"/>
              <a:t>GPU </a:t>
            </a:r>
            <a:r>
              <a:rPr lang="en-US" dirty="0" smtClean="0"/>
              <a:t>cores</a:t>
            </a:r>
          </a:p>
          <a:p>
            <a:pPr marL="342900" lvl="1" indent="-177800">
              <a:spcAft>
                <a:spcPts val="600"/>
              </a:spcAft>
              <a:buFont typeface="Arial"/>
              <a:buChar char="•"/>
            </a:pPr>
            <a:r>
              <a:rPr lang="en-US" dirty="0" smtClean="0"/>
              <a:t>~ 6,000,000 threads</a:t>
            </a:r>
            <a:endParaRPr lang="en-US" dirty="0"/>
          </a:p>
        </p:txBody>
      </p:sp>
      <p:pic>
        <p:nvPicPr>
          <p:cNvPr id="30" name="Picture 29"/>
          <p:cNvPicPr>
            <a:picLocks noChangeAspect="1"/>
          </p:cNvPicPr>
          <p:nvPr/>
        </p:nvPicPr>
        <p:blipFill>
          <a:blip r:embed="rId16"/>
          <a:stretch>
            <a:fillRect/>
          </a:stretch>
        </p:blipFill>
        <p:spPr>
          <a:xfrm>
            <a:off x="2324553" y="1640614"/>
            <a:ext cx="1030967" cy="1026385"/>
          </a:xfrm>
          <a:prstGeom prst="rect">
            <a:avLst/>
          </a:prstGeom>
        </p:spPr>
      </p:pic>
      <p:sp>
        <p:nvSpPr>
          <p:cNvPr id="31" name="TextBox 30"/>
          <p:cNvSpPr txBox="1"/>
          <p:nvPr/>
        </p:nvSpPr>
        <p:spPr>
          <a:xfrm>
            <a:off x="1975127" y="2800602"/>
            <a:ext cx="1755097" cy="338554"/>
          </a:xfrm>
          <a:prstGeom prst="rect">
            <a:avLst/>
          </a:prstGeom>
          <a:noFill/>
        </p:spPr>
        <p:txBody>
          <a:bodyPr wrap="square" rtlCol="0">
            <a:spAutoFit/>
          </a:bodyPr>
          <a:lstStyle/>
          <a:p>
            <a:pPr algn="ctr"/>
            <a:r>
              <a:rPr lang="en-US" sz="1600" dirty="0" smtClean="0"/>
              <a:t>AMD APU</a:t>
            </a:r>
            <a:endParaRPr lang="en-US" sz="1600" dirty="0"/>
          </a:p>
        </p:txBody>
      </p:sp>
      <p:sp>
        <p:nvSpPr>
          <p:cNvPr id="32" name="Freeform 31"/>
          <p:cNvSpPr/>
          <p:nvPr/>
        </p:nvSpPr>
        <p:spPr>
          <a:xfrm>
            <a:off x="5778500" y="3467100"/>
            <a:ext cx="571500" cy="279400"/>
          </a:xfrm>
          <a:custGeom>
            <a:avLst/>
            <a:gdLst>
              <a:gd name="connsiteX0" fmla="*/ 571500 w 571500"/>
              <a:gd name="connsiteY0" fmla="*/ 0 h 279400"/>
              <a:gd name="connsiteX1" fmla="*/ 266700 w 571500"/>
              <a:gd name="connsiteY1" fmla="*/ 88900 h 279400"/>
              <a:gd name="connsiteX2" fmla="*/ 0 w 571500"/>
              <a:gd name="connsiteY2" fmla="*/ 279400 h 279400"/>
            </a:gdLst>
            <a:ahLst/>
            <a:cxnLst>
              <a:cxn ang="0">
                <a:pos x="connsiteX0" y="connsiteY0"/>
              </a:cxn>
              <a:cxn ang="0">
                <a:pos x="connsiteX1" y="connsiteY1"/>
              </a:cxn>
              <a:cxn ang="0">
                <a:pos x="connsiteX2" y="connsiteY2"/>
              </a:cxn>
            </a:cxnLst>
            <a:rect l="l" t="t" r="r" b="b"/>
            <a:pathLst>
              <a:path w="571500" h="279400">
                <a:moveTo>
                  <a:pt x="571500" y="0"/>
                </a:moveTo>
                <a:cubicBezTo>
                  <a:pt x="466725" y="21166"/>
                  <a:pt x="361950" y="42333"/>
                  <a:pt x="266700" y="88900"/>
                </a:cubicBezTo>
                <a:cubicBezTo>
                  <a:pt x="171450" y="135467"/>
                  <a:pt x="0" y="279400"/>
                  <a:pt x="0" y="279400"/>
                </a:cubicBezTo>
              </a:path>
            </a:pathLst>
          </a:custGeom>
          <a:ln w="381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4916326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274642"/>
            <a:ext cx="8229600" cy="851933"/>
          </a:xfrm>
        </p:spPr>
        <p:txBody>
          <a:bodyPr>
            <a:normAutofit fontScale="90000"/>
          </a:bodyPr>
          <a:lstStyle/>
          <a:p>
            <a:pPr algn="l"/>
            <a:r>
              <a:rPr lang="en-US" dirty="0"/>
              <a:t>MPI-ACC:  </a:t>
            </a:r>
            <a:br>
              <a:rPr lang="en-US" dirty="0"/>
            </a:br>
            <a:r>
              <a:rPr lang="en-US" dirty="0"/>
              <a:t>Generalized Runtime for Accelerator Systems</a:t>
            </a:r>
            <a:endParaRPr lang="en-US" i="1" dirty="0"/>
          </a:p>
        </p:txBody>
      </p:sp>
      <p:sp>
        <p:nvSpPr>
          <p:cNvPr id="4" name="Rectangle 3"/>
          <p:cNvSpPr/>
          <p:nvPr/>
        </p:nvSpPr>
        <p:spPr bwMode="auto">
          <a:xfrm>
            <a:off x="935502" y="1539228"/>
            <a:ext cx="914400" cy="914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smtClean="0">
                <a:latin typeface="Calibri" pitchFamily="34" charset="0"/>
              </a:rPr>
              <a:t>GPU</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effectLst/>
                <a:latin typeface="Calibri" pitchFamily="34" charset="0"/>
              </a:rPr>
              <a:t>device memory</a:t>
            </a:r>
          </a:p>
        </p:txBody>
      </p:sp>
      <p:sp>
        <p:nvSpPr>
          <p:cNvPr id="5" name="Rectangle 4"/>
          <p:cNvSpPr/>
          <p:nvPr/>
        </p:nvSpPr>
        <p:spPr bwMode="auto">
          <a:xfrm>
            <a:off x="7441809" y="1539226"/>
            <a:ext cx="914400" cy="914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smtClean="0">
                <a:latin typeface="Calibri" pitchFamily="34" charset="0"/>
              </a:rPr>
              <a:t>GPU</a:t>
            </a:r>
          </a:p>
          <a:p>
            <a:pPr lvl="0" algn="ctr" defTabSz="914400" fontAlgn="base">
              <a:spcBef>
                <a:spcPct val="0"/>
              </a:spcBef>
              <a:spcAft>
                <a:spcPct val="0"/>
              </a:spcAft>
            </a:pPr>
            <a:r>
              <a:rPr lang="en-US" sz="1600" dirty="0" smtClean="0">
                <a:latin typeface="Calibri" pitchFamily="34" charset="0"/>
              </a:rPr>
              <a:t>device memory</a:t>
            </a:r>
          </a:p>
        </p:txBody>
      </p:sp>
      <p:sp>
        <p:nvSpPr>
          <p:cNvPr id="6" name="Rectangle 5"/>
          <p:cNvSpPr/>
          <p:nvPr/>
        </p:nvSpPr>
        <p:spPr bwMode="auto">
          <a:xfrm>
            <a:off x="2811193" y="2960066"/>
            <a:ext cx="1005840" cy="914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smtClean="0">
                <a:latin typeface="Calibri" pitchFamily="34" charset="0"/>
              </a:rPr>
              <a:t>CPU</a:t>
            </a:r>
          </a:p>
          <a:p>
            <a:pPr marL="0" marR="0" indent="0" algn="ctr" defTabSz="914400" rtl="0" eaLnBrk="1" fontAlgn="base" latinLnBrk="0" hangingPunct="1">
              <a:lnSpc>
                <a:spcPct val="100000"/>
              </a:lnSpc>
              <a:spcBef>
                <a:spcPct val="0"/>
              </a:spcBef>
              <a:spcAft>
                <a:spcPct val="0"/>
              </a:spcAft>
              <a:buClrTx/>
              <a:buSzTx/>
              <a:buFontTx/>
              <a:buNone/>
              <a:tabLst/>
            </a:pPr>
            <a:r>
              <a:rPr lang="en-US" sz="1600" dirty="0" smtClean="0">
                <a:latin typeface="Calibri" pitchFamily="34" charset="0"/>
              </a:rPr>
              <a:t>main memory</a:t>
            </a:r>
            <a:endParaRPr kumimoji="0" lang="en-US" sz="1600" b="0" i="0" u="none" strike="noStrike" cap="none" normalizeH="0" baseline="0" dirty="0" smtClean="0">
              <a:ln>
                <a:noFill/>
              </a:ln>
              <a:effectLst/>
              <a:latin typeface="Calibri" pitchFamily="34" charset="0"/>
            </a:endParaRPr>
          </a:p>
        </p:txBody>
      </p:sp>
      <p:sp>
        <p:nvSpPr>
          <p:cNvPr id="7" name="Rectangle 6"/>
          <p:cNvSpPr/>
          <p:nvPr/>
        </p:nvSpPr>
        <p:spPr bwMode="auto">
          <a:xfrm>
            <a:off x="5605975" y="2960066"/>
            <a:ext cx="914400" cy="914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lgn="ctr" defTabSz="914400" fontAlgn="base">
              <a:spcBef>
                <a:spcPct val="0"/>
              </a:spcBef>
              <a:spcAft>
                <a:spcPct val="0"/>
              </a:spcAft>
            </a:pPr>
            <a:r>
              <a:rPr lang="en-US" sz="1600" dirty="0" smtClean="0">
                <a:latin typeface="Calibri" pitchFamily="34" charset="0"/>
              </a:rPr>
              <a:t>CPU</a:t>
            </a:r>
          </a:p>
          <a:p>
            <a:pPr lvl="0" algn="ctr" defTabSz="914400" fontAlgn="base">
              <a:spcBef>
                <a:spcPct val="0"/>
              </a:spcBef>
              <a:spcAft>
                <a:spcPct val="0"/>
              </a:spcAft>
            </a:pPr>
            <a:r>
              <a:rPr lang="en-US" sz="1600" dirty="0" smtClean="0">
                <a:latin typeface="Calibri" pitchFamily="34" charset="0"/>
              </a:rPr>
              <a:t>main memory</a:t>
            </a:r>
          </a:p>
        </p:txBody>
      </p:sp>
      <p:cxnSp>
        <p:nvCxnSpPr>
          <p:cNvPr id="9" name="Straight Connector 8"/>
          <p:cNvCxnSpPr>
            <a:stCxn id="4" idx="2"/>
            <a:endCxn id="6" idx="1"/>
          </p:cNvCxnSpPr>
          <p:nvPr/>
        </p:nvCxnSpPr>
        <p:spPr bwMode="auto">
          <a:xfrm rot="16200000" flipH="1">
            <a:off x="1620128" y="2226202"/>
            <a:ext cx="963638" cy="1418491"/>
          </a:xfrm>
          <a:prstGeom prst="line">
            <a:avLst/>
          </a:prstGeom>
          <a:noFill/>
          <a:ln w="28575" cap="flat" cmpd="sng" algn="ctr">
            <a:solidFill>
              <a:schemeClr val="tx1"/>
            </a:solidFill>
            <a:prstDash val="lgDash"/>
            <a:round/>
            <a:headEnd type="arrow" w="med" len="med"/>
            <a:tailEnd type="arrow" w="med" len="med"/>
          </a:ln>
          <a:effectLst/>
        </p:spPr>
      </p:cxnSp>
      <p:cxnSp>
        <p:nvCxnSpPr>
          <p:cNvPr id="10" name="Straight Connector 9"/>
          <p:cNvCxnSpPr>
            <a:stCxn id="5" idx="2"/>
            <a:endCxn id="7" idx="3"/>
          </p:cNvCxnSpPr>
          <p:nvPr/>
        </p:nvCxnSpPr>
        <p:spPr bwMode="auto">
          <a:xfrm rot="5400000">
            <a:off x="6727872" y="2246130"/>
            <a:ext cx="963640" cy="1378634"/>
          </a:xfrm>
          <a:prstGeom prst="line">
            <a:avLst/>
          </a:prstGeom>
          <a:noFill/>
          <a:ln w="28575" cap="flat" cmpd="sng" algn="ctr">
            <a:solidFill>
              <a:schemeClr val="tx1"/>
            </a:solidFill>
            <a:prstDash val="lgDash"/>
            <a:round/>
            <a:headEnd type="arrow" w="med" len="med"/>
            <a:tailEnd type="arrow" w="med" len="med"/>
          </a:ln>
          <a:effectLst/>
        </p:spPr>
      </p:cxnSp>
      <p:cxnSp>
        <p:nvCxnSpPr>
          <p:cNvPr id="13" name="Straight Connector 12"/>
          <p:cNvCxnSpPr>
            <a:stCxn id="7" idx="1"/>
            <a:endCxn id="6" idx="3"/>
          </p:cNvCxnSpPr>
          <p:nvPr/>
        </p:nvCxnSpPr>
        <p:spPr bwMode="auto">
          <a:xfrm rot="10800000">
            <a:off x="3817033" y="3417266"/>
            <a:ext cx="1788942" cy="0"/>
          </a:xfrm>
          <a:prstGeom prst="line">
            <a:avLst/>
          </a:prstGeom>
          <a:noFill/>
          <a:ln w="28575" cap="flat" cmpd="sng" algn="ctr">
            <a:solidFill>
              <a:schemeClr val="tx1"/>
            </a:solidFill>
            <a:prstDash val="solid"/>
            <a:round/>
            <a:headEnd type="arrow" w="med" len="med"/>
            <a:tailEnd type="arrow" w="med" len="med"/>
          </a:ln>
          <a:effectLst/>
        </p:spPr>
      </p:cxnSp>
      <p:sp>
        <p:nvSpPr>
          <p:cNvPr id="33" name="TextBox 32"/>
          <p:cNvSpPr txBox="1"/>
          <p:nvPr/>
        </p:nvSpPr>
        <p:spPr>
          <a:xfrm rot="2063737">
            <a:off x="1910064" y="2604835"/>
            <a:ext cx="634045" cy="369332"/>
          </a:xfrm>
          <a:prstGeom prst="rect">
            <a:avLst/>
          </a:prstGeom>
          <a:noFill/>
        </p:spPr>
        <p:txBody>
          <a:bodyPr wrap="none" rtlCol="0">
            <a:spAutoFit/>
          </a:bodyPr>
          <a:lstStyle/>
          <a:p>
            <a:r>
              <a:rPr lang="en-US" dirty="0" err="1" smtClean="0"/>
              <a:t>PCIe</a:t>
            </a:r>
            <a:endParaRPr lang="en-US" dirty="0"/>
          </a:p>
        </p:txBody>
      </p:sp>
      <p:sp>
        <p:nvSpPr>
          <p:cNvPr id="34" name="TextBox 33"/>
          <p:cNvSpPr txBox="1"/>
          <p:nvPr/>
        </p:nvSpPr>
        <p:spPr>
          <a:xfrm rot="19599410">
            <a:off x="6744596" y="2602149"/>
            <a:ext cx="634045" cy="369332"/>
          </a:xfrm>
          <a:prstGeom prst="rect">
            <a:avLst/>
          </a:prstGeom>
          <a:noFill/>
        </p:spPr>
        <p:txBody>
          <a:bodyPr wrap="none" rtlCol="0">
            <a:spAutoFit/>
          </a:bodyPr>
          <a:lstStyle/>
          <a:p>
            <a:r>
              <a:rPr lang="en-US" dirty="0" err="1" smtClean="0"/>
              <a:t>PCIe</a:t>
            </a:r>
            <a:endParaRPr lang="en-US" dirty="0"/>
          </a:p>
        </p:txBody>
      </p:sp>
      <p:sp>
        <p:nvSpPr>
          <p:cNvPr id="35" name="TextBox 34"/>
          <p:cNvSpPr txBox="1"/>
          <p:nvPr/>
        </p:nvSpPr>
        <p:spPr>
          <a:xfrm>
            <a:off x="4241487" y="3047935"/>
            <a:ext cx="1043876" cy="369332"/>
          </a:xfrm>
          <a:prstGeom prst="rect">
            <a:avLst/>
          </a:prstGeom>
          <a:noFill/>
        </p:spPr>
        <p:txBody>
          <a:bodyPr wrap="none" rtlCol="0">
            <a:spAutoFit/>
          </a:bodyPr>
          <a:lstStyle/>
          <a:p>
            <a:r>
              <a:rPr lang="en-US" dirty="0" smtClean="0"/>
              <a:t>Network</a:t>
            </a:r>
            <a:endParaRPr lang="en-US" dirty="0"/>
          </a:p>
        </p:txBody>
      </p:sp>
      <p:sp>
        <p:nvSpPr>
          <p:cNvPr id="36" name="Oval 35"/>
          <p:cNvSpPr/>
          <p:nvPr/>
        </p:nvSpPr>
        <p:spPr bwMode="auto">
          <a:xfrm>
            <a:off x="288388" y="1236798"/>
            <a:ext cx="4171071" cy="3182802"/>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p:txBody>
      </p:sp>
      <p:sp>
        <p:nvSpPr>
          <p:cNvPr id="37" name="Oval 36"/>
          <p:cNvSpPr/>
          <p:nvPr/>
        </p:nvSpPr>
        <p:spPr bwMode="auto">
          <a:xfrm>
            <a:off x="4905387" y="1237143"/>
            <a:ext cx="4171071" cy="3182112"/>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p:txBody>
      </p:sp>
      <p:sp>
        <p:nvSpPr>
          <p:cNvPr id="38" name="TextBox 37"/>
          <p:cNvSpPr txBox="1"/>
          <p:nvPr/>
        </p:nvSpPr>
        <p:spPr>
          <a:xfrm>
            <a:off x="1488419" y="4540894"/>
            <a:ext cx="1771013" cy="400110"/>
          </a:xfrm>
          <a:prstGeom prst="rect">
            <a:avLst/>
          </a:prstGeom>
          <a:noFill/>
        </p:spPr>
        <p:txBody>
          <a:bodyPr wrap="none" rtlCol="0">
            <a:spAutoFit/>
          </a:bodyPr>
          <a:lstStyle/>
          <a:p>
            <a:pPr algn="ctr"/>
            <a:r>
              <a:rPr lang="en-US" sz="2000" b="1" dirty="0" smtClean="0"/>
              <a:t>MPI Rank = 0</a:t>
            </a:r>
            <a:endParaRPr lang="en-US" sz="2000" b="1" dirty="0"/>
          </a:p>
        </p:txBody>
      </p:sp>
      <p:sp>
        <p:nvSpPr>
          <p:cNvPr id="39" name="TextBox 38"/>
          <p:cNvSpPr txBox="1"/>
          <p:nvPr/>
        </p:nvSpPr>
        <p:spPr>
          <a:xfrm>
            <a:off x="6105418" y="4540894"/>
            <a:ext cx="1771013" cy="400110"/>
          </a:xfrm>
          <a:prstGeom prst="rect">
            <a:avLst/>
          </a:prstGeom>
          <a:noFill/>
        </p:spPr>
        <p:txBody>
          <a:bodyPr wrap="none" rtlCol="0">
            <a:spAutoFit/>
          </a:bodyPr>
          <a:lstStyle/>
          <a:p>
            <a:pPr algn="ctr"/>
            <a:r>
              <a:rPr lang="en-US" sz="2000" b="1" dirty="0" smtClean="0"/>
              <a:t>MPI Rank = 1</a:t>
            </a:r>
            <a:endParaRPr lang="en-US" sz="2000" b="1" dirty="0"/>
          </a:p>
        </p:txBody>
      </p:sp>
      <p:sp>
        <p:nvSpPr>
          <p:cNvPr id="40" name="TextBox 39"/>
          <p:cNvSpPr txBox="1"/>
          <p:nvPr/>
        </p:nvSpPr>
        <p:spPr>
          <a:xfrm>
            <a:off x="482600" y="4994028"/>
            <a:ext cx="4788630" cy="1077218"/>
          </a:xfrm>
          <a:prstGeom prst="rect">
            <a:avLst/>
          </a:prstGeom>
          <a:noFill/>
        </p:spPr>
        <p:txBody>
          <a:bodyPr wrap="square" rtlCol="0">
            <a:spAutoFit/>
          </a:bodyPr>
          <a:lstStyle/>
          <a:p>
            <a:r>
              <a:rPr lang="en-US" sz="1600" b="1" dirty="0" smtClean="0">
                <a:latin typeface="Lucida Console" pitchFamily="49" charset="0"/>
              </a:rPr>
              <a:t>if(rank == 0)</a:t>
            </a:r>
          </a:p>
          <a:p>
            <a:r>
              <a:rPr lang="en-US" sz="1600" b="1" dirty="0" smtClean="0">
                <a:latin typeface="Lucida Console" pitchFamily="49" charset="0"/>
              </a:rPr>
              <a:t>{</a:t>
            </a:r>
          </a:p>
          <a:p>
            <a:r>
              <a:rPr lang="en-US" sz="1600" b="1" dirty="0" smtClean="0">
                <a:latin typeface="Lucida Console" pitchFamily="49" charset="0"/>
              </a:rPr>
              <a:t>  </a:t>
            </a:r>
            <a:r>
              <a:rPr lang="en-US" sz="1600" b="1" dirty="0" err="1" smtClean="0">
                <a:latin typeface="Lucida Console" pitchFamily="49" charset="0"/>
              </a:rPr>
              <a:t>MPI_Send</a:t>
            </a:r>
            <a:r>
              <a:rPr lang="en-US" sz="1600" b="1" dirty="0" smtClean="0">
                <a:latin typeface="Lucida Console" pitchFamily="49" charset="0"/>
              </a:rPr>
              <a:t>(</a:t>
            </a:r>
            <a:r>
              <a:rPr lang="en-US" sz="1600" b="1" dirty="0" err="1" smtClean="0">
                <a:solidFill>
                  <a:srgbClr val="FF0000"/>
                </a:solidFill>
                <a:latin typeface="Lucida Console" pitchFamily="49" charset="0"/>
              </a:rPr>
              <a:t>any_buf</a:t>
            </a:r>
            <a:r>
              <a:rPr lang="en-US" sz="1600" b="1" dirty="0" smtClean="0">
                <a:latin typeface="Lucida Console" pitchFamily="49" charset="0"/>
              </a:rPr>
              <a:t>, .. ..)</a:t>
            </a:r>
          </a:p>
          <a:p>
            <a:r>
              <a:rPr lang="en-US" sz="1600" b="1" dirty="0" smtClean="0">
                <a:latin typeface="Lucida Console" pitchFamily="49" charset="0"/>
              </a:rPr>
              <a:t>}</a:t>
            </a:r>
            <a:endParaRPr lang="en-US" sz="1600" b="1" dirty="0">
              <a:latin typeface="Lucida Console" pitchFamily="49" charset="0"/>
            </a:endParaRPr>
          </a:p>
        </p:txBody>
      </p:sp>
      <p:sp>
        <p:nvSpPr>
          <p:cNvPr id="41" name="TextBox 40"/>
          <p:cNvSpPr txBox="1"/>
          <p:nvPr/>
        </p:nvSpPr>
        <p:spPr>
          <a:xfrm>
            <a:off x="5103366" y="4991680"/>
            <a:ext cx="4828035" cy="1077218"/>
          </a:xfrm>
          <a:prstGeom prst="rect">
            <a:avLst/>
          </a:prstGeom>
          <a:noFill/>
        </p:spPr>
        <p:txBody>
          <a:bodyPr wrap="square" rtlCol="0">
            <a:spAutoFit/>
          </a:bodyPr>
          <a:lstStyle/>
          <a:p>
            <a:r>
              <a:rPr lang="en-US" sz="1600" b="1" dirty="0" smtClean="0">
                <a:latin typeface="Lucida Console" pitchFamily="49" charset="0"/>
              </a:rPr>
              <a:t>if(rank == 1)</a:t>
            </a:r>
          </a:p>
          <a:p>
            <a:r>
              <a:rPr lang="en-US" sz="1600" b="1" dirty="0" smtClean="0">
                <a:latin typeface="Lucida Console" pitchFamily="49" charset="0"/>
              </a:rPr>
              <a:t>{</a:t>
            </a:r>
          </a:p>
          <a:p>
            <a:r>
              <a:rPr lang="en-US" sz="1600" b="1" dirty="0" smtClean="0">
                <a:latin typeface="Lucida Console" pitchFamily="49" charset="0"/>
              </a:rPr>
              <a:t>  </a:t>
            </a:r>
            <a:r>
              <a:rPr lang="en-US" sz="1600" b="1" dirty="0" err="1" smtClean="0">
                <a:latin typeface="Lucida Console" pitchFamily="49" charset="0"/>
              </a:rPr>
              <a:t>MPI_Recv</a:t>
            </a:r>
            <a:r>
              <a:rPr lang="en-US" sz="1600" b="1" dirty="0" smtClean="0">
                <a:latin typeface="Lucida Console" pitchFamily="49" charset="0"/>
              </a:rPr>
              <a:t>(</a:t>
            </a:r>
            <a:r>
              <a:rPr lang="en-US" sz="1600" b="1" dirty="0" err="1" smtClean="0">
                <a:solidFill>
                  <a:srgbClr val="FF0000"/>
                </a:solidFill>
                <a:latin typeface="Lucida Console" pitchFamily="49" charset="0"/>
              </a:rPr>
              <a:t>any_buf</a:t>
            </a:r>
            <a:r>
              <a:rPr lang="en-US" sz="1600" b="1" dirty="0" smtClean="0">
                <a:latin typeface="Lucida Console" pitchFamily="49" charset="0"/>
              </a:rPr>
              <a:t>, .. ..)</a:t>
            </a:r>
          </a:p>
          <a:p>
            <a:r>
              <a:rPr lang="en-US" sz="1600" b="1" dirty="0" smtClean="0">
                <a:latin typeface="Lucida Console" pitchFamily="49" charset="0"/>
              </a:rPr>
              <a:t>}</a:t>
            </a:r>
            <a:endParaRPr lang="en-US" sz="1600" b="1" dirty="0">
              <a:latin typeface="Lucida Console" pitchFamily="49" charset="0"/>
            </a:endParaRPr>
          </a:p>
        </p:txBody>
      </p:sp>
      <p:sp>
        <p:nvSpPr>
          <p:cNvPr id="21" name="Rectangle 20"/>
          <p:cNvSpPr/>
          <p:nvPr/>
        </p:nvSpPr>
        <p:spPr>
          <a:xfrm>
            <a:off x="1143000" y="2634496"/>
            <a:ext cx="7217898" cy="2123658"/>
          </a:xfrm>
          <a:prstGeom prst="rect">
            <a:avLst/>
          </a:prstGeom>
          <a:solidFill>
            <a:schemeClr val="bg1">
              <a:lumMod val="75000"/>
            </a:schemeClr>
          </a:solidFill>
          <a:ln>
            <a:solidFill>
              <a:schemeClr val="tx1"/>
            </a:solidFill>
          </a:ln>
          <a:effectLst>
            <a:outerShdw blurRad="50800" dist="38100" dir="5400000" algn="t" rotWithShape="0">
              <a:prstClr val="black">
                <a:alpha val="40000"/>
              </a:prstClr>
            </a:outerShdw>
          </a:effectLst>
        </p:spPr>
        <p:txBody>
          <a:bodyPr wrap="square">
            <a:spAutoFit/>
          </a:bodyPr>
          <a:lstStyle/>
          <a:p>
            <a:pPr marL="236538" lvl="1" indent="-177800">
              <a:buFont typeface="Arial" pitchFamily="34" charset="0"/>
              <a:buChar char="•"/>
            </a:pPr>
            <a:r>
              <a:rPr lang="en-US" sz="2200" i="1" dirty="0" smtClean="0"/>
              <a:t>Examples:</a:t>
            </a:r>
            <a:r>
              <a:rPr lang="en-US" sz="2200" dirty="0" smtClean="0"/>
              <a:t> MPI-ACC, MVAPICH, Open MPI</a:t>
            </a:r>
            <a:endParaRPr lang="en-US" sz="2200" dirty="0"/>
          </a:p>
          <a:p>
            <a:pPr marL="236538" lvl="1" indent="-177800">
              <a:buFont typeface="Arial" pitchFamily="34" charset="0"/>
              <a:buChar char="•"/>
            </a:pPr>
            <a:r>
              <a:rPr lang="en-US" sz="2200" i="1" dirty="0"/>
              <a:t>Programmability/Productivity:</a:t>
            </a:r>
            <a:r>
              <a:rPr lang="en-US" sz="2200" dirty="0"/>
              <a:t> </a:t>
            </a:r>
            <a:r>
              <a:rPr lang="en-US" sz="2200" dirty="0" smtClean="0"/>
              <a:t>multiple accelerators </a:t>
            </a:r>
            <a:r>
              <a:rPr lang="en-US" sz="2200" dirty="0"/>
              <a:t>and </a:t>
            </a:r>
            <a:r>
              <a:rPr lang="en-US" sz="2200" dirty="0" err="1"/>
              <a:t>prog</a:t>
            </a:r>
            <a:r>
              <a:rPr lang="en-US" sz="2200" dirty="0"/>
              <a:t>. models (CUDA, </a:t>
            </a:r>
            <a:r>
              <a:rPr lang="en-US" sz="2200" dirty="0" err="1"/>
              <a:t>OpenCL</a:t>
            </a:r>
            <a:r>
              <a:rPr lang="en-US" sz="2200" dirty="0"/>
              <a:t>)</a:t>
            </a:r>
          </a:p>
          <a:p>
            <a:pPr marL="236538" lvl="1" indent="-177800">
              <a:buFont typeface="Arial" pitchFamily="34" charset="0"/>
              <a:buChar char="•"/>
            </a:pPr>
            <a:r>
              <a:rPr lang="en-US" sz="2200" i="1" dirty="0"/>
              <a:t>Performance:</a:t>
            </a:r>
            <a:r>
              <a:rPr lang="en-US" sz="2200" dirty="0"/>
              <a:t> </a:t>
            </a:r>
            <a:r>
              <a:rPr lang="en-US" sz="2200" dirty="0" smtClean="0"/>
              <a:t>system-specific and </a:t>
            </a:r>
            <a:r>
              <a:rPr lang="en-US" sz="2200" dirty="0"/>
              <a:t>vendor-specific </a:t>
            </a:r>
            <a:r>
              <a:rPr lang="en-US" sz="2200" dirty="0" smtClean="0"/>
              <a:t>optimizations (Pipelining, </a:t>
            </a:r>
            <a:r>
              <a:rPr lang="en-US" sz="2200" dirty="0" err="1" smtClean="0"/>
              <a:t>GPUDirect</a:t>
            </a:r>
            <a:r>
              <a:rPr lang="en-US" sz="2200" dirty="0" smtClean="0"/>
              <a:t>, pinned host memory, IOH affinity)</a:t>
            </a:r>
            <a:endParaRPr lang="en-US" sz="2200" dirty="0"/>
          </a:p>
        </p:txBody>
      </p:sp>
      <p:sp>
        <p:nvSpPr>
          <p:cNvPr id="22" name="Rectangle 21"/>
          <p:cNvSpPr/>
          <p:nvPr/>
        </p:nvSpPr>
        <p:spPr bwMode="auto">
          <a:xfrm>
            <a:off x="990601" y="1905000"/>
            <a:ext cx="260773" cy="24382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23" name="Rectangle 22"/>
          <p:cNvSpPr/>
          <p:nvPr/>
        </p:nvSpPr>
        <p:spPr bwMode="auto">
          <a:xfrm>
            <a:off x="1252285" y="1905000"/>
            <a:ext cx="260773" cy="24382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24" name="Rectangle 23"/>
          <p:cNvSpPr/>
          <p:nvPr/>
        </p:nvSpPr>
        <p:spPr bwMode="auto">
          <a:xfrm>
            <a:off x="1491827" y="1905000"/>
            <a:ext cx="260773" cy="24382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25" name="TextBox 24"/>
          <p:cNvSpPr txBox="1"/>
          <p:nvPr/>
        </p:nvSpPr>
        <p:spPr>
          <a:xfrm>
            <a:off x="5757028" y="18955"/>
            <a:ext cx="3434642" cy="307777"/>
          </a:xfrm>
          <a:prstGeom prst="rect">
            <a:avLst/>
          </a:prstGeom>
          <a:noFill/>
        </p:spPr>
        <p:txBody>
          <a:bodyPr wrap="none" rtlCol="0">
            <a:spAutoFit/>
          </a:bodyPr>
          <a:lstStyle/>
          <a:p>
            <a:r>
              <a:rPr lang="en-US" sz="1400" dirty="0" smtClean="0"/>
              <a:t>Performance: Hardware/Software Co-Design</a:t>
            </a:r>
            <a:endParaRPr lang="en-US" sz="1400" dirty="0"/>
          </a:p>
        </p:txBody>
      </p:sp>
      <p:sp>
        <p:nvSpPr>
          <p:cNvPr id="26" name="TextBox 25"/>
          <p:cNvSpPr txBox="1"/>
          <p:nvPr/>
        </p:nvSpPr>
        <p:spPr>
          <a:xfrm>
            <a:off x="5757028" y="18955"/>
            <a:ext cx="3434642" cy="523220"/>
          </a:xfrm>
          <a:prstGeom prst="rect">
            <a:avLst/>
          </a:prstGeom>
          <a:noFill/>
        </p:spPr>
        <p:txBody>
          <a:bodyPr wrap="none" rtlCol="0">
            <a:spAutoFit/>
          </a:bodyPr>
          <a:lstStyle/>
          <a:p>
            <a:r>
              <a:rPr lang="en-US" sz="1400" dirty="0" smtClean="0"/>
              <a:t>Performance: Hardware/Software Co-Design</a:t>
            </a:r>
          </a:p>
          <a:p>
            <a:r>
              <a:rPr lang="en-US" sz="1400" dirty="0"/>
              <a:t>i</a:t>
            </a:r>
            <a:r>
              <a:rPr lang="en-US" sz="1400" dirty="0" smtClean="0"/>
              <a:t>n context of Programmability &amp; Portability</a:t>
            </a:r>
            <a:endParaRPr lang="en-US" sz="1400" dirty="0"/>
          </a:p>
        </p:txBody>
      </p:sp>
    </p:spTree>
    <p:extLst>
      <p:ext uri="{BB962C8B-B14F-4D97-AF65-F5344CB8AC3E}">
        <p14:creationId xmlns:p14="http://schemas.microsoft.com/office/powerpoint/2010/main" val="1803849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p:stCondLst>
                              <p:cond delay="500"/>
                            </p:stCondLst>
                            <p:childTnLst>
                              <p:par>
                                <p:cTn id="15" presetID="42" presetClass="path" presetSubtype="0" accel="50000" decel="50000" fill="hold" grpId="1" nodeType="afterEffect">
                                  <p:stCondLst>
                                    <p:cond delay="0"/>
                                  </p:stCondLst>
                                  <p:childTnLst>
                                    <p:animMotion origin="layout" path="M 3.05556E-6 -7.40741E-7 L 0.20607 0.2044 " pathEditMode="relative" rAng="0" ptsTypes="AA">
                                      <p:cBhvr>
                                        <p:cTn id="16" dur="500" fill="hold"/>
                                        <p:tgtEl>
                                          <p:spTgt spid="22"/>
                                        </p:tgtEl>
                                        <p:attrNameLst>
                                          <p:attrName>ppt_x</p:attrName>
                                          <p:attrName>ppt_y</p:attrName>
                                        </p:attrNameLst>
                                      </p:cBhvr>
                                      <p:rCtr x="10295" y="10208"/>
                                    </p:animMotion>
                                  </p:childTnLst>
                                </p:cTn>
                              </p:par>
                            </p:childTnLst>
                          </p:cTn>
                        </p:par>
                        <p:par>
                          <p:cTn id="17" fill="hold">
                            <p:stCondLst>
                              <p:cond delay="1000"/>
                            </p:stCondLst>
                            <p:childTnLst>
                              <p:par>
                                <p:cTn id="18" presetID="42" presetClass="path" presetSubtype="0" accel="50000" decel="50000" fill="hold" grpId="2" nodeType="afterEffect">
                                  <p:stCondLst>
                                    <p:cond delay="0"/>
                                  </p:stCondLst>
                                  <p:childTnLst>
                                    <p:animMotion origin="layout" path="M 0.20607 0.2044 L 0.50607 0.2044 " pathEditMode="relative" rAng="0" ptsTypes="AA">
                                      <p:cBhvr>
                                        <p:cTn id="19" dur="500" fill="hold"/>
                                        <p:tgtEl>
                                          <p:spTgt spid="22"/>
                                        </p:tgtEl>
                                        <p:attrNameLst>
                                          <p:attrName>ppt_x</p:attrName>
                                          <p:attrName>ppt_y</p:attrName>
                                        </p:attrNameLst>
                                      </p:cBhvr>
                                      <p:rCtr x="15000" y="0"/>
                                    </p:animMotion>
                                  </p:childTnLst>
                                </p:cTn>
                              </p:par>
                              <p:par>
                                <p:cTn id="20" presetID="42" presetClass="path" presetSubtype="0" accel="50000" decel="50000" fill="hold" grpId="1" nodeType="withEffect">
                                  <p:stCondLst>
                                    <p:cond delay="0"/>
                                  </p:stCondLst>
                                  <p:childTnLst>
                                    <p:animMotion origin="layout" path="M 3.05556E-6 -7.40741E-7 L 0.20607 0.2044 " pathEditMode="relative" rAng="0" ptsTypes="AA">
                                      <p:cBhvr>
                                        <p:cTn id="21" dur="500" fill="hold"/>
                                        <p:tgtEl>
                                          <p:spTgt spid="23"/>
                                        </p:tgtEl>
                                        <p:attrNameLst>
                                          <p:attrName>ppt_x</p:attrName>
                                          <p:attrName>ppt_y</p:attrName>
                                        </p:attrNameLst>
                                      </p:cBhvr>
                                      <p:rCtr x="10295" y="10208"/>
                                    </p:animMotion>
                                  </p:childTnLst>
                                </p:cTn>
                              </p:par>
                            </p:childTnLst>
                          </p:cTn>
                        </p:par>
                        <p:par>
                          <p:cTn id="22" fill="hold">
                            <p:stCondLst>
                              <p:cond delay="1500"/>
                            </p:stCondLst>
                            <p:childTnLst>
                              <p:par>
                                <p:cTn id="23" presetID="42" presetClass="path" presetSubtype="0" accel="50000" decel="50000" fill="hold" grpId="3" nodeType="afterEffect">
                                  <p:stCondLst>
                                    <p:cond delay="0"/>
                                  </p:stCondLst>
                                  <p:childTnLst>
                                    <p:animMotion origin="layout" path="M 0.50607 0.2044 L 0.70607 -0.00671 " pathEditMode="relative" rAng="0" ptsTypes="AA">
                                      <p:cBhvr>
                                        <p:cTn id="24" dur="500" fill="hold"/>
                                        <p:tgtEl>
                                          <p:spTgt spid="22"/>
                                        </p:tgtEl>
                                        <p:attrNameLst>
                                          <p:attrName>ppt_x</p:attrName>
                                          <p:attrName>ppt_y</p:attrName>
                                        </p:attrNameLst>
                                      </p:cBhvr>
                                      <p:rCtr x="10000" y="-10556"/>
                                    </p:animMotion>
                                  </p:childTnLst>
                                </p:cTn>
                              </p:par>
                              <p:par>
                                <p:cTn id="25" presetID="42" presetClass="path" presetSubtype="0" accel="50000" decel="50000" fill="hold" grpId="2" nodeType="withEffect">
                                  <p:stCondLst>
                                    <p:cond delay="0"/>
                                  </p:stCondLst>
                                  <p:childTnLst>
                                    <p:animMotion origin="layout" path="M 0.20607 0.2044 L 0.50607 0.2044 " pathEditMode="relative" rAng="0" ptsTypes="AA">
                                      <p:cBhvr>
                                        <p:cTn id="26" dur="500" fill="hold"/>
                                        <p:tgtEl>
                                          <p:spTgt spid="23"/>
                                        </p:tgtEl>
                                        <p:attrNameLst>
                                          <p:attrName>ppt_x</p:attrName>
                                          <p:attrName>ppt_y</p:attrName>
                                        </p:attrNameLst>
                                      </p:cBhvr>
                                      <p:rCtr x="15000" y="0"/>
                                    </p:animMotion>
                                  </p:childTnLst>
                                </p:cTn>
                              </p:par>
                              <p:par>
                                <p:cTn id="27" presetID="42" presetClass="path" presetSubtype="0" accel="50000" decel="50000" fill="hold" grpId="1" nodeType="withEffect">
                                  <p:stCondLst>
                                    <p:cond delay="0"/>
                                  </p:stCondLst>
                                  <p:childTnLst>
                                    <p:animMotion origin="layout" path="M 3.05556E-6 -7.40741E-7 L 0.20607 0.2044 " pathEditMode="relative" rAng="0" ptsTypes="AA">
                                      <p:cBhvr>
                                        <p:cTn id="28" dur="500" fill="hold"/>
                                        <p:tgtEl>
                                          <p:spTgt spid="24"/>
                                        </p:tgtEl>
                                        <p:attrNameLst>
                                          <p:attrName>ppt_x</p:attrName>
                                          <p:attrName>ppt_y</p:attrName>
                                        </p:attrNameLst>
                                      </p:cBhvr>
                                      <p:rCtr x="10295" y="10208"/>
                                    </p:animMotion>
                                  </p:childTnLst>
                                </p:cTn>
                              </p:par>
                            </p:childTnLst>
                          </p:cTn>
                        </p:par>
                        <p:par>
                          <p:cTn id="29" fill="hold">
                            <p:stCondLst>
                              <p:cond delay="2000"/>
                            </p:stCondLst>
                            <p:childTnLst>
                              <p:par>
                                <p:cTn id="30" presetID="42" presetClass="path" presetSubtype="0" accel="50000" decel="50000" fill="hold" grpId="3" nodeType="afterEffect">
                                  <p:stCondLst>
                                    <p:cond delay="0"/>
                                  </p:stCondLst>
                                  <p:childTnLst>
                                    <p:animMotion origin="layout" path="M 0.50607 0.2044 L 0.70607 -0.00671 " pathEditMode="relative" rAng="0" ptsTypes="AA">
                                      <p:cBhvr>
                                        <p:cTn id="31" dur="500" fill="hold"/>
                                        <p:tgtEl>
                                          <p:spTgt spid="23"/>
                                        </p:tgtEl>
                                        <p:attrNameLst>
                                          <p:attrName>ppt_x</p:attrName>
                                          <p:attrName>ppt_y</p:attrName>
                                        </p:attrNameLst>
                                      </p:cBhvr>
                                      <p:rCtr x="10000" y="-10556"/>
                                    </p:animMotion>
                                  </p:childTnLst>
                                </p:cTn>
                              </p:par>
                              <p:par>
                                <p:cTn id="32" presetID="42" presetClass="path" presetSubtype="0" accel="50000" decel="50000" fill="hold" grpId="2" nodeType="withEffect">
                                  <p:stCondLst>
                                    <p:cond delay="0"/>
                                  </p:stCondLst>
                                  <p:childTnLst>
                                    <p:animMotion origin="layout" path="M 0.20607 0.2044 L 0.50607 0.2044 " pathEditMode="relative" rAng="0" ptsTypes="AA">
                                      <p:cBhvr>
                                        <p:cTn id="33" dur="500" fill="hold"/>
                                        <p:tgtEl>
                                          <p:spTgt spid="24"/>
                                        </p:tgtEl>
                                        <p:attrNameLst>
                                          <p:attrName>ppt_x</p:attrName>
                                          <p:attrName>ppt_y</p:attrName>
                                        </p:attrNameLst>
                                      </p:cBhvr>
                                      <p:rCtr x="15000" y="0"/>
                                    </p:animMotion>
                                  </p:childTnLst>
                                </p:cTn>
                              </p:par>
                            </p:childTnLst>
                          </p:cTn>
                        </p:par>
                        <p:par>
                          <p:cTn id="34" fill="hold">
                            <p:stCondLst>
                              <p:cond delay="2500"/>
                            </p:stCondLst>
                            <p:childTnLst>
                              <p:par>
                                <p:cTn id="35" presetID="42" presetClass="path" presetSubtype="0" accel="50000" decel="50000" fill="hold" grpId="3" nodeType="afterEffect">
                                  <p:stCondLst>
                                    <p:cond delay="0"/>
                                  </p:stCondLst>
                                  <p:childTnLst>
                                    <p:animMotion origin="layout" path="M 0.50607 0.2044 L 0.70607 -0.00671 " pathEditMode="relative" rAng="0" ptsTypes="AA">
                                      <p:cBhvr>
                                        <p:cTn id="36" dur="500" fill="hold"/>
                                        <p:tgtEl>
                                          <p:spTgt spid="24"/>
                                        </p:tgtEl>
                                        <p:attrNameLst>
                                          <p:attrName>ppt_x</p:attrName>
                                          <p:attrName>ppt_y</p:attrName>
                                        </p:attrNameLst>
                                      </p:cBhvr>
                                      <p:rCtr x="10000" y="-10556"/>
                                    </p:animMotion>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fade">
                                      <p:cBhvr>
                                        <p:cTn id="44" dur="500"/>
                                        <p:tgtEl>
                                          <p:spTgt spid="4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21" grpId="0" animBg="1"/>
      <p:bldP spid="22" grpId="0" animBg="1"/>
      <p:bldP spid="22" grpId="1" animBg="1"/>
      <p:bldP spid="22" grpId="2" animBg="1"/>
      <p:bldP spid="22" grpId="3" animBg="1"/>
      <p:bldP spid="23" grpId="0" animBg="1"/>
      <p:bldP spid="23" grpId="1" animBg="1"/>
      <p:bldP spid="23" grpId="2" animBg="1"/>
      <p:bldP spid="23" grpId="3" animBg="1"/>
      <p:bldP spid="24" grpId="0" animBg="1"/>
      <p:bldP spid="24" grpId="1" animBg="1"/>
      <p:bldP spid="24" grpId="2" animBg="1"/>
      <p:bldP spid="24" grpId="3" animBg="1"/>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Title 1"/>
          <p:cNvSpPr>
            <a:spLocks noGrp="1"/>
          </p:cNvSpPr>
          <p:nvPr>
            <p:ph type="title"/>
          </p:nvPr>
        </p:nvSpPr>
        <p:spPr>
          <a:xfrm>
            <a:off x="403226" y="287340"/>
            <a:ext cx="8486775" cy="790575"/>
          </a:xfrm>
        </p:spPr>
        <p:txBody>
          <a:bodyPr>
            <a:noAutofit/>
          </a:bodyPr>
          <a:lstStyle/>
          <a:p>
            <a:pPr algn="l"/>
            <a:r>
              <a:rPr lang="en-US" sz="2800" dirty="0" smtClean="0"/>
              <a:t>MPI-ACC:  </a:t>
            </a:r>
            <a:br>
              <a:rPr lang="en-US" sz="2800" dirty="0" smtClean="0"/>
            </a:br>
            <a:r>
              <a:rPr lang="en-US" sz="2800" dirty="0" smtClean="0"/>
              <a:t>Generalized Runtime for Accelerator Systems</a:t>
            </a:r>
          </a:p>
        </p:txBody>
      </p:sp>
      <p:sp>
        <p:nvSpPr>
          <p:cNvPr id="13315" name="Rectangle 5"/>
          <p:cNvSpPr>
            <a:spLocks noChangeArrowheads="1"/>
          </p:cNvSpPr>
          <p:nvPr/>
        </p:nvSpPr>
        <p:spPr bwMode="auto">
          <a:xfrm>
            <a:off x="890589" y="1704975"/>
            <a:ext cx="958850" cy="463550"/>
          </a:xfrm>
          <a:prstGeom prst="rect">
            <a:avLst/>
          </a:prstGeom>
          <a:noFill/>
          <a:ln w="9525" algn="ctr">
            <a:solidFill>
              <a:schemeClr val="tx1"/>
            </a:solidFill>
            <a:round/>
            <a:headEnd/>
            <a:tailEnd/>
          </a:ln>
        </p:spPr>
        <p:txBody>
          <a:bodyPr anchor="ctr"/>
          <a:lstStyle/>
          <a:p>
            <a:pPr algn="ctr" defTabSz="914400"/>
            <a:r>
              <a:rPr lang="en-US" sz="1400" dirty="0" smtClean="0">
                <a:latin typeface="Calibri" pitchFamily="34" charset="0"/>
              </a:rPr>
              <a:t>Main Memory</a:t>
            </a:r>
            <a:endParaRPr lang="en-US" sz="1400" dirty="0">
              <a:latin typeface="Calibri" pitchFamily="34" charset="0"/>
            </a:endParaRPr>
          </a:p>
        </p:txBody>
      </p:sp>
      <p:sp>
        <p:nvSpPr>
          <p:cNvPr id="13316" name="Rectangle 7"/>
          <p:cNvSpPr>
            <a:spLocks noChangeArrowheads="1"/>
          </p:cNvSpPr>
          <p:nvPr/>
        </p:nvSpPr>
        <p:spPr bwMode="auto">
          <a:xfrm>
            <a:off x="2811464" y="3125788"/>
            <a:ext cx="1004887" cy="914400"/>
          </a:xfrm>
          <a:prstGeom prst="rect">
            <a:avLst/>
          </a:prstGeom>
          <a:noFill/>
          <a:ln w="9525" algn="ctr">
            <a:solidFill>
              <a:schemeClr val="tx1"/>
            </a:solidFill>
            <a:round/>
            <a:headEnd/>
            <a:tailEnd/>
          </a:ln>
        </p:spPr>
        <p:txBody>
          <a:bodyPr anchor="ctr"/>
          <a:lstStyle/>
          <a:p>
            <a:pPr algn="ctr" defTabSz="914400"/>
            <a:r>
              <a:rPr lang="en-US" dirty="0" smtClean="0">
                <a:latin typeface="Calibri" pitchFamily="34" charset="0"/>
              </a:rPr>
              <a:t>CPU</a:t>
            </a:r>
            <a:endParaRPr lang="en-US" dirty="0">
              <a:latin typeface="Calibri" pitchFamily="34" charset="0"/>
            </a:endParaRPr>
          </a:p>
        </p:txBody>
      </p:sp>
      <p:sp>
        <p:nvSpPr>
          <p:cNvPr id="13317" name="Rectangle 8"/>
          <p:cNvSpPr>
            <a:spLocks noChangeArrowheads="1"/>
          </p:cNvSpPr>
          <p:nvPr/>
        </p:nvSpPr>
        <p:spPr bwMode="auto">
          <a:xfrm>
            <a:off x="5605463" y="3125788"/>
            <a:ext cx="914400" cy="914400"/>
          </a:xfrm>
          <a:prstGeom prst="rect">
            <a:avLst/>
          </a:prstGeom>
          <a:noFill/>
          <a:ln w="9525" algn="ctr">
            <a:solidFill>
              <a:schemeClr val="tx1"/>
            </a:solidFill>
            <a:round/>
            <a:headEnd/>
            <a:tailEnd/>
          </a:ln>
        </p:spPr>
        <p:txBody>
          <a:bodyPr anchor="ctr"/>
          <a:lstStyle/>
          <a:p>
            <a:pPr algn="ctr" defTabSz="914400"/>
            <a:r>
              <a:rPr lang="en-US" dirty="0" smtClean="0">
                <a:solidFill>
                  <a:srgbClr val="616161"/>
                </a:solidFill>
                <a:latin typeface="Calibri" pitchFamily="34" charset="0"/>
              </a:rPr>
              <a:t>CPU</a:t>
            </a:r>
            <a:endParaRPr lang="en-US" dirty="0">
              <a:solidFill>
                <a:srgbClr val="616161"/>
              </a:solidFill>
              <a:latin typeface="Calibri" pitchFamily="34" charset="0"/>
            </a:endParaRPr>
          </a:p>
        </p:txBody>
      </p:sp>
      <p:cxnSp>
        <p:nvCxnSpPr>
          <p:cNvPr id="13318" name="Straight Connector 9"/>
          <p:cNvCxnSpPr>
            <a:cxnSpLocks noChangeShapeType="1"/>
            <a:stCxn id="13315" idx="3"/>
            <a:endCxn id="13316" idx="1"/>
          </p:cNvCxnSpPr>
          <p:nvPr/>
        </p:nvCxnSpPr>
        <p:spPr bwMode="auto">
          <a:xfrm>
            <a:off x="1849438" y="1936750"/>
            <a:ext cx="962025" cy="1646238"/>
          </a:xfrm>
          <a:prstGeom prst="line">
            <a:avLst/>
          </a:prstGeom>
          <a:noFill/>
          <a:ln w="28575" algn="ctr">
            <a:solidFill>
              <a:schemeClr val="tx1"/>
            </a:solidFill>
            <a:prstDash val="lgDash"/>
            <a:round/>
            <a:headEnd type="arrow" w="med" len="med"/>
            <a:tailEnd type="arrow" w="med" len="med"/>
          </a:ln>
        </p:spPr>
      </p:cxnSp>
      <p:cxnSp>
        <p:nvCxnSpPr>
          <p:cNvPr id="13319" name="Straight Connector 10"/>
          <p:cNvCxnSpPr>
            <a:cxnSpLocks noChangeShapeType="1"/>
            <a:stCxn id="13334" idx="1"/>
            <a:endCxn id="13317" idx="3"/>
          </p:cNvCxnSpPr>
          <p:nvPr/>
        </p:nvCxnSpPr>
        <p:spPr bwMode="auto">
          <a:xfrm rot="10800000" flipV="1">
            <a:off x="6519865" y="1936750"/>
            <a:ext cx="1015999" cy="1646238"/>
          </a:xfrm>
          <a:prstGeom prst="line">
            <a:avLst/>
          </a:prstGeom>
          <a:noFill/>
          <a:ln w="28575" algn="ctr">
            <a:solidFill>
              <a:schemeClr val="tx1"/>
            </a:solidFill>
            <a:prstDash val="lgDash"/>
            <a:round/>
            <a:headEnd type="arrow" w="med" len="med"/>
            <a:tailEnd type="arrow" w="med" len="med"/>
          </a:ln>
        </p:spPr>
      </p:cxnSp>
      <p:cxnSp>
        <p:nvCxnSpPr>
          <p:cNvPr id="13320" name="Straight Connector 11"/>
          <p:cNvCxnSpPr>
            <a:cxnSpLocks noChangeShapeType="1"/>
            <a:stCxn id="13317" idx="1"/>
            <a:endCxn id="13316" idx="3"/>
          </p:cNvCxnSpPr>
          <p:nvPr/>
        </p:nvCxnSpPr>
        <p:spPr bwMode="auto">
          <a:xfrm rot="10800000">
            <a:off x="3816351" y="3582988"/>
            <a:ext cx="1789113" cy="0"/>
          </a:xfrm>
          <a:prstGeom prst="line">
            <a:avLst/>
          </a:prstGeom>
          <a:noFill/>
          <a:ln w="28575" algn="ctr">
            <a:solidFill>
              <a:schemeClr val="tx1"/>
            </a:solidFill>
            <a:round/>
            <a:headEnd type="arrow" w="med" len="med"/>
            <a:tailEnd type="arrow" w="med" len="med"/>
          </a:ln>
        </p:spPr>
      </p:cxnSp>
      <p:sp>
        <p:nvSpPr>
          <p:cNvPr id="13321" name="TextBox 14"/>
          <p:cNvSpPr txBox="1">
            <a:spLocks noChangeArrowheads="1"/>
          </p:cNvSpPr>
          <p:nvPr/>
        </p:nvSpPr>
        <p:spPr bwMode="auto">
          <a:xfrm>
            <a:off x="4241800" y="3213100"/>
            <a:ext cx="997990" cy="369332"/>
          </a:xfrm>
          <a:prstGeom prst="rect">
            <a:avLst/>
          </a:prstGeom>
          <a:noFill/>
          <a:ln w="9525">
            <a:noFill/>
            <a:miter lim="800000"/>
            <a:headEnd/>
            <a:tailEnd/>
          </a:ln>
        </p:spPr>
        <p:txBody>
          <a:bodyPr wrap="none">
            <a:spAutoFit/>
          </a:bodyPr>
          <a:lstStyle/>
          <a:p>
            <a:r>
              <a:rPr lang="en-US">
                <a:latin typeface="Calibri" pitchFamily="34" charset="0"/>
              </a:rPr>
              <a:t>Network</a:t>
            </a:r>
          </a:p>
        </p:txBody>
      </p:sp>
      <p:sp>
        <p:nvSpPr>
          <p:cNvPr id="13322" name="Oval 15"/>
          <p:cNvSpPr>
            <a:spLocks noChangeArrowheads="1"/>
          </p:cNvSpPr>
          <p:nvPr/>
        </p:nvSpPr>
        <p:spPr bwMode="auto">
          <a:xfrm>
            <a:off x="288926" y="1219200"/>
            <a:ext cx="4170363" cy="3348038"/>
          </a:xfrm>
          <a:prstGeom prst="ellipse">
            <a:avLst/>
          </a:prstGeom>
          <a:noFill/>
          <a:ln w="9525" algn="ctr">
            <a:solidFill>
              <a:schemeClr val="tx1"/>
            </a:solidFill>
            <a:round/>
            <a:headEnd/>
            <a:tailEnd/>
          </a:ln>
        </p:spPr>
        <p:txBody>
          <a:bodyPr/>
          <a:lstStyle/>
          <a:p>
            <a:pPr defTabSz="914400"/>
            <a:endParaRPr lang="en-US">
              <a:latin typeface="Calibri" pitchFamily="34" charset="0"/>
            </a:endParaRPr>
          </a:p>
        </p:txBody>
      </p:sp>
      <p:sp>
        <p:nvSpPr>
          <p:cNvPr id="13323" name="Oval 16"/>
          <p:cNvSpPr>
            <a:spLocks noChangeArrowheads="1"/>
          </p:cNvSpPr>
          <p:nvPr/>
        </p:nvSpPr>
        <p:spPr bwMode="auto">
          <a:xfrm>
            <a:off x="4905376" y="1219200"/>
            <a:ext cx="4170363" cy="3348038"/>
          </a:xfrm>
          <a:prstGeom prst="ellipse">
            <a:avLst/>
          </a:prstGeom>
          <a:noFill/>
          <a:ln w="9525" algn="ctr">
            <a:solidFill>
              <a:schemeClr val="tx1"/>
            </a:solidFill>
            <a:round/>
            <a:headEnd/>
            <a:tailEnd/>
          </a:ln>
        </p:spPr>
        <p:txBody>
          <a:bodyPr/>
          <a:lstStyle/>
          <a:p>
            <a:pPr defTabSz="914400"/>
            <a:endParaRPr lang="en-US">
              <a:latin typeface="Calibri" pitchFamily="34" charset="0"/>
            </a:endParaRPr>
          </a:p>
        </p:txBody>
      </p:sp>
      <p:sp>
        <p:nvSpPr>
          <p:cNvPr id="13324" name="TextBox 17"/>
          <p:cNvSpPr txBox="1">
            <a:spLocks noChangeArrowheads="1"/>
          </p:cNvSpPr>
          <p:nvPr/>
        </p:nvSpPr>
        <p:spPr bwMode="auto">
          <a:xfrm>
            <a:off x="1829052" y="4705350"/>
            <a:ext cx="1090112" cy="400110"/>
          </a:xfrm>
          <a:prstGeom prst="rect">
            <a:avLst/>
          </a:prstGeom>
          <a:noFill/>
          <a:ln w="9525">
            <a:noFill/>
            <a:miter lim="800000"/>
            <a:headEnd/>
            <a:tailEnd/>
          </a:ln>
        </p:spPr>
        <p:txBody>
          <a:bodyPr wrap="none">
            <a:spAutoFit/>
          </a:bodyPr>
          <a:lstStyle/>
          <a:p>
            <a:pPr algn="ctr"/>
            <a:r>
              <a:rPr lang="en-US" sz="2000" b="1">
                <a:latin typeface="Calibri" pitchFamily="34" charset="0"/>
              </a:rPr>
              <a:t>Rank = 0</a:t>
            </a:r>
          </a:p>
        </p:txBody>
      </p:sp>
      <p:sp>
        <p:nvSpPr>
          <p:cNvPr id="13325" name="TextBox 18"/>
          <p:cNvSpPr txBox="1">
            <a:spLocks noChangeArrowheads="1"/>
          </p:cNvSpPr>
          <p:nvPr/>
        </p:nvSpPr>
        <p:spPr bwMode="auto">
          <a:xfrm>
            <a:off x="6445502" y="4705350"/>
            <a:ext cx="1090112" cy="400110"/>
          </a:xfrm>
          <a:prstGeom prst="rect">
            <a:avLst/>
          </a:prstGeom>
          <a:noFill/>
          <a:ln w="9525">
            <a:noFill/>
            <a:miter lim="800000"/>
            <a:headEnd/>
            <a:tailEnd/>
          </a:ln>
        </p:spPr>
        <p:txBody>
          <a:bodyPr wrap="none">
            <a:spAutoFit/>
          </a:bodyPr>
          <a:lstStyle/>
          <a:p>
            <a:pPr algn="ctr"/>
            <a:r>
              <a:rPr lang="en-US" sz="2000" b="1">
                <a:latin typeface="Calibri" pitchFamily="34" charset="0"/>
              </a:rPr>
              <a:t>Rank = 1</a:t>
            </a:r>
          </a:p>
        </p:txBody>
      </p:sp>
      <p:sp>
        <p:nvSpPr>
          <p:cNvPr id="13326" name="TextBox 19"/>
          <p:cNvSpPr txBox="1">
            <a:spLocks noChangeArrowheads="1"/>
          </p:cNvSpPr>
          <p:nvPr/>
        </p:nvSpPr>
        <p:spPr bwMode="auto">
          <a:xfrm>
            <a:off x="711200" y="5143502"/>
            <a:ext cx="3200400" cy="954107"/>
          </a:xfrm>
          <a:prstGeom prst="rect">
            <a:avLst/>
          </a:prstGeom>
          <a:noFill/>
          <a:ln w="9525">
            <a:noFill/>
            <a:miter lim="800000"/>
            <a:headEnd/>
            <a:tailEnd/>
          </a:ln>
        </p:spPr>
        <p:txBody>
          <a:bodyPr wrap="square">
            <a:spAutoFit/>
          </a:bodyPr>
          <a:lstStyle/>
          <a:p>
            <a:r>
              <a:rPr lang="en-US" sz="1400" b="1" dirty="0" smtClean="0">
                <a:latin typeface="Lucida Console"/>
              </a:rPr>
              <a:t>if (</a:t>
            </a:r>
            <a:r>
              <a:rPr lang="en-US" sz="1400" b="1" dirty="0">
                <a:latin typeface="Lucida Console"/>
              </a:rPr>
              <a:t>rank == 0)</a:t>
            </a:r>
          </a:p>
          <a:p>
            <a:r>
              <a:rPr lang="en-US" sz="1400" b="1" dirty="0">
                <a:latin typeface="Lucida Console"/>
              </a:rPr>
              <a:t>{</a:t>
            </a:r>
          </a:p>
          <a:p>
            <a:r>
              <a:rPr lang="en-US" sz="1400" b="1" dirty="0" smtClean="0">
                <a:latin typeface="Lucida Console"/>
              </a:rPr>
              <a:t>    </a:t>
            </a:r>
            <a:r>
              <a:rPr lang="en-US" sz="1400" b="1" dirty="0" err="1" smtClean="0">
                <a:latin typeface="Lucida Console"/>
              </a:rPr>
              <a:t>MPI_Send</a:t>
            </a:r>
            <a:r>
              <a:rPr lang="en-US" sz="1400" b="1" dirty="0" smtClean="0">
                <a:latin typeface="Lucida Console"/>
              </a:rPr>
              <a:t>(</a:t>
            </a:r>
            <a:r>
              <a:rPr lang="en-US" sz="1400" b="1" dirty="0" err="1" smtClean="0">
                <a:solidFill>
                  <a:srgbClr val="FF0000"/>
                </a:solidFill>
                <a:latin typeface="Lucida Console"/>
              </a:rPr>
              <a:t>s_buf</a:t>
            </a:r>
            <a:r>
              <a:rPr lang="en-US" sz="1400" b="1" dirty="0">
                <a:latin typeface="Lucida Console"/>
              </a:rPr>
              <a:t>, .. ..);</a:t>
            </a:r>
          </a:p>
          <a:p>
            <a:r>
              <a:rPr lang="en-US" sz="1400" b="1" dirty="0">
                <a:latin typeface="Lucida Console"/>
              </a:rPr>
              <a:t>}</a:t>
            </a:r>
          </a:p>
        </p:txBody>
      </p:sp>
      <p:sp>
        <p:nvSpPr>
          <p:cNvPr id="13327" name="TextBox 20"/>
          <p:cNvSpPr txBox="1">
            <a:spLocks noChangeArrowheads="1"/>
          </p:cNvSpPr>
          <p:nvPr/>
        </p:nvSpPr>
        <p:spPr bwMode="auto">
          <a:xfrm>
            <a:off x="5410201" y="5143562"/>
            <a:ext cx="3124200" cy="954107"/>
          </a:xfrm>
          <a:prstGeom prst="rect">
            <a:avLst/>
          </a:prstGeom>
          <a:noFill/>
          <a:ln w="9525">
            <a:noFill/>
            <a:miter lim="800000"/>
            <a:headEnd/>
            <a:tailEnd/>
          </a:ln>
        </p:spPr>
        <p:txBody>
          <a:bodyPr wrap="square">
            <a:spAutoFit/>
          </a:bodyPr>
          <a:lstStyle/>
          <a:p>
            <a:r>
              <a:rPr lang="en-US" sz="1400" b="1" dirty="0" smtClean="0">
                <a:latin typeface="Lucida Console"/>
              </a:rPr>
              <a:t>if (</a:t>
            </a:r>
            <a:r>
              <a:rPr lang="en-US" sz="1400" b="1" dirty="0">
                <a:latin typeface="Lucida Console"/>
              </a:rPr>
              <a:t>rank == 1)</a:t>
            </a:r>
          </a:p>
          <a:p>
            <a:r>
              <a:rPr lang="en-US" sz="1400" b="1" dirty="0">
                <a:latin typeface="Lucida Console"/>
              </a:rPr>
              <a:t>{</a:t>
            </a:r>
          </a:p>
          <a:p>
            <a:r>
              <a:rPr lang="en-US" sz="1400" b="1" dirty="0">
                <a:latin typeface="Lucida Console"/>
              </a:rPr>
              <a:t> </a:t>
            </a:r>
            <a:r>
              <a:rPr lang="en-US" sz="1400" b="1" dirty="0" smtClean="0">
                <a:latin typeface="Lucida Console"/>
              </a:rPr>
              <a:t>   </a:t>
            </a:r>
            <a:r>
              <a:rPr lang="en-US" sz="1400" b="1" dirty="0" err="1" smtClean="0">
                <a:latin typeface="Lucida Console"/>
              </a:rPr>
              <a:t>MPI_Recv</a:t>
            </a:r>
            <a:r>
              <a:rPr lang="en-US" sz="1400" b="1" dirty="0" smtClean="0">
                <a:latin typeface="Lucida Console"/>
              </a:rPr>
              <a:t>(</a:t>
            </a:r>
            <a:r>
              <a:rPr lang="en-US" sz="1400" b="1" dirty="0" err="1" smtClean="0">
                <a:solidFill>
                  <a:srgbClr val="FF0000"/>
                </a:solidFill>
                <a:latin typeface="Lucida Console"/>
              </a:rPr>
              <a:t>r_buf</a:t>
            </a:r>
            <a:r>
              <a:rPr lang="en-US" sz="1400" b="1" dirty="0">
                <a:latin typeface="Lucida Console"/>
              </a:rPr>
              <a:t>, .. ..);</a:t>
            </a:r>
          </a:p>
          <a:p>
            <a:r>
              <a:rPr lang="en-US" sz="1400" b="1" dirty="0">
                <a:latin typeface="Lucida Console"/>
              </a:rPr>
              <a:t>}</a:t>
            </a:r>
          </a:p>
        </p:txBody>
      </p:sp>
      <p:sp>
        <p:nvSpPr>
          <p:cNvPr id="13328" name="Rectangle 25"/>
          <p:cNvSpPr>
            <a:spLocks noChangeArrowheads="1"/>
          </p:cNvSpPr>
          <p:nvPr/>
        </p:nvSpPr>
        <p:spPr bwMode="auto">
          <a:xfrm>
            <a:off x="903289" y="2349500"/>
            <a:ext cx="958850" cy="463550"/>
          </a:xfrm>
          <a:prstGeom prst="rect">
            <a:avLst/>
          </a:prstGeom>
          <a:noFill/>
          <a:ln w="9525" algn="ctr">
            <a:solidFill>
              <a:schemeClr val="tx1"/>
            </a:solidFill>
            <a:round/>
            <a:headEnd/>
            <a:tailEnd/>
          </a:ln>
        </p:spPr>
        <p:txBody>
          <a:bodyPr anchor="ctr"/>
          <a:lstStyle/>
          <a:p>
            <a:pPr algn="ctr" defTabSz="914400"/>
            <a:r>
              <a:rPr lang="en-US" sz="1400" dirty="0" smtClean="0">
                <a:latin typeface="Calibri" pitchFamily="34" charset="0"/>
              </a:rPr>
              <a:t>GPU Memory</a:t>
            </a:r>
            <a:endParaRPr lang="en-US" sz="1400" dirty="0">
              <a:latin typeface="Calibri" pitchFamily="34" charset="0"/>
            </a:endParaRPr>
          </a:p>
        </p:txBody>
      </p:sp>
      <p:sp>
        <p:nvSpPr>
          <p:cNvPr id="13329" name="Rectangle 26"/>
          <p:cNvSpPr>
            <a:spLocks noChangeArrowheads="1"/>
          </p:cNvSpPr>
          <p:nvPr/>
        </p:nvSpPr>
        <p:spPr bwMode="auto">
          <a:xfrm>
            <a:off x="903289" y="2968625"/>
            <a:ext cx="958850" cy="463550"/>
          </a:xfrm>
          <a:prstGeom prst="rect">
            <a:avLst/>
          </a:prstGeom>
          <a:noFill/>
          <a:ln w="9525" algn="ctr">
            <a:solidFill>
              <a:schemeClr val="tx1"/>
            </a:solidFill>
            <a:round/>
            <a:headEnd/>
            <a:tailEnd/>
          </a:ln>
        </p:spPr>
        <p:txBody>
          <a:bodyPr anchor="ctr"/>
          <a:lstStyle/>
          <a:p>
            <a:pPr algn="ctr" defTabSz="914400"/>
            <a:r>
              <a:rPr lang="en-US" sz="1400" dirty="0" smtClean="0">
                <a:latin typeface="Calibri" pitchFamily="34" charset="0"/>
              </a:rPr>
              <a:t>NVRAM</a:t>
            </a:r>
            <a:endParaRPr lang="en-US" sz="1400" dirty="0">
              <a:latin typeface="Calibri" pitchFamily="34" charset="0"/>
            </a:endParaRPr>
          </a:p>
        </p:txBody>
      </p:sp>
      <p:sp>
        <p:nvSpPr>
          <p:cNvPr id="13330" name="Rectangle 27"/>
          <p:cNvSpPr>
            <a:spLocks noChangeArrowheads="1"/>
          </p:cNvSpPr>
          <p:nvPr/>
        </p:nvSpPr>
        <p:spPr bwMode="auto">
          <a:xfrm>
            <a:off x="914400" y="3613150"/>
            <a:ext cx="958850" cy="463550"/>
          </a:xfrm>
          <a:prstGeom prst="rect">
            <a:avLst/>
          </a:prstGeom>
          <a:noFill/>
          <a:ln w="9525" algn="ctr">
            <a:solidFill>
              <a:schemeClr val="tx1"/>
            </a:solidFill>
            <a:round/>
            <a:headEnd/>
            <a:tailEnd/>
          </a:ln>
        </p:spPr>
        <p:txBody>
          <a:bodyPr anchor="ctr"/>
          <a:lstStyle/>
          <a:p>
            <a:pPr algn="ctr" defTabSz="914400"/>
            <a:r>
              <a:rPr lang="en-US" sz="1400" dirty="0" smtClean="0">
                <a:latin typeface="Calibri" pitchFamily="34" charset="0"/>
              </a:rPr>
              <a:t>Unreliable Memory</a:t>
            </a:r>
            <a:endParaRPr lang="en-US" sz="1400" dirty="0">
              <a:latin typeface="Calibri" pitchFamily="34" charset="0"/>
            </a:endParaRPr>
          </a:p>
        </p:txBody>
      </p:sp>
      <p:cxnSp>
        <p:nvCxnSpPr>
          <p:cNvPr id="13331" name="Straight Connector 29"/>
          <p:cNvCxnSpPr>
            <a:cxnSpLocks noChangeShapeType="1"/>
            <a:stCxn id="13328" idx="3"/>
            <a:endCxn id="13316" idx="1"/>
          </p:cNvCxnSpPr>
          <p:nvPr/>
        </p:nvCxnSpPr>
        <p:spPr bwMode="auto">
          <a:xfrm>
            <a:off x="1862138" y="2581277"/>
            <a:ext cx="949325" cy="1001713"/>
          </a:xfrm>
          <a:prstGeom prst="line">
            <a:avLst/>
          </a:prstGeom>
          <a:noFill/>
          <a:ln w="28575" algn="ctr">
            <a:solidFill>
              <a:schemeClr val="tx1"/>
            </a:solidFill>
            <a:prstDash val="lgDash"/>
            <a:round/>
            <a:headEnd type="arrow" w="med" len="med"/>
            <a:tailEnd type="arrow" w="med" len="med"/>
          </a:ln>
        </p:spPr>
      </p:cxnSp>
      <p:cxnSp>
        <p:nvCxnSpPr>
          <p:cNvPr id="13332" name="Straight Connector 32"/>
          <p:cNvCxnSpPr>
            <a:cxnSpLocks noChangeShapeType="1"/>
            <a:stCxn id="13329" idx="3"/>
            <a:endCxn id="13316" idx="1"/>
          </p:cNvCxnSpPr>
          <p:nvPr/>
        </p:nvCxnSpPr>
        <p:spPr bwMode="auto">
          <a:xfrm>
            <a:off x="1862138" y="3200400"/>
            <a:ext cx="949325" cy="382588"/>
          </a:xfrm>
          <a:prstGeom prst="line">
            <a:avLst/>
          </a:prstGeom>
          <a:noFill/>
          <a:ln w="28575" algn="ctr">
            <a:solidFill>
              <a:schemeClr val="tx1"/>
            </a:solidFill>
            <a:prstDash val="lgDash"/>
            <a:round/>
            <a:headEnd type="arrow" w="med" len="med"/>
            <a:tailEnd type="arrow" w="med" len="med"/>
          </a:ln>
        </p:spPr>
      </p:cxnSp>
      <p:cxnSp>
        <p:nvCxnSpPr>
          <p:cNvPr id="13333" name="Straight Connector 35"/>
          <p:cNvCxnSpPr>
            <a:cxnSpLocks noChangeShapeType="1"/>
            <a:stCxn id="13330" idx="3"/>
            <a:endCxn id="13316" idx="1"/>
          </p:cNvCxnSpPr>
          <p:nvPr/>
        </p:nvCxnSpPr>
        <p:spPr bwMode="auto">
          <a:xfrm flipV="1">
            <a:off x="1873251" y="3582990"/>
            <a:ext cx="938213" cy="261937"/>
          </a:xfrm>
          <a:prstGeom prst="line">
            <a:avLst/>
          </a:prstGeom>
          <a:noFill/>
          <a:ln w="28575" algn="ctr">
            <a:solidFill>
              <a:schemeClr val="tx1"/>
            </a:solidFill>
            <a:prstDash val="lgDash"/>
            <a:round/>
            <a:headEnd type="arrow" w="med" len="med"/>
            <a:tailEnd type="arrow" w="med" len="med"/>
          </a:ln>
        </p:spPr>
      </p:cxnSp>
      <p:sp>
        <p:nvSpPr>
          <p:cNvPr id="13334" name="Rectangle 42"/>
          <p:cNvSpPr>
            <a:spLocks noChangeArrowheads="1"/>
          </p:cNvSpPr>
          <p:nvPr/>
        </p:nvSpPr>
        <p:spPr bwMode="auto">
          <a:xfrm>
            <a:off x="7535863" y="1704975"/>
            <a:ext cx="974725" cy="463550"/>
          </a:xfrm>
          <a:prstGeom prst="rect">
            <a:avLst/>
          </a:prstGeom>
          <a:noFill/>
          <a:ln w="9525" algn="ctr">
            <a:solidFill>
              <a:schemeClr val="tx1"/>
            </a:solidFill>
            <a:round/>
            <a:headEnd/>
            <a:tailEnd/>
          </a:ln>
        </p:spPr>
        <p:txBody>
          <a:bodyPr anchor="ctr"/>
          <a:lstStyle/>
          <a:p>
            <a:pPr algn="ctr" defTabSz="914400"/>
            <a:r>
              <a:rPr lang="en-US" sz="1400" dirty="0" smtClean="0">
                <a:latin typeface="Calibri" pitchFamily="34" charset="0"/>
              </a:rPr>
              <a:t>Main Memory</a:t>
            </a:r>
            <a:endParaRPr lang="en-US" sz="1400" dirty="0">
              <a:latin typeface="Calibri" pitchFamily="34" charset="0"/>
            </a:endParaRPr>
          </a:p>
        </p:txBody>
      </p:sp>
      <p:sp>
        <p:nvSpPr>
          <p:cNvPr id="13335" name="Rectangle 43"/>
          <p:cNvSpPr>
            <a:spLocks noChangeArrowheads="1"/>
          </p:cNvSpPr>
          <p:nvPr/>
        </p:nvSpPr>
        <p:spPr bwMode="auto">
          <a:xfrm>
            <a:off x="7548563" y="2349500"/>
            <a:ext cx="974725" cy="463550"/>
          </a:xfrm>
          <a:prstGeom prst="rect">
            <a:avLst/>
          </a:prstGeom>
          <a:noFill/>
          <a:ln w="9525" algn="ctr">
            <a:solidFill>
              <a:schemeClr val="tx1"/>
            </a:solidFill>
            <a:round/>
            <a:headEnd/>
            <a:tailEnd/>
          </a:ln>
        </p:spPr>
        <p:txBody>
          <a:bodyPr anchor="ctr"/>
          <a:lstStyle/>
          <a:p>
            <a:pPr algn="ctr" defTabSz="914400"/>
            <a:r>
              <a:rPr lang="en-US" sz="1400" dirty="0" smtClean="0">
                <a:latin typeface="Calibri" pitchFamily="34" charset="0"/>
              </a:rPr>
              <a:t>GPU Memory</a:t>
            </a:r>
            <a:endParaRPr lang="en-US" sz="1400" dirty="0">
              <a:latin typeface="Calibri" pitchFamily="34" charset="0"/>
            </a:endParaRPr>
          </a:p>
        </p:txBody>
      </p:sp>
      <p:sp>
        <p:nvSpPr>
          <p:cNvPr id="13336" name="Rectangle 44"/>
          <p:cNvSpPr>
            <a:spLocks noChangeArrowheads="1"/>
          </p:cNvSpPr>
          <p:nvPr/>
        </p:nvSpPr>
        <p:spPr bwMode="auto">
          <a:xfrm>
            <a:off x="7548563" y="2968625"/>
            <a:ext cx="974725" cy="463550"/>
          </a:xfrm>
          <a:prstGeom prst="rect">
            <a:avLst/>
          </a:prstGeom>
          <a:noFill/>
          <a:ln w="9525" algn="ctr">
            <a:solidFill>
              <a:schemeClr val="tx1"/>
            </a:solidFill>
            <a:round/>
            <a:headEnd/>
            <a:tailEnd/>
          </a:ln>
        </p:spPr>
        <p:txBody>
          <a:bodyPr anchor="ctr"/>
          <a:lstStyle/>
          <a:p>
            <a:pPr algn="ctr" defTabSz="914400"/>
            <a:r>
              <a:rPr lang="en-US" sz="1400" dirty="0" smtClean="0">
                <a:latin typeface="Calibri" pitchFamily="34" charset="0"/>
              </a:rPr>
              <a:t>NVRAM</a:t>
            </a:r>
            <a:endParaRPr lang="en-US" sz="1400" dirty="0">
              <a:latin typeface="Calibri" pitchFamily="34" charset="0"/>
            </a:endParaRPr>
          </a:p>
        </p:txBody>
      </p:sp>
      <p:sp>
        <p:nvSpPr>
          <p:cNvPr id="13337" name="Rectangle 45"/>
          <p:cNvSpPr>
            <a:spLocks noChangeArrowheads="1"/>
          </p:cNvSpPr>
          <p:nvPr/>
        </p:nvSpPr>
        <p:spPr bwMode="auto">
          <a:xfrm>
            <a:off x="7559675" y="3613150"/>
            <a:ext cx="974725" cy="463550"/>
          </a:xfrm>
          <a:prstGeom prst="rect">
            <a:avLst/>
          </a:prstGeom>
          <a:noFill/>
          <a:ln w="9525" algn="ctr">
            <a:solidFill>
              <a:schemeClr val="tx1"/>
            </a:solidFill>
            <a:round/>
            <a:headEnd/>
            <a:tailEnd/>
          </a:ln>
        </p:spPr>
        <p:txBody>
          <a:bodyPr anchor="ctr"/>
          <a:lstStyle/>
          <a:p>
            <a:pPr algn="ctr" defTabSz="914400"/>
            <a:r>
              <a:rPr lang="en-US" sz="1400" dirty="0" smtClean="0">
                <a:latin typeface="Calibri" pitchFamily="34" charset="0"/>
              </a:rPr>
              <a:t>Unreliable Memory</a:t>
            </a:r>
            <a:endParaRPr lang="en-US" sz="1400" dirty="0">
              <a:latin typeface="Calibri" pitchFamily="34" charset="0"/>
            </a:endParaRPr>
          </a:p>
        </p:txBody>
      </p:sp>
      <p:cxnSp>
        <p:nvCxnSpPr>
          <p:cNvPr id="13338" name="Straight Connector 47"/>
          <p:cNvCxnSpPr>
            <a:cxnSpLocks noChangeShapeType="1"/>
            <a:stCxn id="13335" idx="1"/>
            <a:endCxn id="13317" idx="3"/>
          </p:cNvCxnSpPr>
          <p:nvPr/>
        </p:nvCxnSpPr>
        <p:spPr bwMode="auto">
          <a:xfrm rot="10800000" flipV="1">
            <a:off x="6519865" y="2581276"/>
            <a:ext cx="1028699" cy="1001713"/>
          </a:xfrm>
          <a:prstGeom prst="line">
            <a:avLst/>
          </a:prstGeom>
          <a:noFill/>
          <a:ln w="28575" algn="ctr">
            <a:solidFill>
              <a:schemeClr val="tx1"/>
            </a:solidFill>
            <a:prstDash val="lgDash"/>
            <a:round/>
            <a:headEnd type="arrow" w="med" len="med"/>
            <a:tailEnd type="arrow" w="med" len="med"/>
          </a:ln>
        </p:spPr>
      </p:cxnSp>
      <p:cxnSp>
        <p:nvCxnSpPr>
          <p:cNvPr id="13339" name="Straight Connector 50"/>
          <p:cNvCxnSpPr>
            <a:cxnSpLocks noChangeShapeType="1"/>
            <a:stCxn id="13336" idx="1"/>
            <a:endCxn id="13317" idx="3"/>
          </p:cNvCxnSpPr>
          <p:nvPr/>
        </p:nvCxnSpPr>
        <p:spPr bwMode="auto">
          <a:xfrm rot="10800000" flipV="1">
            <a:off x="6519865" y="3200400"/>
            <a:ext cx="1028699" cy="382588"/>
          </a:xfrm>
          <a:prstGeom prst="line">
            <a:avLst/>
          </a:prstGeom>
          <a:noFill/>
          <a:ln w="28575" algn="ctr">
            <a:solidFill>
              <a:schemeClr val="tx1"/>
            </a:solidFill>
            <a:prstDash val="lgDash"/>
            <a:round/>
            <a:headEnd type="arrow" w="med" len="med"/>
            <a:tailEnd type="arrow" w="med" len="med"/>
          </a:ln>
        </p:spPr>
      </p:cxnSp>
      <p:cxnSp>
        <p:nvCxnSpPr>
          <p:cNvPr id="13340" name="Straight Connector 53"/>
          <p:cNvCxnSpPr>
            <a:cxnSpLocks noChangeShapeType="1"/>
            <a:stCxn id="13337" idx="1"/>
            <a:endCxn id="13317" idx="3"/>
          </p:cNvCxnSpPr>
          <p:nvPr/>
        </p:nvCxnSpPr>
        <p:spPr bwMode="auto">
          <a:xfrm rot="10800000">
            <a:off x="6519865" y="3582991"/>
            <a:ext cx="1039811" cy="261937"/>
          </a:xfrm>
          <a:prstGeom prst="line">
            <a:avLst/>
          </a:prstGeom>
          <a:noFill/>
          <a:ln w="28575" algn="ctr">
            <a:solidFill>
              <a:schemeClr val="tx1"/>
            </a:solidFill>
            <a:prstDash val="lgDash"/>
            <a:round/>
            <a:headEnd type="arrow" w="med" len="med"/>
            <a:tailEnd type="arrow" w="med" len="med"/>
          </a:ln>
        </p:spPr>
      </p:cxnSp>
      <p:sp>
        <p:nvSpPr>
          <p:cNvPr id="31" name="TextBox 30"/>
          <p:cNvSpPr txBox="1"/>
          <p:nvPr/>
        </p:nvSpPr>
        <p:spPr>
          <a:xfrm>
            <a:off x="5757028" y="18955"/>
            <a:ext cx="3434642" cy="523220"/>
          </a:xfrm>
          <a:prstGeom prst="rect">
            <a:avLst/>
          </a:prstGeom>
          <a:noFill/>
        </p:spPr>
        <p:txBody>
          <a:bodyPr wrap="none" rtlCol="0">
            <a:spAutoFit/>
          </a:bodyPr>
          <a:lstStyle/>
          <a:p>
            <a:r>
              <a:rPr lang="en-US" sz="1400" dirty="0" smtClean="0"/>
              <a:t>Performance: Hardware/Software Co-Design</a:t>
            </a:r>
          </a:p>
          <a:p>
            <a:r>
              <a:rPr lang="en-US" sz="1400" dirty="0"/>
              <a:t>i</a:t>
            </a:r>
            <a:r>
              <a:rPr lang="en-US" sz="1400" dirty="0" smtClean="0"/>
              <a:t>n context of Programmability &amp; Portability</a:t>
            </a:r>
            <a:endParaRPr lang="en-US" sz="1400" dirty="0"/>
          </a:p>
        </p:txBody>
      </p:sp>
    </p:spTree>
    <p:extLst>
      <p:ext uri="{BB962C8B-B14F-4D97-AF65-F5344CB8AC3E}">
        <p14:creationId xmlns:p14="http://schemas.microsoft.com/office/powerpoint/2010/main" val="3772391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642"/>
            <a:ext cx="8229600" cy="851933"/>
          </a:xfrm>
        </p:spPr>
        <p:txBody>
          <a:bodyPr>
            <a:noAutofit/>
          </a:bodyPr>
          <a:lstStyle/>
          <a:p>
            <a:pPr algn="l"/>
            <a:r>
              <a:rPr lang="en-US" dirty="0" smtClean="0"/>
              <a:t>MPI+CUDA vs. MPI-ACC</a:t>
            </a:r>
            <a:endParaRPr lang="en-US" dirty="0"/>
          </a:p>
        </p:txBody>
      </p:sp>
      <p:pic>
        <p:nvPicPr>
          <p:cNvPr id="51" name="Picture 3"/>
          <p:cNvPicPr>
            <a:picLocks noGrp="1" noChangeAspect="1" noChangeArrowheads="1"/>
          </p:cNvPicPr>
          <p:nvPr>
            <p:ph idx="1"/>
          </p:nvPr>
        </p:nvPicPr>
        <p:blipFill>
          <a:blip r:embed="rId3" cstate="print"/>
          <a:srcRect t="1079" b="1079"/>
          <a:stretch>
            <a:fillRect/>
          </a:stretch>
        </p:blipFill>
        <p:spPr bwMode="auto">
          <a:xfrm>
            <a:off x="2527300" y="1196073"/>
            <a:ext cx="8229600" cy="4835727"/>
          </a:xfrm>
          <a:prstGeom prst="rect">
            <a:avLst/>
          </a:prstGeom>
          <a:noFill/>
          <a:ln w="9525">
            <a:noFill/>
            <a:miter lim="800000"/>
            <a:headEnd/>
            <a:tailEnd/>
          </a:ln>
          <a:effectLst/>
        </p:spPr>
      </p:pic>
      <p:sp>
        <p:nvSpPr>
          <p:cNvPr id="52" name="Up Arrow 51"/>
          <p:cNvSpPr/>
          <p:nvPr/>
        </p:nvSpPr>
        <p:spPr bwMode="auto">
          <a:xfrm rot="3422902">
            <a:off x="6620443" y="4998474"/>
            <a:ext cx="291153" cy="787242"/>
          </a:xfrm>
          <a:prstGeom prst="upArrow">
            <a:avLst/>
          </a:prstGeom>
          <a:solidFill>
            <a:schemeClr val="tx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p:txBody>
      </p:sp>
      <p:sp>
        <p:nvSpPr>
          <p:cNvPr id="53" name="TextBox 52"/>
          <p:cNvSpPr txBox="1"/>
          <p:nvPr/>
        </p:nvSpPr>
        <p:spPr>
          <a:xfrm>
            <a:off x="342900" y="1221019"/>
            <a:ext cx="3733800" cy="1631216"/>
          </a:xfrm>
          <a:prstGeom prst="rect">
            <a:avLst/>
          </a:prstGeom>
          <a:noFill/>
        </p:spPr>
        <p:txBody>
          <a:bodyPr wrap="square" rtlCol="0">
            <a:spAutoFit/>
          </a:bodyPr>
          <a:lstStyle/>
          <a:p>
            <a:pPr marL="292100" indent="-292100">
              <a:buFont typeface="Arial"/>
              <a:buChar char="•"/>
            </a:pPr>
            <a:r>
              <a:rPr lang="en-US" sz="2000" dirty="0" smtClean="0"/>
              <a:t>Accelerates data movement operations by</a:t>
            </a:r>
            <a:r>
              <a:rPr lang="en-US" sz="2000" i="1" dirty="0" smtClean="0"/>
              <a:t> </a:t>
            </a:r>
            <a:r>
              <a:rPr lang="en-US" sz="2000" b="1" i="1" dirty="0" smtClean="0"/>
              <a:t>two orders of magnitude</a:t>
            </a:r>
          </a:p>
          <a:p>
            <a:pPr marL="292100" indent="-292100">
              <a:buFont typeface="Arial"/>
              <a:buChar char="•"/>
            </a:pPr>
            <a:r>
              <a:rPr lang="en-US" sz="2000" i="1" dirty="0" smtClean="0"/>
              <a:t>Enables</a:t>
            </a:r>
            <a:r>
              <a:rPr lang="en-US" sz="2000" dirty="0" smtClean="0"/>
              <a:t> new application-level optimizations</a:t>
            </a:r>
          </a:p>
        </p:txBody>
      </p:sp>
      <p:sp>
        <p:nvSpPr>
          <p:cNvPr id="8" name="TextBox 7"/>
          <p:cNvSpPr txBox="1"/>
          <p:nvPr/>
        </p:nvSpPr>
        <p:spPr>
          <a:xfrm>
            <a:off x="6293036" y="5981000"/>
            <a:ext cx="2876321" cy="369332"/>
          </a:xfrm>
          <a:prstGeom prst="rect">
            <a:avLst/>
          </a:prstGeom>
          <a:noFill/>
        </p:spPr>
        <p:txBody>
          <a:bodyPr wrap="none" rtlCol="0">
            <a:spAutoFit/>
          </a:bodyPr>
          <a:lstStyle/>
          <a:p>
            <a:r>
              <a:rPr lang="en-US" dirty="0" smtClean="0"/>
              <a:t>MPI-ACC runtime optimized</a:t>
            </a:r>
            <a:endParaRPr lang="en-US" dirty="0"/>
          </a:p>
        </p:txBody>
      </p:sp>
      <p:sp>
        <p:nvSpPr>
          <p:cNvPr id="9" name="TextBox 8"/>
          <p:cNvSpPr txBox="1"/>
          <p:nvPr/>
        </p:nvSpPr>
        <p:spPr>
          <a:xfrm>
            <a:off x="5757028" y="18955"/>
            <a:ext cx="3434642" cy="523220"/>
          </a:xfrm>
          <a:prstGeom prst="rect">
            <a:avLst/>
          </a:prstGeom>
          <a:noFill/>
        </p:spPr>
        <p:txBody>
          <a:bodyPr wrap="none" rtlCol="0">
            <a:spAutoFit/>
          </a:bodyPr>
          <a:lstStyle/>
          <a:p>
            <a:r>
              <a:rPr lang="en-US" sz="1400" dirty="0" smtClean="0"/>
              <a:t>Performance: Hardware/Software Co-Design</a:t>
            </a:r>
          </a:p>
          <a:p>
            <a:r>
              <a:rPr lang="en-US" sz="1400" dirty="0"/>
              <a:t>i</a:t>
            </a:r>
            <a:r>
              <a:rPr lang="en-US" sz="1400" dirty="0" smtClean="0"/>
              <a:t>n context of Programmability &amp; Portability</a:t>
            </a:r>
            <a:endParaRPr lang="en-US" sz="1400" dirty="0"/>
          </a:p>
        </p:txBody>
      </p:sp>
      <p:sp>
        <p:nvSpPr>
          <p:cNvPr id="4" name="TextBox 3"/>
          <p:cNvSpPr txBox="1"/>
          <p:nvPr/>
        </p:nvSpPr>
        <p:spPr>
          <a:xfrm>
            <a:off x="241300" y="3512605"/>
            <a:ext cx="2413000" cy="1200329"/>
          </a:xfrm>
          <a:prstGeom prst="rect">
            <a:avLst/>
          </a:prstGeom>
          <a:noFill/>
          <a:scene3d>
            <a:camera prst="orthographicFront">
              <a:rot lat="0" lon="0" rev="1200000"/>
            </a:camera>
            <a:lightRig rig="threePt" dir="t"/>
          </a:scene3d>
        </p:spPr>
        <p:txBody>
          <a:bodyPr wrap="square" rtlCol="0">
            <a:spAutoFit/>
          </a:bodyPr>
          <a:lstStyle/>
          <a:p>
            <a:r>
              <a:rPr lang="en-US" b="1" dirty="0" smtClean="0">
                <a:solidFill>
                  <a:srgbClr val="FF0000"/>
                </a:solidFill>
              </a:rPr>
              <a:t>Slated to be integrated into the next official major release of MPICH</a:t>
            </a:r>
            <a:endParaRPr lang="en-US" b="1" dirty="0">
              <a:solidFill>
                <a:srgbClr val="FF0000"/>
              </a:solidFill>
            </a:endParaRPr>
          </a:p>
        </p:txBody>
      </p:sp>
    </p:spTree>
    <p:extLst>
      <p:ext uri="{BB962C8B-B14F-4D97-AF65-F5344CB8AC3E}">
        <p14:creationId xmlns:p14="http://schemas.microsoft.com/office/powerpoint/2010/main" val="30198201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down)">
                                      <p:cBhvr>
                                        <p:cTn id="7" dur="500"/>
                                        <p:tgtEl>
                                          <p:spTgt spid="5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8" grpId="0"/>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5364606" y="1547524"/>
            <a:ext cx="3767452" cy="2235435"/>
          </a:xfrm>
          <a:prstGeom prst="rect">
            <a:avLst/>
          </a:prstGeom>
          <a:noFill/>
          <a:ln w="9525">
            <a:noFill/>
            <a:miter lim="800000"/>
            <a:headEnd/>
            <a:tailEnd/>
          </a:ln>
        </p:spPr>
      </p:pic>
      <p:sp>
        <p:nvSpPr>
          <p:cNvPr id="15364" name="Rectangle 2"/>
          <p:cNvSpPr>
            <a:spLocks noGrp="1" noChangeArrowheads="1"/>
          </p:cNvSpPr>
          <p:nvPr>
            <p:ph type="title"/>
          </p:nvPr>
        </p:nvSpPr>
        <p:spPr>
          <a:xfrm>
            <a:off x="457200" y="315936"/>
            <a:ext cx="8229600" cy="852487"/>
          </a:xfrm>
        </p:spPr>
        <p:txBody>
          <a:bodyPr>
            <a:normAutofit fontScale="90000"/>
          </a:bodyPr>
          <a:lstStyle/>
          <a:p>
            <a:pPr eaLnBrk="1" hangingPunct="1"/>
            <a:r>
              <a:rPr lang="en-US" dirty="0" smtClean="0"/>
              <a:t>VOCL:  A Virtual Implementation of </a:t>
            </a:r>
            <a:r>
              <a:rPr lang="en-US" dirty="0" err="1" smtClean="0"/>
              <a:t>OpenCL</a:t>
            </a:r>
            <a:r>
              <a:rPr lang="en-US" dirty="0" smtClean="0"/>
              <a:t> for Access and Management of Remote GPU Devices</a:t>
            </a:r>
            <a:endParaRPr lang="en-US" dirty="0"/>
          </a:p>
        </p:txBody>
      </p:sp>
      <p:sp>
        <p:nvSpPr>
          <p:cNvPr id="15365" name="Rectangle 3"/>
          <p:cNvSpPr>
            <a:spLocks noGrp="1" noChangeArrowheads="1"/>
          </p:cNvSpPr>
          <p:nvPr>
            <p:ph type="body" idx="1"/>
          </p:nvPr>
        </p:nvSpPr>
        <p:spPr>
          <a:xfrm>
            <a:off x="152400" y="1466068"/>
            <a:ext cx="5448300" cy="4858532"/>
          </a:xfrm>
        </p:spPr>
        <p:txBody>
          <a:bodyPr/>
          <a:lstStyle/>
          <a:p>
            <a:r>
              <a:rPr lang="en-US" dirty="0" smtClean="0"/>
              <a:t>GPU Virtualization</a:t>
            </a:r>
          </a:p>
          <a:p>
            <a:pPr lvl="1"/>
            <a:r>
              <a:rPr lang="en-US" dirty="0" smtClean="0"/>
              <a:t>Transparent utilization of remote GPUs</a:t>
            </a:r>
          </a:p>
          <a:p>
            <a:pPr lvl="2"/>
            <a:r>
              <a:rPr lang="en-US" dirty="0" smtClean="0"/>
              <a:t>Remote GPUs look like local “virtual” GPUs</a:t>
            </a:r>
          </a:p>
          <a:p>
            <a:pPr lvl="2"/>
            <a:r>
              <a:rPr lang="en-US" dirty="0" smtClean="0"/>
              <a:t>Applications can access them as if they are regular local GPUs</a:t>
            </a:r>
          </a:p>
          <a:p>
            <a:pPr lvl="2"/>
            <a:r>
              <a:rPr lang="en-US" dirty="0" smtClean="0"/>
              <a:t>VOCL will automatically move data and computation</a:t>
            </a:r>
          </a:p>
          <a:p>
            <a:pPr lvl="1" eaLnBrk="1" hangingPunct="1"/>
            <a:r>
              <a:rPr lang="en-US" dirty="0" smtClean="0"/>
              <a:t>Efficient GPU resource management</a:t>
            </a:r>
          </a:p>
          <a:p>
            <a:pPr lvl="2"/>
            <a:r>
              <a:rPr lang="en-US" dirty="0" smtClean="0"/>
              <a:t>Virtual GPUs can migrate from one physical GPU to another</a:t>
            </a:r>
          </a:p>
          <a:p>
            <a:pPr lvl="2"/>
            <a:r>
              <a:rPr lang="en-US" dirty="0" smtClean="0"/>
              <a:t>If a system admin wants to add or remove a node, he/she can do that while applications are running (hot-swap capability)</a:t>
            </a:r>
          </a:p>
        </p:txBody>
      </p:sp>
      <p:sp>
        <p:nvSpPr>
          <p:cNvPr id="7" name="Rectangle 6"/>
          <p:cNvSpPr/>
          <p:nvPr/>
        </p:nvSpPr>
        <p:spPr>
          <a:xfrm>
            <a:off x="5676901" y="4014331"/>
            <a:ext cx="3264657" cy="1969770"/>
          </a:xfrm>
          <a:prstGeom prst="rect">
            <a:avLst/>
          </a:prstGeom>
        </p:spPr>
        <p:txBody>
          <a:bodyPr wrap="square">
            <a:spAutoFit/>
          </a:bodyPr>
          <a:lstStyle/>
          <a:p>
            <a:pPr marL="177800" indent="-177800">
              <a:spcAft>
                <a:spcPts val="1200"/>
              </a:spcAft>
              <a:buFont typeface="Arial"/>
              <a:buChar char="•"/>
            </a:pPr>
            <a:r>
              <a:rPr lang="en-US" sz="1400" dirty="0" smtClean="0">
                <a:solidFill>
                  <a:schemeClr val="bg1">
                    <a:lumMod val="50000"/>
                  </a:schemeClr>
                </a:solidFill>
              </a:rPr>
              <a:t>“VOCL: An Optimized Environment for Transparent Virtualization of Graphics Processing Units,” </a:t>
            </a:r>
            <a:r>
              <a:rPr lang="en-US" sz="1400" i="1" dirty="0" smtClean="0">
                <a:solidFill>
                  <a:schemeClr val="bg1">
                    <a:lumMod val="50000"/>
                  </a:schemeClr>
                </a:solidFill>
              </a:rPr>
              <a:t>IEEE Innovative Parallel Computing</a:t>
            </a:r>
            <a:r>
              <a:rPr lang="en-US" sz="1400" dirty="0" smtClean="0">
                <a:solidFill>
                  <a:schemeClr val="bg1">
                    <a:lumMod val="50000"/>
                  </a:schemeClr>
                </a:solidFill>
              </a:rPr>
              <a:t>, May 2012.   </a:t>
            </a:r>
            <a:endParaRPr lang="en-US" sz="1400" b="1" i="1" dirty="0" smtClean="0">
              <a:solidFill>
                <a:schemeClr val="bg1">
                  <a:lumMod val="50000"/>
                </a:schemeClr>
              </a:solidFill>
            </a:endParaRPr>
          </a:p>
          <a:p>
            <a:pPr marL="177800" indent="-177800">
              <a:spcAft>
                <a:spcPts val="1200"/>
              </a:spcAft>
              <a:buFont typeface="Arial"/>
              <a:buChar char="•"/>
            </a:pPr>
            <a:r>
              <a:rPr lang="en-US" sz="1400" dirty="0" smtClean="0">
                <a:solidFill>
                  <a:schemeClr val="bg1">
                    <a:lumMod val="50000"/>
                  </a:schemeClr>
                </a:solidFill>
              </a:rPr>
              <a:t>“Transparent Accelerator Migration in a Virtualized GPU Environment,” </a:t>
            </a:r>
            <a:r>
              <a:rPr lang="en-US" sz="1400" i="1" dirty="0" smtClean="0">
                <a:solidFill>
                  <a:schemeClr val="bg1">
                    <a:lumMod val="50000"/>
                  </a:schemeClr>
                </a:solidFill>
              </a:rPr>
              <a:t>IEEE/ACM International Symposium on Cluster, Cloud and Grid Computing</a:t>
            </a:r>
            <a:r>
              <a:rPr lang="en-US" sz="1400" dirty="0" smtClean="0">
                <a:solidFill>
                  <a:schemeClr val="bg1">
                    <a:lumMod val="50000"/>
                  </a:schemeClr>
                </a:solidFill>
              </a:rPr>
              <a:t>, May 2012.  </a:t>
            </a:r>
            <a:endParaRPr lang="en-US" sz="1400" b="1" i="1" dirty="0" smtClean="0">
              <a:solidFill>
                <a:schemeClr val="bg1">
                  <a:lumMod val="50000"/>
                </a:schemeClr>
              </a:solidFill>
            </a:endParaRPr>
          </a:p>
        </p:txBody>
      </p:sp>
    </p:spTree>
    <p:extLst>
      <p:ext uri="{BB962C8B-B14F-4D97-AF65-F5344CB8AC3E}">
        <p14:creationId xmlns:p14="http://schemas.microsoft.com/office/powerpoint/2010/main" val="1138772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1142"/>
            <a:ext cx="8229600" cy="851933"/>
          </a:xfrm>
          <a:effectLst>
            <a:glow rad="228600">
              <a:schemeClr val="accent2">
                <a:satMod val="175000"/>
                <a:alpha val="40000"/>
              </a:schemeClr>
            </a:glow>
          </a:effectLst>
        </p:spPr>
        <p:txBody>
          <a:bodyPr/>
          <a:lstStyle/>
          <a:p>
            <a:pPr algn="l"/>
            <a:r>
              <a:rPr lang="en-US" dirty="0" smtClean="0"/>
              <a:t>Virtual OpenCL (VOCL) Framework</a:t>
            </a:r>
            <a:endParaRPr lang="en-US" dirty="0"/>
          </a:p>
        </p:txBody>
      </p:sp>
      <p:sp>
        <p:nvSpPr>
          <p:cNvPr id="3" name="Content Placeholder 2"/>
          <p:cNvSpPr>
            <a:spLocks noGrp="1"/>
          </p:cNvSpPr>
          <p:nvPr>
            <p:ph idx="1"/>
          </p:nvPr>
        </p:nvSpPr>
        <p:spPr>
          <a:xfrm>
            <a:off x="457200" y="922141"/>
            <a:ext cx="4775200" cy="703460"/>
          </a:xfrm>
        </p:spPr>
        <p:txBody>
          <a:bodyPr>
            <a:normAutofit lnSpcReduction="10000"/>
          </a:bodyPr>
          <a:lstStyle/>
          <a:p>
            <a:pPr marL="342900" lvl="1" indent="-342900">
              <a:buClrTx/>
              <a:buFont typeface="Arial"/>
              <a:buChar char="•"/>
            </a:pPr>
            <a:r>
              <a:rPr lang="en-US" dirty="0"/>
              <a:t>Transparent utilization of remote </a:t>
            </a:r>
            <a:r>
              <a:rPr lang="en-US" dirty="0" smtClean="0"/>
              <a:t>GPUs</a:t>
            </a:r>
          </a:p>
          <a:p>
            <a:pPr marL="342900" lvl="1" indent="-342900">
              <a:buClrTx/>
              <a:buFont typeface="Arial"/>
              <a:buChar char="•"/>
            </a:pPr>
            <a:r>
              <a:rPr lang="en-US" dirty="0" smtClean="0"/>
              <a:t>Efficient GPU resource management </a:t>
            </a:r>
            <a:endParaRPr lang="en-US" dirty="0"/>
          </a:p>
          <a:p>
            <a:pPr marL="0" indent="0">
              <a:buNone/>
            </a:pPr>
            <a:endParaRPr lang="en-US" dirty="0"/>
          </a:p>
        </p:txBody>
      </p:sp>
      <p:sp>
        <p:nvSpPr>
          <p:cNvPr id="5" name="Rectangle 4"/>
          <p:cNvSpPr/>
          <p:nvPr/>
        </p:nvSpPr>
        <p:spPr bwMode="auto">
          <a:xfrm>
            <a:off x="381000" y="1993900"/>
            <a:ext cx="2133600" cy="1524000"/>
          </a:xfrm>
          <a:prstGeom prst="rect">
            <a:avLst/>
          </a:prstGeom>
          <a:noFill/>
          <a:ln w="28575" cap="flat" cmpd="sng" algn="ctr">
            <a:solidFill>
              <a:schemeClr val="bg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smtClean="0">
                <a:ln>
                  <a:noFill/>
                </a:ln>
                <a:solidFill>
                  <a:schemeClr val="tx1"/>
                </a:solidFill>
                <a:effectLst/>
              </a:rPr>
              <a:t>Compute Node</a:t>
            </a:r>
          </a:p>
        </p:txBody>
      </p:sp>
      <p:sp>
        <p:nvSpPr>
          <p:cNvPr id="6" name="Rectangle 5"/>
          <p:cNvSpPr/>
          <p:nvPr/>
        </p:nvSpPr>
        <p:spPr bwMode="auto">
          <a:xfrm>
            <a:off x="914400" y="3822700"/>
            <a:ext cx="1066800" cy="533400"/>
          </a:xfrm>
          <a:prstGeom prst="rect">
            <a:avLst/>
          </a:prstGeom>
          <a:solidFill>
            <a:schemeClr val="tx2">
              <a:lumMod val="20000"/>
              <a:lumOff val="80000"/>
            </a:schemeClr>
          </a:solidFill>
          <a:ln w="19050" cap="flat" cmpd="sng" algn="ctr">
            <a:solidFill>
              <a:schemeClr val="bg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b="1" i="1" dirty="0" smtClean="0"/>
              <a:t>Physical GPU</a:t>
            </a:r>
            <a:endParaRPr kumimoji="0" lang="en-US" sz="1400" b="1" i="1" u="none" strike="noStrike" cap="none" normalizeH="0" baseline="0" dirty="0" smtClean="0">
              <a:ln>
                <a:noFill/>
              </a:ln>
              <a:solidFill>
                <a:schemeClr val="tx1"/>
              </a:solidFill>
              <a:effectLst/>
            </a:endParaRPr>
          </a:p>
        </p:txBody>
      </p:sp>
      <p:cxnSp>
        <p:nvCxnSpPr>
          <p:cNvPr id="8" name="Straight Arrow Connector 7"/>
          <p:cNvCxnSpPr>
            <a:stCxn id="5" idx="2"/>
            <a:endCxn id="6" idx="0"/>
          </p:cNvCxnSpPr>
          <p:nvPr/>
        </p:nvCxnSpPr>
        <p:spPr bwMode="auto">
          <a:xfrm>
            <a:off x="1447800" y="3517900"/>
            <a:ext cx="0" cy="304800"/>
          </a:xfrm>
          <a:prstGeom prst="straightConnector1">
            <a:avLst/>
          </a:prstGeom>
          <a:noFill/>
          <a:ln w="28575" cap="flat" cmpd="sng" algn="ctr">
            <a:solidFill>
              <a:schemeClr val="bg2">
                <a:lumMod val="10000"/>
              </a:schemeClr>
            </a:solidFill>
            <a:prstDash val="solid"/>
            <a:round/>
            <a:headEnd type="arrow"/>
            <a:tailEnd type="arrow"/>
          </a:ln>
          <a:effectLst/>
        </p:spPr>
      </p:cxnSp>
      <p:sp>
        <p:nvSpPr>
          <p:cNvPr id="9" name="Oval 8"/>
          <p:cNvSpPr/>
          <p:nvPr/>
        </p:nvSpPr>
        <p:spPr bwMode="auto">
          <a:xfrm>
            <a:off x="609600" y="2298700"/>
            <a:ext cx="1676400" cy="381000"/>
          </a:xfrm>
          <a:prstGeom prst="ellipse">
            <a:avLst/>
          </a:prstGeom>
          <a:solidFill>
            <a:schemeClr val="accent4">
              <a:lumMod val="20000"/>
              <a:lumOff val="80000"/>
            </a:schemeClr>
          </a:solidFill>
          <a:ln w="9525" cap="flat" cmpd="sng" algn="ctr">
            <a:solidFill>
              <a:schemeClr val="bg2">
                <a:lumMod val="1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rPr>
              <a:t>Application</a:t>
            </a:r>
          </a:p>
        </p:txBody>
      </p:sp>
      <p:sp>
        <p:nvSpPr>
          <p:cNvPr id="10" name="Rectangle 9"/>
          <p:cNvSpPr/>
          <p:nvPr/>
        </p:nvSpPr>
        <p:spPr bwMode="auto">
          <a:xfrm>
            <a:off x="457200" y="3136900"/>
            <a:ext cx="1981200" cy="304800"/>
          </a:xfrm>
          <a:prstGeom prst="rect">
            <a:avLst/>
          </a:prstGeom>
          <a:solidFill>
            <a:schemeClr val="accent6">
              <a:lumMod val="60000"/>
              <a:lumOff val="40000"/>
            </a:schemeClr>
          </a:solidFill>
          <a:ln w="9525" cap="flat" cmpd="sng" algn="ctr">
            <a:solidFill>
              <a:schemeClr val="bg2">
                <a:lumMod val="10000"/>
              </a:schemeClr>
            </a:solidFill>
            <a:prstDash val="solid"/>
            <a:round/>
            <a:headEnd type="none" w="med" len="med"/>
            <a:tailEnd type="none" w="med" len="med"/>
          </a:ln>
          <a:effectLst/>
        </p:spPr>
        <p:txBody>
          <a:bodyPr vert="horz" wrap="square" lIns="91440" tIns="45720" rIns="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b="1" i="1" dirty="0" smtClean="0"/>
              <a:t>Native OpenCL Library</a:t>
            </a:r>
            <a:endParaRPr kumimoji="0" lang="en-US" sz="1400" b="1" i="1" u="none" strike="noStrike" cap="none" normalizeH="0" baseline="0" dirty="0" smtClean="0">
              <a:ln>
                <a:noFill/>
              </a:ln>
              <a:solidFill>
                <a:schemeClr val="tx1"/>
              </a:solidFill>
              <a:effectLst/>
            </a:endParaRPr>
          </a:p>
        </p:txBody>
      </p:sp>
      <p:cxnSp>
        <p:nvCxnSpPr>
          <p:cNvPr id="12" name="Straight Arrow Connector 11"/>
          <p:cNvCxnSpPr>
            <a:stCxn id="9" idx="4"/>
            <a:endCxn id="10" idx="0"/>
          </p:cNvCxnSpPr>
          <p:nvPr/>
        </p:nvCxnSpPr>
        <p:spPr bwMode="auto">
          <a:xfrm>
            <a:off x="1447800" y="2679700"/>
            <a:ext cx="0" cy="457200"/>
          </a:xfrm>
          <a:prstGeom prst="straightConnector1">
            <a:avLst/>
          </a:prstGeom>
          <a:noFill/>
          <a:ln w="28575" cap="flat" cmpd="sng" algn="ctr">
            <a:solidFill>
              <a:schemeClr val="bg2">
                <a:lumMod val="10000"/>
              </a:schemeClr>
            </a:solidFill>
            <a:prstDash val="solid"/>
            <a:round/>
            <a:headEnd type="arrow"/>
            <a:tailEnd type="arrow"/>
          </a:ln>
          <a:effectLst/>
        </p:spPr>
      </p:cxnSp>
      <p:sp>
        <p:nvSpPr>
          <p:cNvPr id="18" name="TextBox 17"/>
          <p:cNvSpPr txBox="1"/>
          <p:nvPr/>
        </p:nvSpPr>
        <p:spPr>
          <a:xfrm>
            <a:off x="264950" y="2829125"/>
            <a:ext cx="1243211" cy="307777"/>
          </a:xfrm>
          <a:prstGeom prst="rect">
            <a:avLst/>
          </a:prstGeom>
          <a:noFill/>
          <a:effectLst/>
        </p:spPr>
        <p:txBody>
          <a:bodyPr wrap="square" rtlCol="0">
            <a:spAutoFit/>
          </a:bodyPr>
          <a:lstStyle/>
          <a:p>
            <a:r>
              <a:rPr lang="en-US" sz="1400" b="1" dirty="0" smtClean="0"/>
              <a:t>OpenCL API</a:t>
            </a:r>
            <a:endParaRPr lang="en-US" sz="1400" b="1" dirty="0"/>
          </a:p>
        </p:txBody>
      </p:sp>
      <p:sp>
        <p:nvSpPr>
          <p:cNvPr id="19" name="TextBox 18"/>
          <p:cNvSpPr txBox="1"/>
          <p:nvPr/>
        </p:nvSpPr>
        <p:spPr>
          <a:xfrm>
            <a:off x="609600" y="4550946"/>
            <a:ext cx="1828800" cy="338554"/>
          </a:xfrm>
          <a:prstGeom prst="rect">
            <a:avLst/>
          </a:prstGeom>
          <a:noFill/>
          <a:effectLst/>
        </p:spPr>
        <p:txBody>
          <a:bodyPr wrap="square" rtlCol="0">
            <a:spAutoFit/>
          </a:bodyPr>
          <a:lstStyle/>
          <a:p>
            <a:pPr algn="ctr"/>
            <a:r>
              <a:rPr lang="en-US" sz="1600" b="1" i="1" dirty="0" smtClean="0">
                <a:solidFill>
                  <a:srgbClr val="C00000"/>
                </a:solidFill>
              </a:rPr>
              <a:t>Traditional Model</a:t>
            </a:r>
            <a:endParaRPr lang="en-US" sz="1600" b="1" i="1" dirty="0">
              <a:solidFill>
                <a:srgbClr val="C00000"/>
              </a:solidFill>
            </a:endParaRPr>
          </a:p>
        </p:txBody>
      </p:sp>
      <p:sp>
        <p:nvSpPr>
          <p:cNvPr id="20" name="Rectangle 19"/>
          <p:cNvSpPr/>
          <p:nvPr/>
        </p:nvSpPr>
        <p:spPr bwMode="auto">
          <a:xfrm>
            <a:off x="6667500" y="1066800"/>
            <a:ext cx="2133600" cy="1524000"/>
          </a:xfrm>
          <a:prstGeom prst="rect">
            <a:avLst/>
          </a:prstGeom>
          <a:noFill/>
          <a:ln w="28575" cap="flat" cmpd="sng" algn="ctr">
            <a:solidFill>
              <a:schemeClr val="bg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smtClean="0">
                <a:ln>
                  <a:noFill/>
                </a:ln>
                <a:solidFill>
                  <a:schemeClr val="tx1"/>
                </a:solidFill>
                <a:effectLst/>
              </a:rPr>
              <a:t>Compute Node</a:t>
            </a:r>
          </a:p>
        </p:txBody>
      </p:sp>
      <p:sp>
        <p:nvSpPr>
          <p:cNvPr id="21" name="Rectangle 20"/>
          <p:cNvSpPr/>
          <p:nvPr/>
        </p:nvSpPr>
        <p:spPr bwMode="auto">
          <a:xfrm>
            <a:off x="7200900" y="2881644"/>
            <a:ext cx="1066800" cy="533400"/>
          </a:xfrm>
          <a:prstGeom prst="rect">
            <a:avLst/>
          </a:prstGeom>
          <a:solidFill>
            <a:schemeClr val="tx2">
              <a:lumMod val="20000"/>
              <a:lumOff val="80000"/>
            </a:schemeClr>
          </a:solidFill>
          <a:ln w="19050" cap="flat" cmpd="sng" algn="ctr">
            <a:solidFill>
              <a:schemeClr val="bg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b="1" i="1" dirty="0" smtClean="0"/>
              <a:t>Physical GPU</a:t>
            </a:r>
            <a:endParaRPr kumimoji="0" lang="en-US" sz="1400" b="1" i="1" u="none" strike="noStrike" cap="none" normalizeH="0" baseline="0" dirty="0" smtClean="0">
              <a:ln>
                <a:noFill/>
              </a:ln>
              <a:solidFill>
                <a:schemeClr val="tx1"/>
              </a:solidFill>
              <a:effectLst/>
            </a:endParaRPr>
          </a:p>
        </p:txBody>
      </p:sp>
      <p:cxnSp>
        <p:nvCxnSpPr>
          <p:cNvPr id="22" name="Straight Arrow Connector 21"/>
          <p:cNvCxnSpPr>
            <a:stCxn id="20" idx="2"/>
            <a:endCxn id="21" idx="0"/>
          </p:cNvCxnSpPr>
          <p:nvPr/>
        </p:nvCxnSpPr>
        <p:spPr bwMode="auto">
          <a:xfrm>
            <a:off x="7734300" y="2590800"/>
            <a:ext cx="0" cy="290844"/>
          </a:xfrm>
          <a:prstGeom prst="straightConnector1">
            <a:avLst/>
          </a:prstGeom>
          <a:noFill/>
          <a:ln w="28575" cap="flat" cmpd="sng" algn="ctr">
            <a:solidFill>
              <a:schemeClr val="bg2">
                <a:lumMod val="10000"/>
              </a:schemeClr>
            </a:solidFill>
            <a:prstDash val="solid"/>
            <a:round/>
            <a:headEnd type="arrow"/>
            <a:tailEnd type="arrow"/>
          </a:ln>
          <a:effectLst/>
        </p:spPr>
      </p:cxnSp>
      <p:sp>
        <p:nvSpPr>
          <p:cNvPr id="23" name="Oval 22"/>
          <p:cNvSpPr/>
          <p:nvPr/>
        </p:nvSpPr>
        <p:spPr bwMode="auto">
          <a:xfrm>
            <a:off x="6781800" y="1357644"/>
            <a:ext cx="1905000" cy="381000"/>
          </a:xfrm>
          <a:prstGeom prst="ellipse">
            <a:avLst/>
          </a:prstGeom>
          <a:solidFill>
            <a:srgbClr val="FFFF00"/>
          </a:solidFill>
          <a:ln w="9525" cap="flat" cmpd="sng" algn="ctr">
            <a:solidFill>
              <a:schemeClr val="bg2">
                <a:lumMod val="1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rPr>
              <a:t>VOCL Proxy</a:t>
            </a:r>
          </a:p>
        </p:txBody>
      </p:sp>
      <p:cxnSp>
        <p:nvCxnSpPr>
          <p:cNvPr id="25" name="Straight Arrow Connector 24"/>
          <p:cNvCxnSpPr>
            <a:stCxn id="23" idx="4"/>
            <a:endCxn id="34" idx="0"/>
          </p:cNvCxnSpPr>
          <p:nvPr/>
        </p:nvCxnSpPr>
        <p:spPr bwMode="auto">
          <a:xfrm>
            <a:off x="7734300" y="1738644"/>
            <a:ext cx="0" cy="457200"/>
          </a:xfrm>
          <a:prstGeom prst="straightConnector1">
            <a:avLst/>
          </a:prstGeom>
          <a:noFill/>
          <a:ln w="28575" cap="flat" cmpd="sng" algn="ctr">
            <a:solidFill>
              <a:schemeClr val="bg2">
                <a:lumMod val="10000"/>
              </a:schemeClr>
            </a:solidFill>
            <a:prstDash val="solid"/>
            <a:round/>
            <a:headEnd type="arrow"/>
            <a:tailEnd type="arrow"/>
          </a:ln>
          <a:effectLst/>
        </p:spPr>
      </p:cxnSp>
      <p:sp>
        <p:nvSpPr>
          <p:cNvPr id="26" name="TextBox 25"/>
          <p:cNvSpPr txBox="1"/>
          <p:nvPr/>
        </p:nvSpPr>
        <p:spPr>
          <a:xfrm>
            <a:off x="6705600" y="1888068"/>
            <a:ext cx="1104900" cy="523220"/>
          </a:xfrm>
          <a:prstGeom prst="rect">
            <a:avLst/>
          </a:prstGeom>
          <a:noFill/>
          <a:effectLst/>
        </p:spPr>
        <p:txBody>
          <a:bodyPr wrap="square" rtlCol="0">
            <a:spAutoFit/>
          </a:bodyPr>
          <a:lstStyle/>
          <a:p>
            <a:r>
              <a:rPr lang="en-US" sz="1400" b="1" dirty="0" smtClean="0"/>
              <a:t>OpenCL API</a:t>
            </a:r>
            <a:endParaRPr lang="en-US" sz="1400" b="1" dirty="0"/>
          </a:p>
        </p:txBody>
      </p:sp>
      <p:cxnSp>
        <p:nvCxnSpPr>
          <p:cNvPr id="28" name="Straight Connector 27"/>
          <p:cNvCxnSpPr/>
          <p:nvPr/>
        </p:nvCxnSpPr>
        <p:spPr bwMode="auto">
          <a:xfrm rot="5400000">
            <a:off x="945522" y="3460123"/>
            <a:ext cx="3595356" cy="1588"/>
          </a:xfrm>
          <a:prstGeom prst="line">
            <a:avLst/>
          </a:prstGeom>
          <a:noFill/>
          <a:ln w="28575" cap="flat" cmpd="sng" algn="ctr">
            <a:solidFill>
              <a:schemeClr val="bg2">
                <a:lumMod val="10000"/>
              </a:schemeClr>
            </a:solidFill>
            <a:prstDash val="sysDot"/>
            <a:round/>
            <a:headEnd type="none" w="med" len="med"/>
            <a:tailEnd type="none" w="med" len="med"/>
          </a:ln>
          <a:effectLst/>
        </p:spPr>
      </p:cxnSp>
      <p:sp>
        <p:nvSpPr>
          <p:cNvPr id="30" name="TextBox 29"/>
          <p:cNvSpPr txBox="1"/>
          <p:nvPr/>
        </p:nvSpPr>
        <p:spPr>
          <a:xfrm>
            <a:off x="5029200" y="5909846"/>
            <a:ext cx="1676400" cy="338554"/>
          </a:xfrm>
          <a:prstGeom prst="rect">
            <a:avLst/>
          </a:prstGeom>
          <a:noFill/>
          <a:effectLst/>
        </p:spPr>
        <p:txBody>
          <a:bodyPr wrap="square" rtlCol="0">
            <a:spAutoFit/>
          </a:bodyPr>
          <a:lstStyle/>
          <a:p>
            <a:pPr algn="ctr"/>
            <a:r>
              <a:rPr lang="en-US" sz="1600" b="1" i="1" dirty="0" smtClean="0">
                <a:solidFill>
                  <a:srgbClr val="C00000"/>
                </a:solidFill>
              </a:rPr>
              <a:t>VOCL Model</a:t>
            </a:r>
            <a:endParaRPr lang="en-US" sz="1600" b="1" i="1" dirty="0">
              <a:solidFill>
                <a:srgbClr val="C00000"/>
              </a:solidFill>
            </a:endParaRPr>
          </a:p>
        </p:txBody>
      </p:sp>
      <p:sp>
        <p:nvSpPr>
          <p:cNvPr id="34" name="Rectangle 33"/>
          <p:cNvSpPr/>
          <p:nvPr/>
        </p:nvSpPr>
        <p:spPr bwMode="auto">
          <a:xfrm>
            <a:off x="6743700" y="2195844"/>
            <a:ext cx="1981200" cy="304800"/>
          </a:xfrm>
          <a:prstGeom prst="rect">
            <a:avLst/>
          </a:prstGeom>
          <a:solidFill>
            <a:schemeClr val="accent6">
              <a:lumMod val="60000"/>
              <a:lumOff val="40000"/>
            </a:schemeClr>
          </a:solidFill>
          <a:ln w="9525" cap="flat" cmpd="sng" algn="ctr">
            <a:solidFill>
              <a:schemeClr val="bg2">
                <a:lumMod val="10000"/>
              </a:schemeClr>
            </a:solidFill>
            <a:prstDash val="solid"/>
            <a:round/>
            <a:headEnd type="none" w="med" len="med"/>
            <a:tailEnd type="none" w="med" len="med"/>
          </a:ln>
          <a:effectLst/>
        </p:spPr>
        <p:txBody>
          <a:bodyPr vert="horz" wrap="square" lIns="91440" tIns="45720" rIns="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b="1" i="1" dirty="0" smtClean="0"/>
              <a:t>Native OpenCL Library</a:t>
            </a:r>
            <a:endParaRPr kumimoji="0" lang="en-US" sz="1400" b="1" i="1" u="none" strike="noStrike" cap="none" normalizeH="0" baseline="0" dirty="0" smtClean="0">
              <a:ln>
                <a:noFill/>
              </a:ln>
              <a:solidFill>
                <a:schemeClr val="tx1"/>
              </a:solidFill>
              <a:effectLst/>
            </a:endParaRPr>
          </a:p>
        </p:txBody>
      </p:sp>
      <p:sp>
        <p:nvSpPr>
          <p:cNvPr id="42" name="Rectangle 41"/>
          <p:cNvSpPr/>
          <p:nvPr/>
        </p:nvSpPr>
        <p:spPr bwMode="auto">
          <a:xfrm>
            <a:off x="3429000" y="1981200"/>
            <a:ext cx="2133600" cy="1524000"/>
          </a:xfrm>
          <a:prstGeom prst="rect">
            <a:avLst/>
          </a:prstGeom>
          <a:noFill/>
          <a:ln w="28575" cap="flat" cmpd="sng" algn="ctr">
            <a:solidFill>
              <a:schemeClr val="bg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smtClean="0">
                <a:ln>
                  <a:noFill/>
                </a:ln>
                <a:solidFill>
                  <a:schemeClr val="tx1"/>
                </a:solidFill>
                <a:effectLst/>
              </a:rPr>
              <a:t>Compute Node</a:t>
            </a:r>
          </a:p>
        </p:txBody>
      </p:sp>
      <p:sp>
        <p:nvSpPr>
          <p:cNvPr id="43" name="Rectangle 42"/>
          <p:cNvSpPr/>
          <p:nvPr/>
        </p:nvSpPr>
        <p:spPr bwMode="auto">
          <a:xfrm>
            <a:off x="3429000" y="3810000"/>
            <a:ext cx="1066800" cy="304800"/>
          </a:xfrm>
          <a:prstGeom prst="rect">
            <a:avLst/>
          </a:prstGeom>
          <a:solidFill>
            <a:schemeClr val="tx2">
              <a:lumMod val="20000"/>
              <a:lumOff val="80000"/>
            </a:schemeClr>
          </a:solidFill>
          <a:ln w="19050" cap="flat" cmpd="sng" algn="ctr">
            <a:solidFill>
              <a:schemeClr val="bg2">
                <a:lumMod val="10000"/>
              </a:schemeClr>
            </a:solidFill>
            <a:prstDash val="sysDot"/>
            <a:round/>
            <a:headEnd type="none" w="med" len="med"/>
            <a:tailEnd type="none" w="med" len="med"/>
          </a:ln>
          <a:effectLst/>
        </p:spPr>
        <p:txBody>
          <a:bodyPr vert="horz" wrap="square" lIns="91440" tIns="45720" rIns="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b="1" i="1" dirty="0" smtClean="0"/>
              <a:t>Virtual GPU</a:t>
            </a:r>
            <a:endParaRPr kumimoji="0" lang="en-US" sz="1400" b="1" i="1" u="none" strike="noStrike" cap="none" normalizeH="0" baseline="0" dirty="0" smtClean="0">
              <a:ln>
                <a:noFill/>
              </a:ln>
              <a:solidFill>
                <a:schemeClr val="tx1"/>
              </a:solidFill>
              <a:effectLst/>
            </a:endParaRPr>
          </a:p>
        </p:txBody>
      </p:sp>
      <p:cxnSp>
        <p:nvCxnSpPr>
          <p:cNvPr id="44" name="Straight Arrow Connector 43"/>
          <p:cNvCxnSpPr>
            <a:endCxn id="43" idx="0"/>
          </p:cNvCxnSpPr>
          <p:nvPr/>
        </p:nvCxnSpPr>
        <p:spPr bwMode="auto">
          <a:xfrm>
            <a:off x="3962400" y="3505200"/>
            <a:ext cx="0" cy="304800"/>
          </a:xfrm>
          <a:prstGeom prst="straightConnector1">
            <a:avLst/>
          </a:prstGeom>
          <a:noFill/>
          <a:ln w="28575" cap="flat" cmpd="sng" algn="ctr">
            <a:solidFill>
              <a:schemeClr val="bg2">
                <a:lumMod val="10000"/>
              </a:schemeClr>
            </a:solidFill>
            <a:prstDash val="sysDot"/>
            <a:round/>
            <a:headEnd type="arrow"/>
            <a:tailEnd type="arrow"/>
          </a:ln>
          <a:effectLst/>
        </p:spPr>
      </p:cxnSp>
      <p:sp>
        <p:nvSpPr>
          <p:cNvPr id="45" name="Oval 44"/>
          <p:cNvSpPr/>
          <p:nvPr/>
        </p:nvSpPr>
        <p:spPr bwMode="auto">
          <a:xfrm>
            <a:off x="3657600" y="2286000"/>
            <a:ext cx="1676400" cy="381000"/>
          </a:xfrm>
          <a:prstGeom prst="ellipse">
            <a:avLst/>
          </a:prstGeom>
          <a:solidFill>
            <a:schemeClr val="accent4">
              <a:lumMod val="20000"/>
              <a:lumOff val="80000"/>
            </a:schemeClr>
          </a:solidFill>
          <a:ln w="9525" cap="flat" cmpd="sng" algn="ctr">
            <a:solidFill>
              <a:schemeClr val="bg2">
                <a:lumMod val="1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rPr>
              <a:t>Application</a:t>
            </a:r>
          </a:p>
        </p:txBody>
      </p:sp>
      <p:sp>
        <p:nvSpPr>
          <p:cNvPr id="46" name="Rectangle 45"/>
          <p:cNvSpPr/>
          <p:nvPr/>
        </p:nvSpPr>
        <p:spPr bwMode="auto">
          <a:xfrm>
            <a:off x="3505200" y="3124200"/>
            <a:ext cx="1981200" cy="304800"/>
          </a:xfrm>
          <a:prstGeom prst="rect">
            <a:avLst/>
          </a:prstGeom>
          <a:solidFill>
            <a:schemeClr val="accent5">
              <a:lumMod val="60000"/>
              <a:lumOff val="40000"/>
            </a:schemeClr>
          </a:solidFill>
          <a:ln w="9525" cap="flat" cmpd="sng" algn="ctr">
            <a:solidFill>
              <a:schemeClr val="bg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b="1" i="1" dirty="0" smtClean="0"/>
              <a:t>VOCL Library</a:t>
            </a:r>
            <a:endParaRPr kumimoji="0" lang="en-US" sz="1400" b="1" i="1" u="none" strike="noStrike" cap="none" normalizeH="0" baseline="0" dirty="0" smtClean="0">
              <a:ln>
                <a:noFill/>
              </a:ln>
              <a:solidFill>
                <a:schemeClr val="tx1"/>
              </a:solidFill>
              <a:effectLst/>
            </a:endParaRPr>
          </a:p>
        </p:txBody>
      </p:sp>
      <p:cxnSp>
        <p:nvCxnSpPr>
          <p:cNvPr id="47" name="Straight Arrow Connector 46"/>
          <p:cNvCxnSpPr>
            <a:stCxn id="45" idx="4"/>
            <a:endCxn id="46" idx="0"/>
          </p:cNvCxnSpPr>
          <p:nvPr/>
        </p:nvCxnSpPr>
        <p:spPr bwMode="auto">
          <a:xfrm>
            <a:off x="4495800" y="2667000"/>
            <a:ext cx="0" cy="457200"/>
          </a:xfrm>
          <a:prstGeom prst="straightConnector1">
            <a:avLst/>
          </a:prstGeom>
          <a:noFill/>
          <a:ln w="28575" cap="flat" cmpd="sng" algn="ctr">
            <a:solidFill>
              <a:schemeClr val="bg2">
                <a:lumMod val="10000"/>
              </a:schemeClr>
            </a:solidFill>
            <a:prstDash val="solid"/>
            <a:round/>
            <a:headEnd type="arrow"/>
            <a:tailEnd type="arrow"/>
          </a:ln>
          <a:effectLst/>
        </p:spPr>
      </p:cxnSp>
      <p:sp>
        <p:nvSpPr>
          <p:cNvPr id="48" name="TextBox 47"/>
          <p:cNvSpPr txBox="1"/>
          <p:nvPr/>
        </p:nvSpPr>
        <p:spPr>
          <a:xfrm>
            <a:off x="3318135" y="2816425"/>
            <a:ext cx="1314051" cy="307777"/>
          </a:xfrm>
          <a:prstGeom prst="rect">
            <a:avLst/>
          </a:prstGeom>
          <a:noFill/>
          <a:effectLst/>
        </p:spPr>
        <p:txBody>
          <a:bodyPr wrap="square" rtlCol="0">
            <a:spAutoFit/>
          </a:bodyPr>
          <a:lstStyle/>
          <a:p>
            <a:r>
              <a:rPr lang="en-US" sz="1400" b="1" dirty="0" smtClean="0"/>
              <a:t>OpenCL API</a:t>
            </a:r>
            <a:endParaRPr lang="en-US" sz="1400" b="1" dirty="0"/>
          </a:p>
        </p:txBody>
      </p:sp>
      <p:cxnSp>
        <p:nvCxnSpPr>
          <p:cNvPr id="49" name="Straight Arrow Connector 48"/>
          <p:cNvCxnSpPr>
            <a:stCxn id="23" idx="2"/>
            <a:endCxn id="46" idx="3"/>
          </p:cNvCxnSpPr>
          <p:nvPr/>
        </p:nvCxnSpPr>
        <p:spPr bwMode="auto">
          <a:xfrm flipH="1">
            <a:off x="5486400" y="1548144"/>
            <a:ext cx="1295400" cy="1728456"/>
          </a:xfrm>
          <a:prstGeom prst="straightConnector1">
            <a:avLst/>
          </a:prstGeom>
          <a:noFill/>
          <a:ln w="28575" cap="flat" cmpd="sng" algn="ctr">
            <a:solidFill>
              <a:schemeClr val="bg2">
                <a:lumMod val="10000"/>
              </a:schemeClr>
            </a:solidFill>
            <a:prstDash val="solid"/>
            <a:round/>
            <a:headEnd type="arrow"/>
            <a:tailEnd type="arrow"/>
          </a:ln>
          <a:effectLst/>
        </p:spPr>
      </p:cxnSp>
      <p:sp>
        <p:nvSpPr>
          <p:cNvPr id="52" name="TextBox 51"/>
          <p:cNvSpPr txBox="1"/>
          <p:nvPr/>
        </p:nvSpPr>
        <p:spPr>
          <a:xfrm>
            <a:off x="5924550" y="2435425"/>
            <a:ext cx="552450" cy="307777"/>
          </a:xfrm>
          <a:prstGeom prst="rect">
            <a:avLst/>
          </a:prstGeom>
          <a:noFill/>
          <a:effectLst/>
        </p:spPr>
        <p:txBody>
          <a:bodyPr wrap="square" rtlCol="0">
            <a:spAutoFit/>
          </a:bodyPr>
          <a:lstStyle/>
          <a:p>
            <a:pPr algn="ctr"/>
            <a:r>
              <a:rPr lang="en-US" sz="1400" b="1" dirty="0" smtClean="0"/>
              <a:t>MPI</a:t>
            </a:r>
            <a:endParaRPr lang="en-US" sz="1400" b="1" dirty="0"/>
          </a:p>
        </p:txBody>
      </p:sp>
      <p:sp>
        <p:nvSpPr>
          <p:cNvPr id="54" name="Rectangle 53"/>
          <p:cNvSpPr/>
          <p:nvPr/>
        </p:nvSpPr>
        <p:spPr bwMode="auto">
          <a:xfrm>
            <a:off x="6667500" y="3976356"/>
            <a:ext cx="2133600" cy="1524000"/>
          </a:xfrm>
          <a:prstGeom prst="rect">
            <a:avLst/>
          </a:prstGeom>
          <a:noFill/>
          <a:ln w="28575" cap="flat" cmpd="sng" algn="ctr">
            <a:solidFill>
              <a:schemeClr val="bg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smtClean="0">
                <a:ln>
                  <a:noFill/>
                </a:ln>
                <a:solidFill>
                  <a:schemeClr val="tx1"/>
                </a:solidFill>
                <a:effectLst/>
              </a:rPr>
              <a:t>Compute Node</a:t>
            </a:r>
          </a:p>
        </p:txBody>
      </p:sp>
      <p:sp>
        <p:nvSpPr>
          <p:cNvPr id="55" name="Rectangle 54"/>
          <p:cNvSpPr/>
          <p:nvPr/>
        </p:nvSpPr>
        <p:spPr bwMode="auto">
          <a:xfrm>
            <a:off x="7200900" y="5791200"/>
            <a:ext cx="1066800" cy="533400"/>
          </a:xfrm>
          <a:prstGeom prst="rect">
            <a:avLst/>
          </a:prstGeom>
          <a:solidFill>
            <a:schemeClr val="accent3">
              <a:lumMod val="20000"/>
              <a:lumOff val="80000"/>
            </a:schemeClr>
          </a:solidFill>
          <a:ln w="19050" cap="flat" cmpd="sng" algn="ctr">
            <a:solidFill>
              <a:schemeClr val="bg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b="1" i="1" dirty="0" smtClean="0"/>
              <a:t>Physical GPU</a:t>
            </a:r>
            <a:endParaRPr kumimoji="0" lang="en-US" sz="1400" b="1" i="1" u="none" strike="noStrike" cap="none" normalizeH="0" baseline="0" dirty="0" smtClean="0">
              <a:ln>
                <a:noFill/>
              </a:ln>
              <a:solidFill>
                <a:schemeClr val="tx1"/>
              </a:solidFill>
              <a:effectLst/>
            </a:endParaRPr>
          </a:p>
        </p:txBody>
      </p:sp>
      <p:cxnSp>
        <p:nvCxnSpPr>
          <p:cNvPr id="56" name="Straight Arrow Connector 55"/>
          <p:cNvCxnSpPr>
            <a:stCxn id="54" idx="2"/>
            <a:endCxn id="55" idx="0"/>
          </p:cNvCxnSpPr>
          <p:nvPr/>
        </p:nvCxnSpPr>
        <p:spPr bwMode="auto">
          <a:xfrm>
            <a:off x="7734300" y="5500356"/>
            <a:ext cx="0" cy="290844"/>
          </a:xfrm>
          <a:prstGeom prst="straightConnector1">
            <a:avLst/>
          </a:prstGeom>
          <a:noFill/>
          <a:ln w="28575" cap="flat" cmpd="sng" algn="ctr">
            <a:solidFill>
              <a:schemeClr val="bg2">
                <a:lumMod val="10000"/>
              </a:schemeClr>
            </a:solidFill>
            <a:prstDash val="solid"/>
            <a:round/>
            <a:headEnd type="arrow"/>
            <a:tailEnd type="arrow"/>
          </a:ln>
          <a:effectLst/>
        </p:spPr>
      </p:cxnSp>
      <p:sp>
        <p:nvSpPr>
          <p:cNvPr id="57" name="Oval 56"/>
          <p:cNvSpPr/>
          <p:nvPr/>
        </p:nvSpPr>
        <p:spPr bwMode="auto">
          <a:xfrm>
            <a:off x="6781800" y="4267200"/>
            <a:ext cx="1905000" cy="381000"/>
          </a:xfrm>
          <a:prstGeom prst="ellipse">
            <a:avLst/>
          </a:prstGeom>
          <a:solidFill>
            <a:srgbClr val="FFFF00"/>
          </a:solidFill>
          <a:ln w="9525" cap="flat" cmpd="sng" algn="ctr">
            <a:solidFill>
              <a:schemeClr val="bg2">
                <a:lumMod val="1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rPr>
              <a:t>VOCL Proxy</a:t>
            </a:r>
          </a:p>
        </p:txBody>
      </p:sp>
      <p:cxnSp>
        <p:nvCxnSpPr>
          <p:cNvPr id="58" name="Straight Arrow Connector 57"/>
          <p:cNvCxnSpPr>
            <a:stCxn id="57" idx="4"/>
            <a:endCxn id="60" idx="0"/>
          </p:cNvCxnSpPr>
          <p:nvPr/>
        </p:nvCxnSpPr>
        <p:spPr bwMode="auto">
          <a:xfrm>
            <a:off x="7734300" y="4648200"/>
            <a:ext cx="0" cy="457200"/>
          </a:xfrm>
          <a:prstGeom prst="straightConnector1">
            <a:avLst/>
          </a:prstGeom>
          <a:noFill/>
          <a:ln w="28575" cap="flat" cmpd="sng" algn="ctr">
            <a:solidFill>
              <a:schemeClr val="bg2">
                <a:lumMod val="10000"/>
              </a:schemeClr>
            </a:solidFill>
            <a:prstDash val="solid"/>
            <a:round/>
            <a:headEnd type="arrow"/>
            <a:tailEnd type="arrow"/>
          </a:ln>
          <a:effectLst/>
        </p:spPr>
      </p:cxnSp>
      <p:sp>
        <p:nvSpPr>
          <p:cNvPr id="59" name="TextBox 58"/>
          <p:cNvSpPr txBox="1"/>
          <p:nvPr/>
        </p:nvSpPr>
        <p:spPr>
          <a:xfrm>
            <a:off x="6705600" y="4797624"/>
            <a:ext cx="1104900" cy="523220"/>
          </a:xfrm>
          <a:prstGeom prst="rect">
            <a:avLst/>
          </a:prstGeom>
          <a:noFill/>
          <a:effectLst/>
        </p:spPr>
        <p:txBody>
          <a:bodyPr wrap="square" rtlCol="0">
            <a:spAutoFit/>
          </a:bodyPr>
          <a:lstStyle/>
          <a:p>
            <a:r>
              <a:rPr lang="en-US" sz="1400" b="1" dirty="0" smtClean="0"/>
              <a:t>OpenCL API</a:t>
            </a:r>
            <a:endParaRPr lang="en-US" sz="1400" b="1" dirty="0"/>
          </a:p>
        </p:txBody>
      </p:sp>
      <p:sp>
        <p:nvSpPr>
          <p:cNvPr id="60" name="Rectangle 59"/>
          <p:cNvSpPr/>
          <p:nvPr/>
        </p:nvSpPr>
        <p:spPr bwMode="auto">
          <a:xfrm>
            <a:off x="6743700" y="5105400"/>
            <a:ext cx="1981200" cy="304800"/>
          </a:xfrm>
          <a:prstGeom prst="rect">
            <a:avLst/>
          </a:prstGeom>
          <a:solidFill>
            <a:schemeClr val="accent6">
              <a:lumMod val="60000"/>
              <a:lumOff val="40000"/>
            </a:schemeClr>
          </a:solidFill>
          <a:ln w="9525" cap="flat" cmpd="sng" algn="ctr">
            <a:solidFill>
              <a:schemeClr val="bg2">
                <a:lumMod val="10000"/>
              </a:schemeClr>
            </a:solidFill>
            <a:prstDash val="solid"/>
            <a:round/>
            <a:headEnd type="none" w="med" len="med"/>
            <a:tailEnd type="none" w="med" len="med"/>
          </a:ln>
          <a:effectLst/>
        </p:spPr>
        <p:txBody>
          <a:bodyPr vert="horz" wrap="square" lIns="91440" tIns="45720" rIns="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b="1" i="1" dirty="0" smtClean="0"/>
              <a:t>Native OpenCL Library</a:t>
            </a:r>
            <a:endParaRPr kumimoji="0" lang="en-US" sz="1400" b="1" i="1" u="none" strike="noStrike" cap="none" normalizeH="0" baseline="0" dirty="0" smtClean="0">
              <a:ln>
                <a:noFill/>
              </a:ln>
              <a:solidFill>
                <a:schemeClr val="tx1"/>
              </a:solidFill>
              <a:effectLst/>
            </a:endParaRPr>
          </a:p>
        </p:txBody>
      </p:sp>
      <p:cxnSp>
        <p:nvCxnSpPr>
          <p:cNvPr id="62" name="Straight Arrow Connector 61"/>
          <p:cNvCxnSpPr>
            <a:stCxn id="57" idx="2"/>
            <a:endCxn id="46" idx="3"/>
          </p:cNvCxnSpPr>
          <p:nvPr/>
        </p:nvCxnSpPr>
        <p:spPr bwMode="auto">
          <a:xfrm flipH="1" flipV="1">
            <a:off x="5486400" y="3276600"/>
            <a:ext cx="1295400" cy="1181100"/>
          </a:xfrm>
          <a:prstGeom prst="straightConnector1">
            <a:avLst/>
          </a:prstGeom>
          <a:noFill/>
          <a:ln w="28575" cap="flat" cmpd="sng" algn="ctr">
            <a:solidFill>
              <a:schemeClr val="bg2">
                <a:lumMod val="10000"/>
              </a:schemeClr>
            </a:solidFill>
            <a:prstDash val="solid"/>
            <a:round/>
            <a:headEnd type="arrow"/>
            <a:tailEnd type="arrow"/>
          </a:ln>
          <a:effectLst/>
        </p:spPr>
      </p:cxnSp>
      <p:sp>
        <p:nvSpPr>
          <p:cNvPr id="65" name="Rectangle 64"/>
          <p:cNvSpPr/>
          <p:nvPr/>
        </p:nvSpPr>
        <p:spPr bwMode="auto">
          <a:xfrm>
            <a:off x="4572000" y="3810000"/>
            <a:ext cx="1066800" cy="304800"/>
          </a:xfrm>
          <a:prstGeom prst="rect">
            <a:avLst/>
          </a:prstGeom>
          <a:solidFill>
            <a:schemeClr val="accent3">
              <a:lumMod val="20000"/>
              <a:lumOff val="80000"/>
            </a:schemeClr>
          </a:solidFill>
          <a:ln w="19050" cap="flat" cmpd="sng" algn="ctr">
            <a:solidFill>
              <a:schemeClr val="bg2">
                <a:lumMod val="10000"/>
              </a:schemeClr>
            </a:solidFill>
            <a:prstDash val="sysDot"/>
            <a:round/>
            <a:headEnd type="none" w="med" len="med"/>
            <a:tailEnd type="none" w="med" len="med"/>
          </a:ln>
          <a:effectLst/>
        </p:spPr>
        <p:txBody>
          <a:bodyPr vert="horz" wrap="square" lIns="91440" tIns="45720" rIns="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b="1" i="1" dirty="0" smtClean="0"/>
              <a:t>Virtual GPU</a:t>
            </a:r>
            <a:endParaRPr kumimoji="0" lang="en-US" sz="1400" b="1" i="1" u="none" strike="noStrike" cap="none" normalizeH="0" baseline="0" dirty="0" smtClean="0">
              <a:ln>
                <a:noFill/>
              </a:ln>
              <a:solidFill>
                <a:schemeClr val="tx1"/>
              </a:solidFill>
              <a:effectLst/>
            </a:endParaRPr>
          </a:p>
        </p:txBody>
      </p:sp>
      <p:cxnSp>
        <p:nvCxnSpPr>
          <p:cNvPr id="66" name="Straight Arrow Connector 65"/>
          <p:cNvCxnSpPr>
            <a:endCxn id="65" idx="0"/>
          </p:cNvCxnSpPr>
          <p:nvPr/>
        </p:nvCxnSpPr>
        <p:spPr bwMode="auto">
          <a:xfrm>
            <a:off x="5105400" y="3505200"/>
            <a:ext cx="0" cy="304800"/>
          </a:xfrm>
          <a:prstGeom prst="straightConnector1">
            <a:avLst/>
          </a:prstGeom>
          <a:noFill/>
          <a:ln w="28575" cap="flat" cmpd="sng" algn="ctr">
            <a:solidFill>
              <a:schemeClr val="bg2">
                <a:lumMod val="10000"/>
              </a:schemeClr>
            </a:solidFill>
            <a:prstDash val="sysDot"/>
            <a:round/>
            <a:headEnd type="arrow"/>
            <a:tailEnd type="arrow"/>
          </a:ln>
          <a:effectLst/>
        </p:spPr>
      </p:cxnSp>
      <p:sp>
        <p:nvSpPr>
          <p:cNvPr id="70" name="TextBox 69"/>
          <p:cNvSpPr txBox="1"/>
          <p:nvPr/>
        </p:nvSpPr>
        <p:spPr>
          <a:xfrm>
            <a:off x="6000750" y="3581402"/>
            <a:ext cx="552450" cy="307777"/>
          </a:xfrm>
          <a:prstGeom prst="rect">
            <a:avLst/>
          </a:prstGeom>
          <a:noFill/>
          <a:effectLst/>
        </p:spPr>
        <p:txBody>
          <a:bodyPr wrap="square" rtlCol="0">
            <a:spAutoFit/>
          </a:bodyPr>
          <a:lstStyle/>
          <a:p>
            <a:pPr algn="ctr"/>
            <a:r>
              <a:rPr lang="en-US" sz="1400" b="1" dirty="0" smtClean="0"/>
              <a:t>MPI</a:t>
            </a:r>
            <a:endParaRPr lang="en-US" sz="1400" b="1" dirty="0"/>
          </a:p>
        </p:txBody>
      </p:sp>
      <p:sp>
        <p:nvSpPr>
          <p:cNvPr id="41" name="Rectangle 40"/>
          <p:cNvSpPr/>
          <p:nvPr/>
        </p:nvSpPr>
        <p:spPr>
          <a:xfrm>
            <a:off x="66676" y="5245102"/>
            <a:ext cx="4695825" cy="830997"/>
          </a:xfrm>
          <a:prstGeom prst="rect">
            <a:avLst/>
          </a:prstGeom>
          <a:effectLst/>
        </p:spPr>
        <p:txBody>
          <a:bodyPr wrap="square">
            <a:spAutoFit/>
          </a:bodyPr>
          <a:lstStyle/>
          <a:p>
            <a:pPr marL="177800" indent="-177800">
              <a:spcAft>
                <a:spcPts val="1200"/>
              </a:spcAft>
            </a:pPr>
            <a:r>
              <a:rPr lang="en-US" sz="1600" dirty="0" smtClean="0">
                <a:solidFill>
                  <a:schemeClr val="bg1">
                    <a:lumMod val="50000"/>
                  </a:schemeClr>
                </a:solidFill>
              </a:rPr>
              <a:t> 	“VOCL: An Optimized Environment for Transparent Virtualization of Graphics Processing Units,” </a:t>
            </a:r>
            <a:r>
              <a:rPr lang="en-US" sz="1600" i="1" dirty="0" smtClean="0">
                <a:solidFill>
                  <a:schemeClr val="bg1">
                    <a:lumMod val="50000"/>
                  </a:schemeClr>
                </a:solidFill>
              </a:rPr>
              <a:t>IEEE Innovative Parallel Computing</a:t>
            </a:r>
            <a:r>
              <a:rPr lang="en-US" sz="1600" dirty="0" smtClean="0">
                <a:solidFill>
                  <a:schemeClr val="bg1">
                    <a:lumMod val="50000"/>
                  </a:schemeClr>
                </a:solidFill>
              </a:rPr>
              <a:t>, May 2012.</a:t>
            </a:r>
            <a:endParaRPr lang="en-US" sz="1600" b="1" i="1" dirty="0">
              <a:solidFill>
                <a:schemeClr val="bg1">
                  <a:lumMod val="50000"/>
                </a:schemeClr>
              </a:solidFill>
            </a:endParaRPr>
          </a:p>
        </p:txBody>
      </p:sp>
    </p:spTree>
    <p:extLst>
      <p:ext uri="{BB962C8B-B14F-4D97-AF65-F5344CB8AC3E}">
        <p14:creationId xmlns:p14="http://schemas.microsoft.com/office/powerpoint/2010/main" val="13006733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26" grpId="0"/>
      <p:bldP spid="30" grpId="0"/>
      <p:bldP spid="34" grpId="0" animBg="1"/>
      <p:bldP spid="42" grpId="0" animBg="1"/>
      <p:bldP spid="43" grpId="0" animBg="1"/>
      <p:bldP spid="45" grpId="0" animBg="1"/>
      <p:bldP spid="46" grpId="0" animBg="1"/>
      <p:bldP spid="48" grpId="0"/>
      <p:bldP spid="52" grpId="0"/>
      <p:bldP spid="54" grpId="0" animBg="1"/>
      <p:bldP spid="55" grpId="0" animBg="1"/>
      <p:bldP spid="57" grpId="0" animBg="1"/>
      <p:bldP spid="59" grpId="0"/>
      <p:bldP spid="60" grpId="0" animBg="1"/>
      <p:bldP spid="65" grpId="0" animBg="1"/>
      <p:bldP spid="7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5742"/>
            <a:ext cx="8229600" cy="851933"/>
          </a:xfrm>
        </p:spPr>
        <p:txBody>
          <a:bodyPr/>
          <a:lstStyle/>
          <a:p>
            <a:r>
              <a:rPr lang="en-US" dirty="0" smtClean="0"/>
              <a:t>Roadmap</a:t>
            </a:r>
            <a:endParaRPr lang="en-US" dirty="0"/>
          </a:p>
        </p:txBody>
      </p:sp>
      <p:sp>
        <p:nvSpPr>
          <p:cNvPr id="3" name="Content Placeholder 2"/>
          <p:cNvSpPr>
            <a:spLocks noGrp="1"/>
          </p:cNvSpPr>
          <p:nvPr>
            <p:ph idx="1"/>
          </p:nvPr>
        </p:nvSpPr>
        <p:spPr>
          <a:xfrm>
            <a:off x="457200" y="1074540"/>
            <a:ext cx="8229600" cy="4835727"/>
          </a:xfrm>
        </p:spPr>
        <p:txBody>
          <a:bodyPr/>
          <a:lstStyle/>
          <a:p>
            <a:r>
              <a:rPr lang="en-US" dirty="0" smtClean="0">
                <a:solidFill>
                  <a:schemeClr val="bg1">
                    <a:lumMod val="65000"/>
                  </a:schemeClr>
                </a:solidFill>
              </a:rPr>
              <a:t>Vision</a:t>
            </a:r>
          </a:p>
          <a:p>
            <a:r>
              <a:rPr lang="en-US" dirty="0" smtClean="0">
                <a:solidFill>
                  <a:schemeClr val="bg1">
                    <a:lumMod val="65000"/>
                  </a:schemeClr>
                </a:solidFill>
              </a:rPr>
              <a:t>Team</a:t>
            </a:r>
          </a:p>
          <a:p>
            <a:r>
              <a:rPr lang="en-US" dirty="0">
                <a:solidFill>
                  <a:srgbClr val="A6A6A6"/>
                </a:solidFill>
              </a:rPr>
              <a:t>Approach:  Synergistic Co-Design</a:t>
            </a:r>
          </a:p>
          <a:p>
            <a:r>
              <a:rPr lang="en-US" dirty="0"/>
              <a:t>Artifacts</a:t>
            </a:r>
          </a:p>
          <a:p>
            <a:pPr lvl="1"/>
            <a:r>
              <a:rPr lang="en-US" dirty="0"/>
              <a:t>Optimized CFD Codes</a:t>
            </a:r>
          </a:p>
          <a:p>
            <a:pPr lvl="1"/>
            <a:r>
              <a:rPr lang="en-US" dirty="0" err="1"/>
              <a:t>CoreTSAR</a:t>
            </a:r>
            <a:r>
              <a:rPr lang="en-US" dirty="0"/>
              <a:t> / </a:t>
            </a:r>
            <a:r>
              <a:rPr lang="en-US" dirty="0" err="1"/>
              <a:t>AffinityTSAR</a:t>
            </a:r>
            <a:endParaRPr lang="en-US" dirty="0"/>
          </a:p>
          <a:p>
            <a:pPr lvl="1"/>
            <a:r>
              <a:rPr lang="en-US" dirty="0" err="1"/>
              <a:t>MetaMorph</a:t>
            </a:r>
            <a:endParaRPr lang="en-US" dirty="0"/>
          </a:p>
          <a:p>
            <a:pPr lvl="1"/>
            <a:r>
              <a:rPr lang="en-US" dirty="0">
                <a:solidFill>
                  <a:srgbClr val="A6A6A6"/>
                </a:solidFill>
              </a:rPr>
              <a:t>MPI-ACC</a:t>
            </a:r>
          </a:p>
          <a:p>
            <a:pPr lvl="1"/>
            <a:r>
              <a:rPr lang="en-US" dirty="0">
                <a:solidFill>
                  <a:srgbClr val="A6A6A6"/>
                </a:solidFill>
              </a:rPr>
              <a:t>VOCL: Virtual </a:t>
            </a:r>
            <a:r>
              <a:rPr lang="en-US" dirty="0" err="1">
                <a:solidFill>
                  <a:srgbClr val="A6A6A6"/>
                </a:solidFill>
              </a:rPr>
              <a:t>OpenCL</a:t>
            </a:r>
            <a:endParaRPr lang="en-US" dirty="0">
              <a:solidFill>
                <a:srgbClr val="A6A6A6"/>
              </a:solidFill>
            </a:endParaRPr>
          </a:p>
          <a:p>
            <a:r>
              <a:rPr lang="en-US" dirty="0" smtClean="0"/>
              <a:t>Achievements </a:t>
            </a:r>
            <a:r>
              <a:rPr lang="en-US" dirty="0"/>
              <a:t>&amp; Publications</a:t>
            </a:r>
          </a:p>
          <a:p>
            <a:r>
              <a:rPr lang="en-US" dirty="0"/>
              <a:t>Next </a:t>
            </a:r>
            <a:r>
              <a:rPr lang="en-US" dirty="0" smtClean="0"/>
              <a:t>Steps</a:t>
            </a:r>
            <a:endParaRPr lang="en-US" dirty="0"/>
          </a:p>
        </p:txBody>
      </p:sp>
      <p:sp>
        <p:nvSpPr>
          <p:cNvPr id="46" name="Oval 45"/>
          <p:cNvSpPr/>
          <p:nvPr/>
        </p:nvSpPr>
        <p:spPr bwMode="auto">
          <a:xfrm>
            <a:off x="5694614" y="1712163"/>
            <a:ext cx="1854200" cy="177102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47" name="TextBox 46"/>
          <p:cNvSpPr txBox="1"/>
          <p:nvPr/>
        </p:nvSpPr>
        <p:spPr>
          <a:xfrm>
            <a:off x="5857688" y="1993246"/>
            <a:ext cx="1213944" cy="369332"/>
          </a:xfrm>
          <a:prstGeom prst="rect">
            <a:avLst/>
          </a:prstGeom>
          <a:noFill/>
        </p:spPr>
        <p:txBody>
          <a:bodyPr wrap="none" rtlCol="0">
            <a:spAutoFit/>
          </a:bodyPr>
          <a:lstStyle/>
          <a:p>
            <a:r>
              <a:rPr lang="en-US" sz="1800" dirty="0" smtClean="0">
                <a:latin typeface="Gill Sans MT"/>
                <a:cs typeface="Gill Sans MT"/>
              </a:rPr>
              <a:t>Algorithms</a:t>
            </a:r>
            <a:endParaRPr lang="en-US" sz="1800" dirty="0">
              <a:latin typeface="Gill Sans MT"/>
              <a:cs typeface="Gill Sans MT"/>
            </a:endParaRPr>
          </a:p>
        </p:txBody>
      </p:sp>
      <p:sp>
        <p:nvSpPr>
          <p:cNvPr id="49" name="TextBox 48"/>
          <p:cNvSpPr txBox="1"/>
          <p:nvPr/>
        </p:nvSpPr>
        <p:spPr>
          <a:xfrm>
            <a:off x="7601914" y="2003054"/>
            <a:ext cx="1014220" cy="369332"/>
          </a:xfrm>
          <a:prstGeom prst="rect">
            <a:avLst/>
          </a:prstGeom>
          <a:noFill/>
        </p:spPr>
        <p:txBody>
          <a:bodyPr wrap="none" rtlCol="0">
            <a:spAutoFit/>
          </a:bodyPr>
          <a:lstStyle/>
          <a:p>
            <a:r>
              <a:rPr lang="en-US" sz="1800" dirty="0" smtClean="0">
                <a:latin typeface="Gill Sans MT"/>
                <a:cs typeface="Gill Sans MT"/>
              </a:rPr>
              <a:t>Software</a:t>
            </a:r>
            <a:endParaRPr lang="en-US" sz="1800" dirty="0">
              <a:latin typeface="Gill Sans MT"/>
              <a:cs typeface="Gill Sans MT"/>
            </a:endParaRPr>
          </a:p>
        </p:txBody>
      </p:sp>
      <p:sp>
        <p:nvSpPr>
          <p:cNvPr id="51" name="TextBox 50"/>
          <p:cNvSpPr txBox="1"/>
          <p:nvPr/>
        </p:nvSpPr>
        <p:spPr>
          <a:xfrm>
            <a:off x="6693292" y="3704856"/>
            <a:ext cx="1118929" cy="369332"/>
          </a:xfrm>
          <a:prstGeom prst="rect">
            <a:avLst/>
          </a:prstGeom>
          <a:noFill/>
        </p:spPr>
        <p:txBody>
          <a:bodyPr wrap="none" rtlCol="0">
            <a:spAutoFit/>
          </a:bodyPr>
          <a:lstStyle/>
          <a:p>
            <a:r>
              <a:rPr lang="en-US" sz="1800" dirty="0" smtClean="0">
                <a:latin typeface="Gill Sans MT"/>
                <a:cs typeface="Gill Sans MT"/>
              </a:rPr>
              <a:t>Hardware</a:t>
            </a:r>
            <a:endParaRPr lang="en-US" sz="1800" dirty="0">
              <a:latin typeface="Gill Sans MT"/>
              <a:cs typeface="Gill Sans MT"/>
            </a:endParaRPr>
          </a:p>
        </p:txBody>
      </p:sp>
      <p:sp>
        <p:nvSpPr>
          <p:cNvPr id="53" name="Oval 52"/>
          <p:cNvSpPr/>
          <p:nvPr/>
        </p:nvSpPr>
        <p:spPr bwMode="auto">
          <a:xfrm>
            <a:off x="6926514" y="1724863"/>
            <a:ext cx="1854200" cy="177102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54" name="Oval 53"/>
          <p:cNvSpPr/>
          <p:nvPr/>
        </p:nvSpPr>
        <p:spPr bwMode="auto">
          <a:xfrm>
            <a:off x="6329614" y="2423363"/>
            <a:ext cx="1854200" cy="177102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cxnSp>
        <p:nvCxnSpPr>
          <p:cNvPr id="56" name="Straight Connector 55"/>
          <p:cNvCxnSpPr/>
          <p:nvPr/>
        </p:nvCxnSpPr>
        <p:spPr>
          <a:xfrm>
            <a:off x="6926514" y="2496072"/>
            <a:ext cx="622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6932864" y="2572272"/>
            <a:ext cx="622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6926514" y="2656210"/>
            <a:ext cx="622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6939214" y="2732410"/>
            <a:ext cx="609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6958306" y="2807222"/>
            <a:ext cx="55256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6973124" y="2883422"/>
            <a:ext cx="52928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7008477" y="2967360"/>
            <a:ext cx="45583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7053673" y="3043560"/>
            <a:ext cx="36406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7091774" y="3119760"/>
            <a:ext cx="28786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7151042" y="3191727"/>
            <a:ext cx="160866"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703432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170"/>
            <a:ext cx="8229600" cy="851933"/>
          </a:xfrm>
        </p:spPr>
        <p:txBody>
          <a:bodyPr/>
          <a:lstStyle/>
          <a:p>
            <a:r>
              <a:rPr lang="en-US" dirty="0" smtClean="0"/>
              <a:t>Sampling of Achievements</a:t>
            </a:r>
            <a:endParaRPr lang="en-US" dirty="0"/>
          </a:p>
        </p:txBody>
      </p:sp>
      <p:sp>
        <p:nvSpPr>
          <p:cNvPr id="3" name="Content Placeholder 2"/>
          <p:cNvSpPr>
            <a:spLocks noGrp="1"/>
          </p:cNvSpPr>
          <p:nvPr>
            <p:ph idx="1"/>
          </p:nvPr>
        </p:nvSpPr>
        <p:spPr>
          <a:xfrm>
            <a:off x="203200" y="1016000"/>
            <a:ext cx="8585200" cy="5257800"/>
          </a:xfrm>
        </p:spPr>
        <p:txBody>
          <a:bodyPr>
            <a:normAutofit/>
          </a:bodyPr>
          <a:lstStyle/>
          <a:p>
            <a:r>
              <a:rPr lang="en-US" dirty="0" smtClean="0"/>
              <a:t>Computer Science</a:t>
            </a:r>
          </a:p>
          <a:p>
            <a:pPr lvl="1"/>
            <a:r>
              <a:rPr lang="en-US" dirty="0" smtClean="0"/>
              <a:t>At Run Time:  Automated run-time system that maps the right task(s) to the right processor at the right time for best performance </a:t>
            </a:r>
            <a:r>
              <a:rPr lang="en-US" dirty="0" smtClean="0">
                <a:sym typeface="Wingdings"/>
              </a:rPr>
              <a:t> vendors</a:t>
            </a:r>
            <a:endParaRPr lang="en-US" dirty="0" smtClean="0"/>
          </a:p>
          <a:p>
            <a:pPr lvl="1"/>
            <a:r>
              <a:rPr lang="en-US" dirty="0" smtClean="0"/>
              <a:t>Identified commonality for library for CFD codes:  generalized GPU-to-GPU communication (via MPI), ghost-cell exchange between GPUs, …</a:t>
            </a:r>
          </a:p>
        </p:txBody>
      </p:sp>
    </p:spTree>
    <p:extLst>
      <p:ext uri="{BB962C8B-B14F-4D97-AF65-F5344CB8AC3E}">
        <p14:creationId xmlns:p14="http://schemas.microsoft.com/office/powerpoint/2010/main" val="3655709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23842"/>
            <a:ext cx="8229600" cy="851933"/>
          </a:xfrm>
        </p:spPr>
        <p:txBody>
          <a:bodyPr>
            <a:normAutofit/>
          </a:bodyPr>
          <a:lstStyle/>
          <a:p>
            <a:r>
              <a:rPr lang="en-US" dirty="0" smtClean="0"/>
              <a:t>Publications in 2015 (1 of </a:t>
            </a:r>
            <a:r>
              <a:rPr lang="en-US" dirty="0" smtClean="0"/>
              <a:t>2)</a:t>
            </a:r>
            <a:endParaRPr lang="en-US" dirty="0" smtClean="0"/>
          </a:p>
        </p:txBody>
      </p:sp>
      <p:sp>
        <p:nvSpPr>
          <p:cNvPr id="6147" name="Content Placeholder 2"/>
          <p:cNvSpPr>
            <a:spLocks noGrp="1"/>
          </p:cNvSpPr>
          <p:nvPr>
            <p:ph idx="1"/>
          </p:nvPr>
        </p:nvSpPr>
        <p:spPr>
          <a:xfrm>
            <a:off x="266700" y="1138040"/>
            <a:ext cx="8623300" cy="5300860"/>
          </a:xfrm>
        </p:spPr>
        <p:txBody>
          <a:bodyPr>
            <a:normAutofit/>
          </a:bodyPr>
          <a:lstStyle/>
          <a:p>
            <a:pPr fontAlgn="base">
              <a:buFont typeface="+mj-lt"/>
              <a:buAutoNum type="arabicPeriod"/>
            </a:pPr>
            <a:r>
              <a:rPr lang="en-US" sz="1800" dirty="0"/>
              <a:t>L. Luo, J. R. Edwards, H. Luo, F. Mueller, “</a:t>
            </a:r>
            <a:r>
              <a:rPr lang="en-US" sz="1800" i="1" dirty="0"/>
              <a:t>Fine-grained Optimizations of Implicit Algorithms in An Incompressible </a:t>
            </a:r>
            <a:r>
              <a:rPr lang="en-US" sz="1800" i="1" dirty="0" err="1"/>
              <a:t>Navier</a:t>
            </a:r>
            <a:r>
              <a:rPr lang="en-US" sz="1800" i="1" dirty="0"/>
              <a:t>-Stokes Solver on GPGPU</a:t>
            </a:r>
            <a:r>
              <a:rPr lang="en-US" sz="1800" dirty="0"/>
              <a:t>,” AIAA Aviation and Aeronautics Forum and Exposition, Dallas, TX, 2015. </a:t>
            </a:r>
            <a:r>
              <a:rPr lang="en-US" sz="1800" b="1" dirty="0"/>
              <a:t>CFD Comp</a:t>
            </a:r>
            <a:endParaRPr lang="en-US" sz="1800" dirty="0"/>
          </a:p>
          <a:p>
            <a:pPr fontAlgn="base">
              <a:buFont typeface="+mj-lt"/>
              <a:buAutoNum type="arabicPeriod"/>
            </a:pPr>
            <a:r>
              <a:rPr lang="en-US" sz="1800" dirty="0" err="1" smtClean="0"/>
              <a:t>Zharovsky</a:t>
            </a:r>
            <a:r>
              <a:rPr lang="en-US" sz="1800" dirty="0"/>
              <a:t>, A. </a:t>
            </a:r>
            <a:r>
              <a:rPr lang="en-US" sz="1800" dirty="0" err="1"/>
              <a:t>Sandu</a:t>
            </a:r>
            <a:r>
              <a:rPr lang="en-US" sz="1800" dirty="0"/>
              <a:t>, and H. Zhang: “A Class of IMEX Two-step </a:t>
            </a:r>
            <a:r>
              <a:rPr lang="en-US" sz="1800" dirty="0" err="1"/>
              <a:t>Runge-Kutta</a:t>
            </a:r>
            <a:r>
              <a:rPr lang="en-US" sz="1800" dirty="0"/>
              <a:t> Methods”. SIAM Journal on Numerical Analysis, Vol. 53, No. 1, pp. 321–341, 2015. </a:t>
            </a:r>
            <a:r>
              <a:rPr lang="en-US" sz="1800" b="1" dirty="0"/>
              <a:t>Math</a:t>
            </a:r>
            <a:endParaRPr lang="en-US" sz="1800" dirty="0"/>
          </a:p>
          <a:p>
            <a:pPr fontAlgn="base">
              <a:buFont typeface="+mj-lt"/>
              <a:buAutoNum type="arabicPeriod"/>
            </a:pPr>
            <a:r>
              <a:rPr lang="en-US" sz="1800" dirty="0"/>
              <a:t>Y. Xia, J. Lou, H. Luo, J. Edwards, and F. Mueller, “</a:t>
            </a:r>
            <a:r>
              <a:rPr lang="en-US" sz="1800" dirty="0" err="1"/>
              <a:t>OpenACC</a:t>
            </a:r>
            <a:r>
              <a:rPr lang="en-US" sz="1800" dirty="0"/>
              <a:t> Acceleration of an Unstructured CFD Solver Based on a Reconstructed Discontinuous </a:t>
            </a:r>
            <a:r>
              <a:rPr lang="en-US" sz="1800" dirty="0" err="1"/>
              <a:t>Galerkin</a:t>
            </a:r>
            <a:r>
              <a:rPr lang="en-US" sz="1800" dirty="0"/>
              <a:t> Method for Compressible Flows”, International Journal for Numerical Methods in Fluids, DOI: 10.1002/fld.4009, 2015. </a:t>
            </a:r>
            <a:r>
              <a:rPr lang="en-US" sz="1800" b="1" dirty="0"/>
              <a:t>CFD Comp</a:t>
            </a:r>
            <a:endParaRPr lang="en-US" sz="1800" dirty="0"/>
          </a:p>
          <a:p>
            <a:pPr fontAlgn="base">
              <a:buFont typeface="+mj-lt"/>
              <a:buAutoNum type="arabicPeriod"/>
            </a:pPr>
            <a:r>
              <a:rPr lang="en-US" sz="1800" dirty="0"/>
              <a:t>A. </a:t>
            </a:r>
            <a:r>
              <a:rPr lang="en-US" sz="1800" dirty="0" err="1"/>
              <a:t>Sandu</a:t>
            </a:r>
            <a:r>
              <a:rPr lang="en-US" sz="1800" dirty="0"/>
              <a:t>: “</a:t>
            </a:r>
            <a:r>
              <a:rPr lang="en-US" sz="1800" dirty="0" err="1"/>
              <a:t>Rosenbrock</a:t>
            </a:r>
            <a:r>
              <a:rPr lang="en-US" sz="1800" dirty="0"/>
              <a:t> Methods with an Explicit First Stage for Mildly Stiff PDEs”. International Journal of Computer Mathematics, in print, 2015. </a:t>
            </a:r>
            <a:r>
              <a:rPr lang="en-US" sz="1800" b="1" dirty="0"/>
              <a:t>Math</a:t>
            </a:r>
            <a:endParaRPr lang="en-US" sz="1800" dirty="0"/>
          </a:p>
          <a:p>
            <a:pPr fontAlgn="base">
              <a:buFont typeface="+mj-lt"/>
              <a:buAutoNum type="arabicPeriod"/>
            </a:pPr>
            <a:r>
              <a:rPr lang="en-US" sz="1800" dirty="0"/>
              <a:t>B. P. Pickering, C. W. Jackson, T. R. W. </a:t>
            </a:r>
            <a:r>
              <a:rPr lang="en-US" sz="1800" dirty="0" err="1"/>
              <a:t>Scogland</a:t>
            </a:r>
            <a:r>
              <a:rPr lang="en-US" sz="1800" dirty="0"/>
              <a:t>, W.-C. Feng, and C. J. Roy, “Directive-Based GPU Programming for Computational Fluid Dynamics,” </a:t>
            </a:r>
            <a:r>
              <a:rPr lang="en-US" sz="1800" i="1" dirty="0"/>
              <a:t>Computers and Fluids</a:t>
            </a:r>
            <a:r>
              <a:rPr lang="en-US" sz="1800" dirty="0"/>
              <a:t>, Vol. 114, 2015, pp. 242-253. </a:t>
            </a:r>
            <a:r>
              <a:rPr lang="en-US" sz="1800" b="1" dirty="0"/>
              <a:t>CFD Comp</a:t>
            </a:r>
            <a:endParaRPr lang="en-US" sz="1800" dirty="0"/>
          </a:p>
          <a:p>
            <a:pPr fontAlgn="base">
              <a:buFont typeface="+mj-lt"/>
              <a:buAutoNum type="arabicPeriod"/>
            </a:pPr>
            <a:r>
              <a:rPr lang="en-US" sz="1800" dirty="0"/>
              <a:t>A. </a:t>
            </a:r>
            <a:r>
              <a:rPr lang="en-US" sz="1800" dirty="0" err="1"/>
              <a:t>Sandu</a:t>
            </a:r>
            <a:r>
              <a:rPr lang="en-US" sz="1800" dirty="0"/>
              <a:t> and M. Guenther: “A Generalized-Structure View of Additive </a:t>
            </a:r>
            <a:r>
              <a:rPr lang="en-US" sz="1800" dirty="0" err="1"/>
              <a:t>Runge-Kutta</a:t>
            </a:r>
            <a:r>
              <a:rPr lang="en-US" sz="1800" dirty="0"/>
              <a:t> Methods”. SIAM Journal on Numerical Analysis, Vol. 53, Issue 1, pp. 17–42, 2015. </a:t>
            </a:r>
            <a:r>
              <a:rPr lang="en-US" sz="1800" b="1" dirty="0" smtClean="0"/>
              <a:t>Math</a:t>
            </a:r>
            <a:endParaRPr lang="en-US" sz="1800" dirty="0"/>
          </a:p>
        </p:txBody>
      </p:sp>
    </p:spTree>
    <p:extLst>
      <p:ext uri="{BB962C8B-B14F-4D97-AF65-F5344CB8AC3E}">
        <p14:creationId xmlns:p14="http://schemas.microsoft.com/office/powerpoint/2010/main" val="2796135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23842"/>
            <a:ext cx="8229600" cy="851933"/>
          </a:xfrm>
        </p:spPr>
        <p:txBody>
          <a:bodyPr>
            <a:normAutofit/>
          </a:bodyPr>
          <a:lstStyle/>
          <a:p>
            <a:r>
              <a:rPr lang="en-US" dirty="0" smtClean="0"/>
              <a:t>Publications in 2015 </a:t>
            </a:r>
            <a:r>
              <a:rPr lang="en-US" dirty="0" smtClean="0"/>
              <a:t>(2 </a:t>
            </a:r>
            <a:r>
              <a:rPr lang="en-US" dirty="0" smtClean="0"/>
              <a:t>of </a:t>
            </a:r>
            <a:r>
              <a:rPr lang="en-US" dirty="0" smtClean="0"/>
              <a:t>2)</a:t>
            </a:r>
            <a:endParaRPr lang="en-US" dirty="0" smtClean="0"/>
          </a:p>
        </p:txBody>
      </p:sp>
      <p:sp>
        <p:nvSpPr>
          <p:cNvPr id="6147" name="Content Placeholder 2"/>
          <p:cNvSpPr>
            <a:spLocks noGrp="1"/>
          </p:cNvSpPr>
          <p:nvPr>
            <p:ph idx="1"/>
          </p:nvPr>
        </p:nvSpPr>
        <p:spPr>
          <a:xfrm>
            <a:off x="266700" y="1138040"/>
            <a:ext cx="8623300" cy="5300860"/>
          </a:xfrm>
        </p:spPr>
        <p:txBody>
          <a:bodyPr>
            <a:normAutofit fontScale="92500" lnSpcReduction="10000"/>
          </a:bodyPr>
          <a:lstStyle/>
          <a:p>
            <a:pPr fontAlgn="base">
              <a:buFont typeface="+mj-lt"/>
              <a:buAutoNum type="arabicPeriod" startAt="7"/>
            </a:pPr>
            <a:r>
              <a:rPr lang="en-US" sz="1800" dirty="0" smtClean="0"/>
              <a:t>L</a:t>
            </a:r>
            <a:r>
              <a:rPr lang="en-US" sz="1800" dirty="0"/>
              <a:t>. Luo, J. R. Edwards, H. Luo, F. Mueller, “Advanced Optimizations of An Implicit </a:t>
            </a:r>
            <a:r>
              <a:rPr lang="en-US" sz="1800" dirty="0" err="1"/>
              <a:t>Navier</a:t>
            </a:r>
            <a:r>
              <a:rPr lang="en-US" sz="1800" dirty="0"/>
              <a:t>-Stokes Solver on GPGPU based on a Fine-grained BILU solver,” 53nd AIAA Aerospace Sciences Meeting (SciTech), Kissimmee, FL, 2015. </a:t>
            </a:r>
            <a:r>
              <a:rPr lang="en-US" sz="1800" b="1" dirty="0"/>
              <a:t>CFD Comp</a:t>
            </a:r>
            <a:endParaRPr lang="en-US" sz="1800" dirty="0"/>
          </a:p>
          <a:p>
            <a:pPr fontAlgn="base">
              <a:buFont typeface="+mj-lt"/>
              <a:buAutoNum type="arabicPeriod" startAt="7"/>
            </a:pPr>
            <a:r>
              <a:rPr lang="en-US" sz="1800" dirty="0"/>
              <a:t>M. Guenther and A. </a:t>
            </a:r>
            <a:r>
              <a:rPr lang="en-US" sz="1800" dirty="0" err="1"/>
              <a:t>Sandu</a:t>
            </a:r>
            <a:r>
              <a:rPr lang="en-US" sz="1800" dirty="0"/>
              <a:t>: “</a:t>
            </a:r>
            <a:r>
              <a:rPr lang="en-US" sz="1800" dirty="0" err="1"/>
              <a:t>Multirate</a:t>
            </a:r>
            <a:r>
              <a:rPr lang="en-US" sz="1800" dirty="0"/>
              <a:t> GARK Schemes”, Computational Techniques for Time Dependent Coupled </a:t>
            </a:r>
            <a:r>
              <a:rPr lang="en-US" sz="1800" dirty="0" err="1"/>
              <a:t>Multiphysics</a:t>
            </a:r>
            <a:r>
              <a:rPr lang="en-US" sz="1800" dirty="0"/>
              <a:t> and Multiscale Problems mini symposium MS6, SIAM Conference on Computational Science and Engineering, Salt Lake City, Utah, March 3–18, 2015.  </a:t>
            </a:r>
            <a:r>
              <a:rPr lang="en-US" sz="1800" b="1" dirty="0"/>
              <a:t>Math</a:t>
            </a:r>
            <a:endParaRPr lang="en-US" sz="1800" dirty="0"/>
          </a:p>
          <a:p>
            <a:pPr fontAlgn="base">
              <a:buFont typeface="+mj-lt"/>
              <a:buAutoNum type="arabicPeriod" startAt="7"/>
            </a:pPr>
            <a:r>
              <a:rPr lang="en-US" sz="1800" dirty="0" err="1"/>
              <a:t>Sandu</a:t>
            </a:r>
            <a:r>
              <a:rPr lang="en-US" sz="1800" dirty="0"/>
              <a:t> and M. Guenther: “Generalized Structure Additive </a:t>
            </a:r>
            <a:r>
              <a:rPr lang="en-US" sz="1800" dirty="0" err="1"/>
              <a:t>Runge-Kutta</a:t>
            </a:r>
            <a:r>
              <a:rPr lang="en-US" sz="1800" dirty="0"/>
              <a:t> Methods”, Advances in Time-stepping Methods </a:t>
            </a:r>
            <a:r>
              <a:rPr lang="en-US" sz="1800" dirty="0" err="1"/>
              <a:t>minisymposium</a:t>
            </a:r>
            <a:r>
              <a:rPr lang="en-US" sz="1800" dirty="0"/>
              <a:t> MS136, SIAM Conference on Computational Science and Engineering, Salt Lake City, Utah, March 3–18, 2015.  </a:t>
            </a:r>
            <a:r>
              <a:rPr lang="en-US" sz="1800" b="1" dirty="0"/>
              <a:t>Math</a:t>
            </a:r>
            <a:endParaRPr lang="en-US" sz="1800" dirty="0"/>
          </a:p>
          <a:p>
            <a:pPr fontAlgn="base">
              <a:buFont typeface="+mj-lt"/>
              <a:buAutoNum type="arabicPeriod" startAt="7"/>
            </a:pPr>
            <a:r>
              <a:rPr lang="en-US" sz="1800" dirty="0"/>
              <a:t>P. </a:t>
            </a:r>
            <a:r>
              <a:rPr lang="en-US" sz="1800" dirty="0" err="1"/>
              <a:t>Tranquilli</a:t>
            </a:r>
            <a:r>
              <a:rPr lang="en-US" sz="1800" dirty="0"/>
              <a:t>, A. </a:t>
            </a:r>
            <a:r>
              <a:rPr lang="en-US" sz="1800" dirty="0" err="1"/>
              <a:t>Sandu</a:t>
            </a:r>
            <a:r>
              <a:rPr lang="en-US" sz="1800" dirty="0"/>
              <a:t>, and R. </a:t>
            </a:r>
            <a:r>
              <a:rPr lang="en-US" sz="1800" dirty="0" err="1"/>
              <a:t>Glandon</a:t>
            </a:r>
            <a:r>
              <a:rPr lang="en-US" sz="1800" dirty="0"/>
              <a:t>: “K-Methods, an Extension of Exponential and </a:t>
            </a:r>
            <a:r>
              <a:rPr lang="en-US" sz="1800" dirty="0" err="1"/>
              <a:t>Rosenbrock</a:t>
            </a:r>
            <a:r>
              <a:rPr lang="en-US" sz="1800" dirty="0"/>
              <a:t> Time Integrators”, Advances in Time-stepping Methods </a:t>
            </a:r>
            <a:r>
              <a:rPr lang="en-US" sz="1800" dirty="0" err="1"/>
              <a:t>minisymposium</a:t>
            </a:r>
            <a:r>
              <a:rPr lang="en-US" sz="1800" dirty="0"/>
              <a:t> MS136, SIAM Conference on Computational Science and Engineering, Salt Lake City, Utah, March 3–18, 2015.</a:t>
            </a:r>
            <a:r>
              <a:rPr lang="en-US" sz="1800" b="1" dirty="0"/>
              <a:t>Math</a:t>
            </a:r>
            <a:endParaRPr lang="en-US" sz="1800" dirty="0"/>
          </a:p>
          <a:p>
            <a:pPr fontAlgn="base">
              <a:buFont typeface="+mj-lt"/>
              <a:buAutoNum type="arabicPeriod" startAt="7"/>
            </a:pPr>
            <a:r>
              <a:rPr lang="en-US" sz="1800" dirty="0"/>
              <a:t>J. M. </a:t>
            </a:r>
            <a:r>
              <a:rPr lang="en-US" sz="1800" dirty="0" err="1"/>
              <a:t>Derlaga</a:t>
            </a:r>
            <a:r>
              <a:rPr lang="en-US" sz="1800" dirty="0"/>
              <a:t>, T. S. Phillips, and C. J. Roy, “SENSEI Computational Fluid Dynamics Code: A Case Study in Modern Fortran Software Development,” manuscript submitted to </a:t>
            </a:r>
            <a:r>
              <a:rPr lang="en-US" sz="1800" i="1" dirty="0"/>
              <a:t>Computers and Fluids</a:t>
            </a:r>
            <a:r>
              <a:rPr lang="en-US" sz="1800" dirty="0"/>
              <a:t>, February 2015. </a:t>
            </a:r>
            <a:r>
              <a:rPr lang="en-US" sz="1800" b="1" dirty="0"/>
              <a:t>CFD</a:t>
            </a:r>
            <a:endParaRPr lang="en-US" sz="1800" dirty="0"/>
          </a:p>
          <a:p>
            <a:pPr fontAlgn="base">
              <a:buFont typeface="+mj-lt"/>
              <a:buAutoNum type="arabicPeriod" startAt="7"/>
            </a:pPr>
            <a:r>
              <a:rPr lang="en-US" sz="1800" dirty="0"/>
              <a:t>J. Lou, Y. Xia, L. Luo, H. Luo, J. Edwards, and F. Mueller, “</a:t>
            </a:r>
            <a:r>
              <a:rPr lang="en-US" sz="1800" dirty="0" err="1"/>
              <a:t>OpenACC</a:t>
            </a:r>
            <a:r>
              <a:rPr lang="en-US" sz="1800" dirty="0"/>
              <a:t>-Based GPU Acceleration of a p-multigrid Discontinuous </a:t>
            </a:r>
            <a:r>
              <a:rPr lang="en-US" sz="1800" dirty="0" err="1"/>
              <a:t>Galerkin</a:t>
            </a:r>
            <a:r>
              <a:rPr lang="en-US" sz="1800" dirty="0"/>
              <a:t> Method for Compressible Flows on 3D Unstructured Grids”, AIAA-2015-0822, 53rd AIAA Aerospace Sciences Meeting, Kissimmee, FL, January 5-9, 2015. </a:t>
            </a:r>
            <a:r>
              <a:rPr lang="en-US" sz="1800" b="1" dirty="0"/>
              <a:t>CFD Comp</a:t>
            </a:r>
            <a:endParaRPr lang="en-US" sz="1800" dirty="0"/>
          </a:p>
        </p:txBody>
      </p:sp>
    </p:spTree>
    <p:extLst>
      <p:ext uri="{BB962C8B-B14F-4D97-AF65-F5344CB8AC3E}">
        <p14:creationId xmlns:p14="http://schemas.microsoft.com/office/powerpoint/2010/main" val="1912766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23842"/>
            <a:ext cx="8229600" cy="851933"/>
          </a:xfrm>
        </p:spPr>
        <p:txBody>
          <a:bodyPr>
            <a:normAutofit/>
          </a:bodyPr>
          <a:lstStyle/>
          <a:p>
            <a:r>
              <a:rPr lang="en-US" dirty="0" smtClean="0"/>
              <a:t>Publications in 2014</a:t>
            </a:r>
            <a:r>
              <a:rPr lang="en-US" dirty="0"/>
              <a:t> </a:t>
            </a:r>
            <a:r>
              <a:rPr lang="en-US" dirty="0" smtClean="0"/>
              <a:t>(1 of 3)</a:t>
            </a:r>
          </a:p>
        </p:txBody>
      </p:sp>
      <p:sp>
        <p:nvSpPr>
          <p:cNvPr id="6147" name="Content Placeholder 2"/>
          <p:cNvSpPr>
            <a:spLocks noGrp="1"/>
          </p:cNvSpPr>
          <p:nvPr>
            <p:ph idx="1"/>
          </p:nvPr>
        </p:nvSpPr>
        <p:spPr>
          <a:xfrm>
            <a:off x="266700" y="1138040"/>
            <a:ext cx="8623300" cy="5300860"/>
          </a:xfrm>
        </p:spPr>
        <p:txBody>
          <a:bodyPr>
            <a:normAutofit/>
          </a:bodyPr>
          <a:lstStyle/>
          <a:p>
            <a:pPr>
              <a:spcBef>
                <a:spcPts val="0"/>
              </a:spcBef>
              <a:buFont typeface="+mj-lt"/>
              <a:buAutoNum type="arabicPeriod"/>
            </a:pPr>
            <a:r>
              <a:rPr lang="en-US" sz="1800" b="0" dirty="0" smtClean="0">
                <a:solidFill>
                  <a:srgbClr val="000000"/>
                </a:solidFill>
                <a:latin typeface="Gill Sans MT"/>
                <a:ea typeface="ＭＳ Ｐゴシック" pitchFamily="-108" charset="-128"/>
                <a:cs typeface="Gill Sans MT"/>
              </a:rPr>
              <a:t>B</a:t>
            </a:r>
            <a:r>
              <a:rPr lang="en-US" sz="1800" b="0" dirty="0">
                <a:solidFill>
                  <a:srgbClr val="000000"/>
                </a:solidFill>
                <a:latin typeface="Gill Sans MT"/>
                <a:ea typeface="ＭＳ Ｐゴシック" pitchFamily="-108" charset="-128"/>
                <a:cs typeface="Gill Sans MT"/>
              </a:rPr>
              <a:t>. </a:t>
            </a:r>
            <a:r>
              <a:rPr lang="en-US" sz="1800" b="0" dirty="0" smtClean="0">
                <a:solidFill>
                  <a:srgbClr val="000000"/>
                </a:solidFill>
                <a:latin typeface="Gill Sans MT"/>
                <a:ea typeface="ＭＳ Ｐゴシック" pitchFamily="-108" charset="-128"/>
                <a:cs typeface="Gill Sans MT"/>
              </a:rPr>
              <a:t>Pickering</a:t>
            </a:r>
            <a:r>
              <a:rPr lang="en-US" sz="1800" b="0" dirty="0">
                <a:solidFill>
                  <a:srgbClr val="000000"/>
                </a:solidFill>
                <a:latin typeface="Gill Sans MT"/>
                <a:ea typeface="ＭＳ Ｐゴシック" pitchFamily="-108" charset="-128"/>
                <a:cs typeface="Gill Sans MT"/>
              </a:rPr>
              <a:t>, C. </a:t>
            </a:r>
            <a:r>
              <a:rPr lang="en-US" sz="1800" b="0" dirty="0" smtClean="0">
                <a:solidFill>
                  <a:srgbClr val="000000"/>
                </a:solidFill>
                <a:latin typeface="Gill Sans MT"/>
                <a:ea typeface="ＭＳ Ｐゴシック" pitchFamily="-108" charset="-128"/>
                <a:cs typeface="Gill Sans MT"/>
              </a:rPr>
              <a:t>Jackson</a:t>
            </a:r>
            <a:r>
              <a:rPr lang="en-US" sz="1800" b="0" dirty="0">
                <a:solidFill>
                  <a:srgbClr val="000000"/>
                </a:solidFill>
                <a:latin typeface="Gill Sans MT"/>
                <a:ea typeface="ＭＳ Ｐゴシック" pitchFamily="-108" charset="-128"/>
                <a:cs typeface="Gill Sans MT"/>
              </a:rPr>
              <a:t>, </a:t>
            </a:r>
            <a:r>
              <a:rPr lang="en-US" sz="1800" b="0" dirty="0" smtClean="0">
                <a:solidFill>
                  <a:srgbClr val="000000"/>
                </a:solidFill>
                <a:latin typeface="Gill Sans MT"/>
                <a:ea typeface="ＭＳ Ｐゴシック" pitchFamily="-108" charset="-128"/>
                <a:cs typeface="Gill Sans MT"/>
              </a:rPr>
              <a:t>T. </a:t>
            </a:r>
            <a:r>
              <a:rPr lang="en-US" sz="1800" b="0" dirty="0" err="1">
                <a:solidFill>
                  <a:srgbClr val="000000"/>
                </a:solidFill>
                <a:latin typeface="Gill Sans MT"/>
                <a:ea typeface="ＭＳ Ｐゴシック" pitchFamily="-108" charset="-128"/>
                <a:cs typeface="Gill Sans MT"/>
              </a:rPr>
              <a:t>Scogland</a:t>
            </a:r>
            <a:r>
              <a:rPr lang="en-US" sz="1800" b="0" dirty="0">
                <a:solidFill>
                  <a:srgbClr val="000000"/>
                </a:solidFill>
                <a:latin typeface="Gill Sans MT"/>
                <a:ea typeface="ＭＳ Ｐゴシック" pitchFamily="-108" charset="-128"/>
                <a:cs typeface="Gill Sans MT"/>
              </a:rPr>
              <a:t>, </a:t>
            </a:r>
            <a:r>
              <a:rPr lang="en-US" sz="1800" b="0" dirty="0" smtClean="0">
                <a:solidFill>
                  <a:srgbClr val="000000"/>
                </a:solidFill>
                <a:latin typeface="Gill Sans MT"/>
                <a:ea typeface="ＭＳ Ｐゴシック" pitchFamily="-108" charset="-128"/>
                <a:cs typeface="Gill Sans MT"/>
              </a:rPr>
              <a:t>W. </a:t>
            </a:r>
            <a:r>
              <a:rPr lang="en-US" sz="1800" b="0" dirty="0">
                <a:solidFill>
                  <a:srgbClr val="000000"/>
                </a:solidFill>
                <a:latin typeface="Gill Sans MT"/>
                <a:ea typeface="ＭＳ Ｐゴシック" pitchFamily="-108" charset="-128"/>
                <a:cs typeface="Gill Sans MT"/>
              </a:rPr>
              <a:t>Feng</a:t>
            </a:r>
            <a:r>
              <a:rPr lang="en-US" sz="1800" b="0" dirty="0" smtClean="0">
                <a:solidFill>
                  <a:srgbClr val="000000"/>
                </a:solidFill>
                <a:latin typeface="Gill Sans MT"/>
                <a:ea typeface="ＭＳ Ｐゴシック" pitchFamily="-108" charset="-128"/>
                <a:cs typeface="Gill Sans MT"/>
              </a:rPr>
              <a:t>, C</a:t>
            </a:r>
            <a:r>
              <a:rPr lang="en-US" sz="1800" b="0" dirty="0">
                <a:solidFill>
                  <a:srgbClr val="000000"/>
                </a:solidFill>
                <a:latin typeface="Gill Sans MT"/>
                <a:ea typeface="ＭＳ Ｐゴシック" pitchFamily="-108" charset="-128"/>
                <a:cs typeface="Gill Sans MT"/>
              </a:rPr>
              <a:t>. </a:t>
            </a:r>
            <a:r>
              <a:rPr lang="en-US" sz="1800" b="0" dirty="0" smtClean="0">
                <a:solidFill>
                  <a:srgbClr val="000000"/>
                </a:solidFill>
                <a:latin typeface="Gill Sans MT"/>
                <a:ea typeface="ＭＳ Ｐゴシック" pitchFamily="-108" charset="-128"/>
                <a:cs typeface="Gill Sans MT"/>
              </a:rPr>
              <a:t>Roy</a:t>
            </a:r>
            <a:r>
              <a:rPr lang="en-US" sz="1800" b="0" dirty="0">
                <a:solidFill>
                  <a:srgbClr val="000000"/>
                </a:solidFill>
                <a:latin typeface="Gill Sans MT"/>
                <a:ea typeface="ＭＳ Ｐゴシック" pitchFamily="-108" charset="-128"/>
                <a:cs typeface="Gill Sans MT"/>
              </a:rPr>
              <a:t>, “Directive-Based GPU Programming for Computational Fluid Dynamics,” </a:t>
            </a:r>
            <a:r>
              <a:rPr lang="en-US" sz="1800" b="0" i="1" dirty="0" smtClean="0">
                <a:solidFill>
                  <a:srgbClr val="000000"/>
                </a:solidFill>
                <a:latin typeface="Gill Sans MT"/>
                <a:ea typeface="ＭＳ Ｐゴシック" pitchFamily="-108" charset="-128"/>
                <a:cs typeface="Gill Sans MT"/>
              </a:rPr>
              <a:t>52</a:t>
            </a:r>
            <a:r>
              <a:rPr lang="en-US" sz="1800" b="0" i="1" baseline="30000" dirty="0" smtClean="0">
                <a:solidFill>
                  <a:srgbClr val="000000"/>
                </a:solidFill>
                <a:latin typeface="Gill Sans MT"/>
                <a:ea typeface="ＭＳ Ｐゴシック" pitchFamily="-108" charset="-128"/>
                <a:cs typeface="Gill Sans MT"/>
              </a:rPr>
              <a:t>nd</a:t>
            </a:r>
            <a:r>
              <a:rPr lang="en-US" sz="1800" b="0" i="1" dirty="0" smtClean="0">
                <a:solidFill>
                  <a:srgbClr val="000000"/>
                </a:solidFill>
                <a:latin typeface="Gill Sans MT"/>
                <a:ea typeface="ＭＳ Ｐゴシック" pitchFamily="-108" charset="-128"/>
                <a:cs typeface="Gill Sans MT"/>
              </a:rPr>
              <a:t> AIAA </a:t>
            </a:r>
            <a:r>
              <a:rPr lang="en-US" sz="1800" b="0" i="1" dirty="0">
                <a:solidFill>
                  <a:srgbClr val="000000"/>
                </a:solidFill>
                <a:latin typeface="Gill Sans MT"/>
                <a:ea typeface="ＭＳ Ｐゴシック" pitchFamily="-108" charset="-128"/>
                <a:cs typeface="Gill Sans MT"/>
              </a:rPr>
              <a:t>Aerospace Sciences </a:t>
            </a:r>
            <a:r>
              <a:rPr lang="en-US" sz="1800" b="0" i="1" dirty="0" smtClean="0">
                <a:solidFill>
                  <a:srgbClr val="000000"/>
                </a:solidFill>
                <a:latin typeface="Gill Sans MT"/>
                <a:ea typeface="ＭＳ Ｐゴシック" pitchFamily="-108" charset="-128"/>
                <a:cs typeface="Gill Sans MT"/>
              </a:rPr>
              <a:t>Meeting (SciTec</a:t>
            </a:r>
            <a:r>
              <a:rPr lang="en-US" sz="1800" i="1" dirty="0" smtClean="0">
                <a:solidFill>
                  <a:srgbClr val="000000"/>
                </a:solidFill>
                <a:latin typeface="Gill Sans MT"/>
                <a:ea typeface="ＭＳ Ｐゴシック" pitchFamily="-108" charset="-128"/>
                <a:cs typeface="Gill Sans MT"/>
              </a:rPr>
              <a:t>h)</a:t>
            </a:r>
            <a:r>
              <a:rPr lang="en-US" sz="1800" b="0" dirty="0" smtClean="0">
                <a:solidFill>
                  <a:srgbClr val="000000"/>
                </a:solidFill>
                <a:latin typeface="Gill Sans MT"/>
                <a:ea typeface="ＭＳ Ｐゴシック" pitchFamily="-108" charset="-128"/>
                <a:cs typeface="Gill Sans MT"/>
              </a:rPr>
              <a:t>, National Harbor</a:t>
            </a:r>
            <a:r>
              <a:rPr lang="en-US" sz="1800" b="0" dirty="0">
                <a:solidFill>
                  <a:srgbClr val="000000"/>
                </a:solidFill>
                <a:latin typeface="Gill Sans MT"/>
                <a:ea typeface="ＭＳ Ｐゴシック" pitchFamily="-108" charset="-128"/>
                <a:cs typeface="Gill Sans MT"/>
              </a:rPr>
              <a:t>, MD, </a:t>
            </a:r>
            <a:r>
              <a:rPr lang="en-US" sz="1800" b="0" dirty="0" smtClean="0">
                <a:solidFill>
                  <a:srgbClr val="000000"/>
                </a:solidFill>
                <a:latin typeface="Gill Sans MT"/>
                <a:ea typeface="ＭＳ Ｐゴシック" pitchFamily="-108" charset="-128"/>
                <a:cs typeface="Gill Sans MT"/>
              </a:rPr>
              <a:t>Jan. 2014.</a:t>
            </a:r>
          </a:p>
          <a:p>
            <a:pPr>
              <a:spcBef>
                <a:spcPts val="0"/>
              </a:spcBef>
              <a:buFont typeface="+mj-lt"/>
              <a:buAutoNum type="arabicPeriod"/>
            </a:pPr>
            <a:r>
              <a:rPr lang="en-US" sz="1800" dirty="0"/>
              <a:t>Y. Xia, L. </a:t>
            </a:r>
            <a:r>
              <a:rPr lang="en-US" sz="1800" dirty="0" err="1"/>
              <a:t>Luo</a:t>
            </a:r>
            <a:r>
              <a:rPr lang="en-US" sz="1800" dirty="0"/>
              <a:t>, H. </a:t>
            </a:r>
            <a:r>
              <a:rPr lang="en-US" sz="1800" dirty="0" err="1"/>
              <a:t>Luo</a:t>
            </a:r>
            <a:r>
              <a:rPr lang="en-US" sz="1800" dirty="0"/>
              <a:t>, J. Edwards, F.  Mueller, </a:t>
            </a:r>
            <a:r>
              <a:rPr lang="en-US" sz="1800" dirty="0" smtClean="0"/>
              <a:t>“GPU </a:t>
            </a:r>
            <a:r>
              <a:rPr lang="en-US" sz="1800" dirty="0"/>
              <a:t>Acceleration of a Reconstructed Discontinuous </a:t>
            </a:r>
            <a:r>
              <a:rPr lang="en-US" sz="1800" dirty="0" err="1"/>
              <a:t>Galerkin</a:t>
            </a:r>
            <a:r>
              <a:rPr lang="en-US" sz="1800" dirty="0"/>
              <a:t> Method for Compressible Flows on Unstructured </a:t>
            </a:r>
            <a:r>
              <a:rPr lang="en-US" sz="1800" dirty="0" smtClean="0"/>
              <a:t>Grids,” </a:t>
            </a:r>
            <a:r>
              <a:rPr lang="en-US" sz="1800" i="1" dirty="0" smtClean="0"/>
              <a:t>52</a:t>
            </a:r>
            <a:r>
              <a:rPr lang="en-US" sz="1800" i="1" baseline="30000" dirty="0" smtClean="0"/>
              <a:t>nd</a:t>
            </a:r>
            <a:r>
              <a:rPr lang="en-US" sz="1800" i="1" dirty="0" smtClean="0"/>
              <a:t> AIAA </a:t>
            </a:r>
            <a:r>
              <a:rPr lang="en-US" sz="1800" i="1" dirty="0"/>
              <a:t>Aerospace Sciences </a:t>
            </a:r>
            <a:r>
              <a:rPr lang="en-US" sz="1800" i="1" dirty="0" smtClean="0"/>
              <a:t>Meeting (SciTech)</a:t>
            </a:r>
            <a:r>
              <a:rPr lang="en-US" sz="1800" dirty="0" smtClean="0"/>
              <a:t>, </a:t>
            </a:r>
            <a:r>
              <a:rPr lang="en-US" sz="1800" dirty="0">
                <a:solidFill>
                  <a:srgbClr val="000000"/>
                </a:solidFill>
                <a:ea typeface="ＭＳ Ｐゴシック" pitchFamily="-108" charset="-128"/>
                <a:cs typeface="Gill Sans MT"/>
              </a:rPr>
              <a:t>National Harbor, </a:t>
            </a:r>
            <a:r>
              <a:rPr lang="en-US" sz="1800" dirty="0" smtClean="0">
                <a:solidFill>
                  <a:srgbClr val="000000"/>
                </a:solidFill>
                <a:ea typeface="ＭＳ Ｐゴシック" pitchFamily="-108" charset="-128"/>
                <a:cs typeface="Gill Sans MT"/>
              </a:rPr>
              <a:t>MD, </a:t>
            </a:r>
            <a:r>
              <a:rPr lang="en-US" sz="1800" dirty="0" smtClean="0"/>
              <a:t>Jan. </a:t>
            </a:r>
            <a:r>
              <a:rPr lang="en-US" sz="1800" dirty="0"/>
              <a:t>2014</a:t>
            </a:r>
            <a:r>
              <a:rPr lang="en-US" sz="1800" dirty="0" smtClean="0"/>
              <a:t>.</a:t>
            </a:r>
          </a:p>
          <a:p>
            <a:pPr lvl="0">
              <a:spcBef>
                <a:spcPts val="0"/>
              </a:spcBef>
              <a:buFont typeface="+mj-lt"/>
              <a:buAutoNum type="arabicPeriod"/>
            </a:pPr>
            <a:r>
              <a:rPr lang="en-US" altLang="zh-CN" sz="1800" dirty="0" smtClean="0">
                <a:solidFill>
                  <a:schemeClr val="dk1"/>
                </a:solidFill>
                <a:cs typeface="Arial"/>
              </a:rPr>
              <a:t>Y. </a:t>
            </a:r>
            <a:r>
              <a:rPr lang="en-US" altLang="zh-CN" sz="1800" dirty="0">
                <a:solidFill>
                  <a:schemeClr val="dk1"/>
                </a:solidFill>
                <a:cs typeface="Arial"/>
              </a:rPr>
              <a:t>Xia, </a:t>
            </a:r>
            <a:r>
              <a:rPr lang="en-US" altLang="zh-CN" sz="1800" dirty="0" smtClean="0">
                <a:solidFill>
                  <a:schemeClr val="dk1"/>
                </a:solidFill>
                <a:cs typeface="Arial"/>
              </a:rPr>
              <a:t>H. </a:t>
            </a:r>
            <a:r>
              <a:rPr lang="en-US" altLang="zh-CN" sz="1800" dirty="0" err="1">
                <a:solidFill>
                  <a:schemeClr val="dk1"/>
                </a:solidFill>
                <a:cs typeface="Arial"/>
              </a:rPr>
              <a:t>Luo</a:t>
            </a:r>
            <a:r>
              <a:rPr lang="en-US" altLang="zh-CN" sz="1800" dirty="0">
                <a:solidFill>
                  <a:schemeClr val="dk1"/>
                </a:solidFill>
                <a:cs typeface="Arial"/>
              </a:rPr>
              <a:t>, </a:t>
            </a:r>
            <a:r>
              <a:rPr lang="en-US" altLang="zh-CN" sz="1800" dirty="0" smtClean="0">
                <a:solidFill>
                  <a:schemeClr val="dk1"/>
                </a:solidFill>
                <a:cs typeface="Arial"/>
              </a:rPr>
              <a:t>L. </a:t>
            </a:r>
            <a:r>
              <a:rPr lang="en-US" altLang="zh-CN" sz="1800" dirty="0" err="1">
                <a:solidFill>
                  <a:schemeClr val="dk1"/>
                </a:solidFill>
                <a:cs typeface="Arial"/>
              </a:rPr>
              <a:t>Luo</a:t>
            </a:r>
            <a:r>
              <a:rPr lang="en-US" altLang="zh-CN" sz="1800" dirty="0">
                <a:solidFill>
                  <a:schemeClr val="dk1"/>
                </a:solidFill>
                <a:cs typeface="Arial"/>
              </a:rPr>
              <a:t>, </a:t>
            </a:r>
            <a:r>
              <a:rPr lang="en-US" altLang="zh-CN" sz="1800" dirty="0" smtClean="0">
                <a:solidFill>
                  <a:schemeClr val="dk1"/>
                </a:solidFill>
                <a:cs typeface="Arial"/>
              </a:rPr>
              <a:t>J. </a:t>
            </a:r>
            <a:r>
              <a:rPr lang="en-US" altLang="zh-CN" sz="1800" dirty="0">
                <a:solidFill>
                  <a:schemeClr val="dk1"/>
                </a:solidFill>
                <a:cs typeface="Arial"/>
              </a:rPr>
              <a:t>Edwards, </a:t>
            </a:r>
            <a:r>
              <a:rPr lang="en-US" altLang="zh-CN" sz="1800" dirty="0" smtClean="0">
                <a:solidFill>
                  <a:schemeClr val="dk1"/>
                </a:solidFill>
                <a:cs typeface="Arial"/>
              </a:rPr>
              <a:t>J. </a:t>
            </a:r>
            <a:r>
              <a:rPr lang="en-US" altLang="zh-CN" sz="1800" dirty="0">
                <a:solidFill>
                  <a:schemeClr val="dk1"/>
                </a:solidFill>
                <a:cs typeface="Arial"/>
              </a:rPr>
              <a:t>Lou, </a:t>
            </a:r>
            <a:r>
              <a:rPr lang="en-US" altLang="zh-CN" sz="1800" dirty="0" smtClean="0">
                <a:solidFill>
                  <a:schemeClr val="dk1"/>
                </a:solidFill>
                <a:cs typeface="Arial"/>
              </a:rPr>
              <a:t>F. Mueller, “</a:t>
            </a:r>
            <a:r>
              <a:rPr lang="en-US" altLang="zh-CN" sz="1800" dirty="0" err="1" smtClean="0">
                <a:solidFill>
                  <a:schemeClr val="dk1"/>
                </a:solidFill>
                <a:cs typeface="Arial"/>
              </a:rPr>
              <a:t>OpenACC</a:t>
            </a:r>
            <a:r>
              <a:rPr lang="en-US" altLang="zh-CN" sz="1800" dirty="0">
                <a:solidFill>
                  <a:schemeClr val="dk1"/>
                </a:solidFill>
                <a:cs typeface="Arial"/>
              </a:rPr>
              <a:t>-based GPU Acceleration of a 3-D Unstructured Discontinuous </a:t>
            </a:r>
            <a:r>
              <a:rPr lang="en-US" altLang="zh-CN" sz="1800" dirty="0" err="1">
                <a:solidFill>
                  <a:schemeClr val="dk1"/>
                </a:solidFill>
                <a:cs typeface="Arial"/>
              </a:rPr>
              <a:t>Galerkin</a:t>
            </a:r>
            <a:r>
              <a:rPr lang="en-US" altLang="zh-CN" sz="1800" dirty="0">
                <a:solidFill>
                  <a:schemeClr val="dk1"/>
                </a:solidFill>
                <a:cs typeface="Arial"/>
              </a:rPr>
              <a:t> </a:t>
            </a:r>
            <a:r>
              <a:rPr lang="en-US" altLang="zh-CN" sz="1800" dirty="0" smtClean="0">
                <a:solidFill>
                  <a:schemeClr val="dk1"/>
                </a:solidFill>
                <a:cs typeface="Arial"/>
              </a:rPr>
              <a:t>Method,” </a:t>
            </a:r>
            <a:r>
              <a:rPr lang="en-US" altLang="zh-CN" sz="1800" i="1" dirty="0" smtClean="0">
                <a:solidFill>
                  <a:schemeClr val="dk1"/>
                </a:solidFill>
                <a:cs typeface="Arial"/>
              </a:rPr>
              <a:t>52</a:t>
            </a:r>
            <a:r>
              <a:rPr lang="en-US" altLang="zh-CN" sz="1800" i="1" baseline="30000" dirty="0" smtClean="0">
                <a:solidFill>
                  <a:schemeClr val="dk1"/>
                </a:solidFill>
                <a:cs typeface="Arial"/>
              </a:rPr>
              <a:t>nd</a:t>
            </a:r>
            <a:r>
              <a:rPr lang="en-US" altLang="zh-CN" sz="1800" i="1" dirty="0" smtClean="0">
                <a:solidFill>
                  <a:schemeClr val="dk1"/>
                </a:solidFill>
                <a:cs typeface="Arial"/>
              </a:rPr>
              <a:t> AIAA Aerospace </a:t>
            </a:r>
            <a:r>
              <a:rPr lang="en-US" altLang="zh-CN" sz="1800" i="1" dirty="0">
                <a:solidFill>
                  <a:schemeClr val="dk1"/>
                </a:solidFill>
                <a:cs typeface="Arial"/>
              </a:rPr>
              <a:t>Sciences </a:t>
            </a:r>
            <a:r>
              <a:rPr lang="en-US" altLang="zh-CN" sz="1800" i="1" dirty="0" smtClean="0">
                <a:solidFill>
                  <a:schemeClr val="dk1"/>
                </a:solidFill>
                <a:cs typeface="Arial"/>
              </a:rPr>
              <a:t>Meeting (SciTech), </a:t>
            </a:r>
            <a:r>
              <a:rPr lang="en-US" sz="1800" dirty="0">
                <a:solidFill>
                  <a:srgbClr val="000000"/>
                </a:solidFill>
                <a:ea typeface="ＭＳ Ｐゴシック" pitchFamily="-108" charset="-128"/>
                <a:cs typeface="Gill Sans MT"/>
              </a:rPr>
              <a:t>National Harbor, MD, </a:t>
            </a:r>
            <a:r>
              <a:rPr lang="en-US" sz="1800" dirty="0"/>
              <a:t>Jan. 2014</a:t>
            </a:r>
            <a:r>
              <a:rPr lang="en-US" altLang="zh-CN" sz="1800" i="1" dirty="0" smtClean="0">
                <a:solidFill>
                  <a:schemeClr val="dk1"/>
                </a:solidFill>
                <a:cs typeface="Arial"/>
              </a:rPr>
              <a:t>.</a:t>
            </a:r>
            <a:r>
              <a:rPr lang="en-US" altLang="zh-CN" sz="1800" i="1" dirty="0" smtClean="0">
                <a:cs typeface="Arial"/>
              </a:rPr>
              <a:t> </a:t>
            </a:r>
            <a:endParaRPr lang="en-US" sz="1800" dirty="0" smtClean="0"/>
          </a:p>
          <a:p>
            <a:pPr>
              <a:spcBef>
                <a:spcPts val="0"/>
              </a:spcBef>
              <a:buFont typeface="+mj-lt"/>
              <a:buAutoNum type="arabicPeriod"/>
            </a:pPr>
            <a:r>
              <a:rPr lang="en-US" sz="1800" dirty="0" smtClean="0"/>
              <a:t>L. </a:t>
            </a:r>
            <a:r>
              <a:rPr lang="en-US" sz="1800" dirty="0" err="1" smtClean="0"/>
              <a:t>Luo</a:t>
            </a:r>
            <a:r>
              <a:rPr lang="en-US" sz="1800" dirty="0" smtClean="0"/>
              <a:t>, J. Edwards, H. </a:t>
            </a:r>
            <a:r>
              <a:rPr lang="en-US" sz="1800" dirty="0" err="1" smtClean="0"/>
              <a:t>Luo</a:t>
            </a:r>
            <a:r>
              <a:rPr lang="en-US" sz="1800" dirty="0" smtClean="0"/>
              <a:t>, F. Mueller, "Performance Assessment of Multi-block LES Simulations using Directive-based GPU Computation in a Cluster Environment," </a:t>
            </a:r>
            <a:r>
              <a:rPr lang="en-US" altLang="zh-CN" sz="1800" i="1" dirty="0">
                <a:solidFill>
                  <a:schemeClr val="dk1"/>
                </a:solidFill>
                <a:cs typeface="Arial"/>
              </a:rPr>
              <a:t>52</a:t>
            </a:r>
            <a:r>
              <a:rPr lang="en-US" altLang="zh-CN" sz="1800" i="1" baseline="30000" dirty="0">
                <a:solidFill>
                  <a:schemeClr val="dk1"/>
                </a:solidFill>
                <a:cs typeface="Arial"/>
              </a:rPr>
              <a:t>nd</a:t>
            </a:r>
            <a:r>
              <a:rPr lang="en-US" altLang="zh-CN" sz="1800" i="1" dirty="0">
                <a:solidFill>
                  <a:schemeClr val="dk1"/>
                </a:solidFill>
                <a:cs typeface="Arial"/>
              </a:rPr>
              <a:t> AIAA Aerospace Sciences Meeting (SciTech)</a:t>
            </a:r>
            <a:r>
              <a:rPr lang="en-US" sz="1800" dirty="0" smtClean="0"/>
              <a:t>, </a:t>
            </a:r>
            <a:r>
              <a:rPr lang="en-US" sz="1800" dirty="0" smtClean="0">
                <a:solidFill>
                  <a:srgbClr val="000000"/>
                </a:solidFill>
                <a:ea typeface="ＭＳ Ｐゴシック" pitchFamily="-108" charset="-128"/>
                <a:cs typeface="Gill Sans MT"/>
              </a:rPr>
              <a:t>National Harbor, MD, </a:t>
            </a:r>
            <a:r>
              <a:rPr lang="en-US" sz="1800" dirty="0" smtClean="0"/>
              <a:t>Jan. 2014. </a:t>
            </a:r>
            <a:r>
              <a:rPr lang="en-US" sz="1800" b="0" dirty="0" smtClean="0">
                <a:solidFill>
                  <a:srgbClr val="000000"/>
                </a:solidFill>
                <a:latin typeface="Gill Sans MT"/>
                <a:ea typeface="ＭＳ Ｐゴシック" pitchFamily="-108" charset="-128"/>
                <a:cs typeface="Gill Sans MT"/>
              </a:rPr>
              <a:t> </a:t>
            </a:r>
          </a:p>
          <a:p>
            <a:pPr>
              <a:spcBef>
                <a:spcPts val="0"/>
              </a:spcBef>
              <a:buFont typeface="+mj-lt"/>
              <a:buAutoNum type="arabicPeriod"/>
            </a:pPr>
            <a:r>
              <a:rPr lang="en-US" sz="1800" dirty="0" smtClean="0">
                <a:solidFill>
                  <a:srgbClr val="000000"/>
                </a:solidFill>
              </a:rPr>
              <a:t>C. </a:t>
            </a:r>
            <a:r>
              <a:rPr lang="en-US" sz="1800" dirty="0">
                <a:solidFill>
                  <a:srgbClr val="000000"/>
                </a:solidFill>
              </a:rPr>
              <a:t>Li, </a:t>
            </a:r>
            <a:r>
              <a:rPr lang="en-US" sz="1800" dirty="0" smtClean="0">
                <a:solidFill>
                  <a:srgbClr val="000000"/>
                </a:solidFill>
              </a:rPr>
              <a:t>Y. </a:t>
            </a:r>
            <a:r>
              <a:rPr lang="en-US" sz="1800" dirty="0">
                <a:solidFill>
                  <a:srgbClr val="000000"/>
                </a:solidFill>
              </a:rPr>
              <a:t>Yang, </a:t>
            </a:r>
            <a:r>
              <a:rPr lang="en-US" sz="1800" dirty="0" smtClean="0">
                <a:solidFill>
                  <a:srgbClr val="000000"/>
                </a:solidFill>
              </a:rPr>
              <a:t>H. Dai</a:t>
            </a:r>
            <a:r>
              <a:rPr lang="en-US" sz="1800" dirty="0">
                <a:solidFill>
                  <a:srgbClr val="000000"/>
                </a:solidFill>
              </a:rPr>
              <a:t>, </a:t>
            </a:r>
            <a:r>
              <a:rPr lang="en-US" sz="1800" dirty="0" smtClean="0">
                <a:solidFill>
                  <a:srgbClr val="000000"/>
                </a:solidFill>
              </a:rPr>
              <a:t>S. Yan</a:t>
            </a:r>
            <a:r>
              <a:rPr lang="en-US" sz="1800" dirty="0">
                <a:solidFill>
                  <a:srgbClr val="000000"/>
                </a:solidFill>
              </a:rPr>
              <a:t>, </a:t>
            </a:r>
            <a:r>
              <a:rPr lang="en-US" sz="1800" dirty="0" smtClean="0">
                <a:solidFill>
                  <a:srgbClr val="000000"/>
                </a:solidFill>
              </a:rPr>
              <a:t>F. Mueller</a:t>
            </a:r>
            <a:r>
              <a:rPr lang="en-US" sz="1800" dirty="0">
                <a:solidFill>
                  <a:srgbClr val="000000"/>
                </a:solidFill>
              </a:rPr>
              <a:t>, </a:t>
            </a:r>
            <a:r>
              <a:rPr lang="en-US" sz="1800" dirty="0" smtClean="0">
                <a:solidFill>
                  <a:srgbClr val="000000"/>
                </a:solidFill>
              </a:rPr>
              <a:t>H. Zhou, “Understanding </a:t>
            </a:r>
            <a:r>
              <a:rPr lang="en-US" sz="1800" dirty="0">
                <a:solidFill>
                  <a:srgbClr val="000000"/>
                </a:solidFill>
              </a:rPr>
              <a:t>the Tradeoffs between Software-Managed vs. Hardware-Managed Caches in </a:t>
            </a:r>
            <a:r>
              <a:rPr lang="en-US" sz="1800" dirty="0" smtClean="0">
                <a:solidFill>
                  <a:srgbClr val="000000"/>
                </a:solidFill>
              </a:rPr>
              <a:t>GPUs,” </a:t>
            </a:r>
            <a:r>
              <a:rPr lang="en-US" sz="1800" i="1" dirty="0">
                <a:solidFill>
                  <a:srgbClr val="000000"/>
                </a:solidFill>
              </a:rPr>
              <a:t>IEEE International Symposium on Performance Analysis of Systems and Software,</a:t>
            </a:r>
            <a:r>
              <a:rPr lang="en-US" sz="1800" dirty="0">
                <a:solidFill>
                  <a:srgbClr val="000000"/>
                </a:solidFill>
              </a:rPr>
              <a:t> </a:t>
            </a:r>
            <a:r>
              <a:rPr lang="en-US" sz="1800" dirty="0" smtClean="0">
                <a:solidFill>
                  <a:srgbClr val="000000"/>
                </a:solidFill>
              </a:rPr>
              <a:t>Mar. 2014.</a:t>
            </a:r>
          </a:p>
          <a:p>
            <a:pPr>
              <a:spcBef>
                <a:spcPts val="0"/>
              </a:spcBef>
              <a:buFont typeface="+mj-lt"/>
              <a:buAutoNum type="arabicPeriod"/>
            </a:pPr>
            <a:r>
              <a:rPr lang="en-US" sz="1800" dirty="0">
                <a:solidFill>
                  <a:srgbClr val="000000"/>
                </a:solidFill>
                <a:ea typeface="ＭＳ Ｐゴシック" pitchFamily="-108" charset="-128"/>
                <a:cs typeface="Gill Sans MT"/>
              </a:rPr>
              <a:t>T. </a:t>
            </a:r>
            <a:r>
              <a:rPr lang="en-US" sz="1800" dirty="0" err="1">
                <a:solidFill>
                  <a:srgbClr val="000000"/>
                </a:solidFill>
                <a:ea typeface="ＭＳ Ｐゴシック" pitchFamily="-108" charset="-128"/>
                <a:cs typeface="Gill Sans MT"/>
              </a:rPr>
              <a:t>Scogland</a:t>
            </a:r>
            <a:r>
              <a:rPr lang="en-US" sz="1800" dirty="0">
                <a:solidFill>
                  <a:srgbClr val="000000"/>
                </a:solidFill>
                <a:ea typeface="ＭＳ Ｐゴシック" pitchFamily="-108" charset="-128"/>
                <a:cs typeface="Gill Sans MT"/>
              </a:rPr>
              <a:t>, W. Feng, B. </a:t>
            </a:r>
            <a:r>
              <a:rPr lang="en-US" sz="1800" dirty="0" err="1">
                <a:solidFill>
                  <a:srgbClr val="000000"/>
                </a:solidFill>
                <a:ea typeface="ＭＳ Ｐゴシック" pitchFamily="-108" charset="-128"/>
                <a:cs typeface="Gill Sans MT"/>
              </a:rPr>
              <a:t>Rountree</a:t>
            </a:r>
            <a:r>
              <a:rPr lang="en-US" sz="1800" dirty="0">
                <a:solidFill>
                  <a:srgbClr val="000000"/>
                </a:solidFill>
                <a:ea typeface="ＭＳ Ｐゴシック" pitchFamily="-108" charset="-128"/>
                <a:cs typeface="Gill Sans MT"/>
              </a:rPr>
              <a:t>, B. de </a:t>
            </a:r>
            <a:r>
              <a:rPr lang="en-US" sz="1800" dirty="0" err="1">
                <a:solidFill>
                  <a:srgbClr val="000000"/>
                </a:solidFill>
                <a:ea typeface="ＭＳ Ｐゴシック" pitchFamily="-108" charset="-128"/>
                <a:cs typeface="Gill Sans MT"/>
              </a:rPr>
              <a:t>Supinski</a:t>
            </a:r>
            <a:r>
              <a:rPr lang="en-US" sz="1800" dirty="0">
                <a:solidFill>
                  <a:srgbClr val="000000"/>
                </a:solidFill>
                <a:ea typeface="ＭＳ Ｐゴシック" pitchFamily="-108" charset="-128"/>
                <a:cs typeface="Gill Sans MT"/>
              </a:rPr>
              <a:t>, “</a:t>
            </a:r>
            <a:r>
              <a:rPr lang="en-US" sz="1800" dirty="0" err="1">
                <a:solidFill>
                  <a:srgbClr val="000000"/>
                </a:solidFill>
                <a:ea typeface="ＭＳ Ｐゴシック" pitchFamily="-108" charset="-128"/>
                <a:cs typeface="Gill Sans MT"/>
              </a:rPr>
              <a:t>CoreTSAR</a:t>
            </a:r>
            <a:r>
              <a:rPr lang="en-US" sz="1800" dirty="0">
                <a:solidFill>
                  <a:srgbClr val="000000"/>
                </a:solidFill>
                <a:ea typeface="ＭＳ Ｐゴシック" pitchFamily="-108" charset="-128"/>
                <a:cs typeface="Gill Sans MT"/>
              </a:rPr>
              <a:t>: Adaptive </a:t>
            </a:r>
            <a:r>
              <a:rPr lang="en-US" sz="1800" dirty="0" err="1">
                <a:solidFill>
                  <a:srgbClr val="000000"/>
                </a:solidFill>
                <a:ea typeface="ＭＳ Ｐゴシック" pitchFamily="-108" charset="-128"/>
                <a:cs typeface="Gill Sans MT"/>
              </a:rPr>
              <a:t>Worksharing</a:t>
            </a:r>
            <a:r>
              <a:rPr lang="en-US" sz="1800" dirty="0">
                <a:solidFill>
                  <a:srgbClr val="000000"/>
                </a:solidFill>
                <a:ea typeface="ＭＳ Ｐゴシック" pitchFamily="-108" charset="-128"/>
                <a:cs typeface="Gill Sans MT"/>
              </a:rPr>
              <a:t> for Heterogeneous Systems,” </a:t>
            </a:r>
            <a:r>
              <a:rPr lang="en-US" sz="1800" i="1" dirty="0" smtClean="0">
                <a:solidFill>
                  <a:srgbClr val="000000"/>
                </a:solidFill>
                <a:ea typeface="ＭＳ Ｐゴシック" pitchFamily="-108" charset="-128"/>
                <a:cs typeface="Gill Sans MT"/>
              </a:rPr>
              <a:t>Int’l Supercomputing Conf.</a:t>
            </a:r>
            <a:r>
              <a:rPr lang="en-US" sz="1800" dirty="0" smtClean="0">
                <a:solidFill>
                  <a:srgbClr val="000000"/>
                </a:solidFill>
                <a:ea typeface="ＭＳ Ｐゴシック" pitchFamily="-108" charset="-128"/>
                <a:cs typeface="Gill Sans MT"/>
              </a:rPr>
              <a:t>, </a:t>
            </a:r>
            <a:r>
              <a:rPr lang="en-US" sz="1800" dirty="0">
                <a:solidFill>
                  <a:srgbClr val="000000"/>
                </a:solidFill>
                <a:ea typeface="ＭＳ Ｐゴシック" pitchFamily="-108" charset="-128"/>
                <a:cs typeface="Gill Sans MT"/>
              </a:rPr>
              <a:t>Leipzig, Germany, Jun. </a:t>
            </a:r>
            <a:r>
              <a:rPr lang="en-US" sz="1800" dirty="0" smtClean="0">
                <a:solidFill>
                  <a:srgbClr val="000000"/>
                </a:solidFill>
                <a:ea typeface="ＭＳ Ｐゴシック" pitchFamily="-108" charset="-128"/>
                <a:cs typeface="Gill Sans MT"/>
              </a:rPr>
              <a:t>2014</a:t>
            </a:r>
            <a:endParaRPr lang="en-US" sz="1800" dirty="0">
              <a:solidFill>
                <a:srgbClr val="000000"/>
              </a:solidFill>
            </a:endParaRPr>
          </a:p>
          <a:p>
            <a:pPr marL="228600" indent="-228600">
              <a:spcBef>
                <a:spcPts val="0"/>
              </a:spcBef>
            </a:pPr>
            <a:endParaRPr lang="en-US" sz="1800" b="0" dirty="0" smtClean="0">
              <a:solidFill>
                <a:srgbClr val="000000"/>
              </a:solidFill>
              <a:latin typeface="Gill Sans MT"/>
              <a:ea typeface="ＭＳ Ｐゴシック" pitchFamily="-108" charset="-128"/>
              <a:cs typeface="Gill Sans MT"/>
            </a:endParaRPr>
          </a:p>
        </p:txBody>
      </p:sp>
    </p:spTree>
    <p:extLst>
      <p:ext uri="{BB962C8B-B14F-4D97-AF65-F5344CB8AC3E}">
        <p14:creationId xmlns:p14="http://schemas.microsoft.com/office/powerpoint/2010/main" val="9586035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361718" y="662291"/>
            <a:ext cx="1817867" cy="5618744"/>
          </a:xfrm>
          <a:prstGeom prst="rect">
            <a:avLst/>
          </a:prstGeom>
        </p:spPr>
      </p:pic>
      <p:sp>
        <p:nvSpPr>
          <p:cNvPr id="2" name="Title 1"/>
          <p:cNvSpPr>
            <a:spLocks noGrp="1"/>
          </p:cNvSpPr>
          <p:nvPr>
            <p:ph type="title"/>
          </p:nvPr>
        </p:nvSpPr>
        <p:spPr>
          <a:xfrm>
            <a:off x="254000" y="274642"/>
            <a:ext cx="8229600" cy="851933"/>
          </a:xfrm>
        </p:spPr>
        <p:txBody>
          <a:bodyPr/>
          <a:lstStyle/>
          <a:p>
            <a:pPr algn="l"/>
            <a:r>
              <a:rPr lang="en-US" dirty="0" smtClean="0"/>
              <a:t>Heterogeneous Systems in HPC</a:t>
            </a:r>
            <a:endParaRPr lang="en-US" dirty="0"/>
          </a:p>
        </p:txBody>
      </p:sp>
      <p:sp>
        <p:nvSpPr>
          <p:cNvPr id="3" name="Content Placeholder 2"/>
          <p:cNvSpPr>
            <a:spLocks noGrp="1"/>
          </p:cNvSpPr>
          <p:nvPr>
            <p:ph idx="1"/>
          </p:nvPr>
        </p:nvSpPr>
        <p:spPr>
          <a:xfrm>
            <a:off x="317500" y="1126576"/>
            <a:ext cx="8229600" cy="4999592"/>
          </a:xfrm>
        </p:spPr>
        <p:txBody>
          <a:bodyPr/>
          <a:lstStyle/>
          <a:p>
            <a:r>
              <a:rPr lang="en-US" dirty="0" smtClean="0"/>
              <a:t>Statistics</a:t>
            </a:r>
          </a:p>
          <a:p>
            <a:pPr lvl="1"/>
            <a:r>
              <a:rPr lang="en-US" i="1" dirty="0" smtClean="0"/>
              <a:t>Four </a:t>
            </a:r>
            <a:r>
              <a:rPr lang="en-US" dirty="0" smtClean="0"/>
              <a:t>of the top 10 systems</a:t>
            </a:r>
          </a:p>
          <a:p>
            <a:pPr lvl="1"/>
            <a:r>
              <a:rPr lang="en-US" dirty="0"/>
              <a:t>P</a:t>
            </a:r>
            <a:r>
              <a:rPr lang="en-US" dirty="0" smtClean="0"/>
              <a:t>erformance share in Top500 systems </a:t>
            </a:r>
          </a:p>
          <a:p>
            <a:pPr marL="457200" lvl="1" indent="0">
              <a:spcBef>
                <a:spcPts val="0"/>
              </a:spcBef>
              <a:buNone/>
            </a:pPr>
            <a:r>
              <a:rPr lang="en-US" dirty="0"/>
              <a:t> </a:t>
            </a:r>
            <a:r>
              <a:rPr lang="en-US" dirty="0" smtClean="0"/>
              <a:t>   </a:t>
            </a:r>
            <a:r>
              <a:rPr lang="en-US" i="1" dirty="0" smtClean="0"/>
              <a:t>5% (2009) </a:t>
            </a:r>
            <a:r>
              <a:rPr lang="en-US" i="1" dirty="0" smtClean="0">
                <a:sym typeface="Wingdings" pitchFamily="2" charset="2"/>
              </a:rPr>
              <a:t>  35% (2014)</a:t>
            </a:r>
          </a:p>
          <a:p>
            <a:r>
              <a:rPr lang="en-US" dirty="0" err="1" smtClean="0"/>
              <a:t>HokieSpeed</a:t>
            </a:r>
            <a:endParaRPr lang="en-US" dirty="0" smtClean="0"/>
          </a:p>
          <a:p>
            <a:pPr lvl="1"/>
            <a:r>
              <a:rPr lang="en-US" dirty="0" smtClean="0"/>
              <a:t>CPU+GPU heterogeneous </a:t>
            </a:r>
            <a:r>
              <a:rPr lang="en-US" dirty="0"/>
              <a:t>s</a:t>
            </a:r>
            <a:r>
              <a:rPr lang="en-US" dirty="0" smtClean="0"/>
              <a:t>upercomputer</a:t>
            </a:r>
          </a:p>
          <a:p>
            <a:pPr marL="749300" lvl="1" indent="0">
              <a:spcBef>
                <a:spcPts val="0"/>
              </a:spcBef>
              <a:buNone/>
            </a:pPr>
            <a:r>
              <a:rPr lang="en-US" dirty="0" smtClean="0"/>
              <a:t>with large-scale visualization wall</a:t>
            </a:r>
          </a:p>
          <a:p>
            <a:pPr lvl="1"/>
            <a:r>
              <a:rPr lang="en-US" dirty="0" smtClean="0"/>
              <a:t>Debuted as the </a:t>
            </a:r>
            <a:r>
              <a:rPr lang="en-US" b="1" i="1" dirty="0" smtClean="0">
                <a:solidFill>
                  <a:srgbClr val="99CC33"/>
                </a:solidFill>
              </a:rPr>
              <a:t>GREENEST</a:t>
            </a:r>
            <a:endParaRPr lang="en-US" b="1" dirty="0" smtClean="0">
              <a:solidFill>
                <a:srgbClr val="99CC33"/>
              </a:solidFill>
            </a:endParaRPr>
          </a:p>
          <a:p>
            <a:pPr marL="685800" lvl="1" indent="0">
              <a:spcBef>
                <a:spcPts val="0"/>
              </a:spcBef>
              <a:buNone/>
            </a:pPr>
            <a:r>
              <a:rPr lang="en-US" dirty="0"/>
              <a:t> </a:t>
            </a:r>
            <a:r>
              <a:rPr lang="en-US" dirty="0" smtClean="0"/>
              <a:t>commodity supercomputer </a:t>
            </a:r>
          </a:p>
          <a:p>
            <a:pPr marL="685800" lvl="1" indent="0">
              <a:spcBef>
                <a:spcPts val="0"/>
              </a:spcBef>
              <a:buNone/>
            </a:pPr>
            <a:r>
              <a:rPr lang="en-US" dirty="0"/>
              <a:t> </a:t>
            </a:r>
            <a:r>
              <a:rPr lang="en-US" dirty="0" smtClean="0"/>
              <a:t>in the U.S. in Nov. 2011</a:t>
            </a:r>
            <a:endParaRPr lang="en-US" dirty="0"/>
          </a:p>
          <a:p>
            <a:pPr marL="457200" lvl="1" indent="0">
              <a:buNone/>
            </a:pPr>
            <a:endParaRPr lang="en-US" dirty="0" smtClean="0"/>
          </a:p>
          <a:p>
            <a:pPr marL="457200" lvl="1" indent="0">
              <a:buNone/>
            </a:pPr>
            <a:endParaRPr lang="en-US" dirty="0" smtClean="0"/>
          </a:p>
          <a:p>
            <a:pPr marL="457200" lvl="1" indent="0">
              <a:buNone/>
            </a:pPr>
            <a:r>
              <a:rPr lang="en-US" dirty="0"/>
              <a:t>	</a:t>
            </a:r>
            <a:endParaRPr lang="en-US" dirty="0" smtClean="0"/>
          </a:p>
        </p:txBody>
      </p:sp>
      <p:sp>
        <p:nvSpPr>
          <p:cNvPr id="13" name="TextBox 12"/>
          <p:cNvSpPr txBox="1"/>
          <p:nvPr/>
        </p:nvSpPr>
        <p:spPr>
          <a:xfrm>
            <a:off x="7378700" y="303768"/>
            <a:ext cx="1092200" cy="369332"/>
          </a:xfrm>
          <a:prstGeom prst="rect">
            <a:avLst/>
          </a:prstGeom>
          <a:noFill/>
        </p:spPr>
        <p:txBody>
          <a:bodyPr wrap="square" rtlCol="0">
            <a:spAutoFit/>
          </a:bodyPr>
          <a:lstStyle/>
          <a:p>
            <a:r>
              <a:rPr lang="en-US" sz="1800" b="1" dirty="0" smtClean="0"/>
              <a:t>Top 10 </a:t>
            </a:r>
            <a:endParaRPr lang="en-US" sz="1800" b="1" dirty="0"/>
          </a:p>
        </p:txBody>
      </p:sp>
      <p:sp>
        <p:nvSpPr>
          <p:cNvPr id="14" name="TextBox 13"/>
          <p:cNvSpPr txBox="1"/>
          <p:nvPr/>
        </p:nvSpPr>
        <p:spPr>
          <a:xfrm>
            <a:off x="8267700" y="251936"/>
            <a:ext cx="939800" cy="461665"/>
          </a:xfrm>
          <a:prstGeom prst="rect">
            <a:avLst/>
          </a:prstGeom>
          <a:noFill/>
        </p:spPr>
        <p:txBody>
          <a:bodyPr wrap="square" rtlCol="0">
            <a:spAutoFit/>
          </a:bodyPr>
          <a:lstStyle/>
          <a:p>
            <a:r>
              <a:rPr lang="en-US" sz="1200" dirty="0" smtClean="0"/>
              <a:t>Source: </a:t>
            </a:r>
          </a:p>
          <a:p>
            <a:r>
              <a:rPr lang="en-US" sz="1200" dirty="0" smtClean="0"/>
              <a:t>top500.org</a:t>
            </a:r>
            <a:endParaRPr lang="en-US" sz="1200" dirty="0"/>
          </a:p>
        </p:txBody>
      </p:sp>
      <p:pic>
        <p:nvPicPr>
          <p:cNvPr id="18" name="Picture 17" descr="HokieSpeed_Viz_Wall.jpg"/>
          <p:cNvPicPr>
            <a:picLocks noChangeAspect="1"/>
          </p:cNvPicPr>
          <p:nvPr/>
        </p:nvPicPr>
        <p:blipFill>
          <a:blip r:embed="rId4"/>
          <a:srcRect l="1579" t="30817" r="1579" b="20661"/>
          <a:stretch>
            <a:fillRect/>
          </a:stretch>
        </p:blipFill>
        <p:spPr>
          <a:xfrm>
            <a:off x="1955224" y="5212990"/>
            <a:ext cx="3291220" cy="844924"/>
          </a:xfrm>
          <a:prstGeom prst="rect">
            <a:avLst/>
          </a:prstGeom>
        </p:spPr>
      </p:pic>
      <p:grpSp>
        <p:nvGrpSpPr>
          <p:cNvPr id="20" name="Group 19"/>
          <p:cNvGrpSpPr/>
          <p:nvPr/>
        </p:nvGrpSpPr>
        <p:grpSpPr>
          <a:xfrm>
            <a:off x="5698358" y="3303900"/>
            <a:ext cx="1750192" cy="2977135"/>
            <a:chOff x="-76200" y="979738"/>
            <a:chExt cx="2915018" cy="4958540"/>
          </a:xfrm>
        </p:grpSpPr>
        <p:pic>
          <p:nvPicPr>
            <p:cNvPr id="21" name="Picture 20" descr="VT82464_2012423302.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76200" y="979738"/>
              <a:ext cx="2915018" cy="4958540"/>
            </a:xfrm>
            <a:prstGeom prst="rect">
              <a:avLst/>
            </a:prstGeom>
            <a:effectLst>
              <a:softEdge rad="50800"/>
            </a:effectLst>
          </p:spPr>
        </p:pic>
        <p:pic>
          <p:nvPicPr>
            <p:cNvPr id="22" name="Picture 21" descr="HokieSpeed_Rev_Final.tif"/>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954942" y="5232400"/>
              <a:ext cx="1744179" cy="550437"/>
            </a:xfrm>
            <a:prstGeom prst="rect">
              <a:avLst/>
            </a:prstGeom>
            <a:effectLst>
              <a:softEdge rad="76200"/>
            </a:effectLst>
          </p:spPr>
        </p:pic>
      </p:grpSp>
      <p:pic>
        <p:nvPicPr>
          <p:cNvPr id="6" name="Picture 5"/>
          <p:cNvPicPr>
            <a:picLocks noChangeAspect="1"/>
          </p:cNvPicPr>
          <p:nvPr/>
        </p:nvPicPr>
        <p:blipFill>
          <a:blip r:embed="rId7"/>
          <a:stretch>
            <a:fillRect/>
          </a:stretch>
        </p:blipFill>
        <p:spPr>
          <a:xfrm>
            <a:off x="4432949" y="3909827"/>
            <a:ext cx="1054795" cy="727445"/>
          </a:xfrm>
          <a:prstGeom prst="rect">
            <a:avLst/>
          </a:prstGeom>
        </p:spPr>
      </p:pic>
      <p:cxnSp>
        <p:nvCxnSpPr>
          <p:cNvPr id="24" name="Straight Connector 23"/>
          <p:cNvCxnSpPr/>
          <p:nvPr/>
        </p:nvCxnSpPr>
        <p:spPr>
          <a:xfrm>
            <a:off x="5233744" y="5613931"/>
            <a:ext cx="477314" cy="0"/>
          </a:xfrm>
          <a:prstGeom prst="line">
            <a:avLst/>
          </a:prstGeom>
          <a:ln>
            <a:headEnd type="stealth" w="lg" len="lg"/>
            <a:tailEnd type="none"/>
          </a:ln>
        </p:spPr>
        <p:style>
          <a:lnRef idx="2">
            <a:schemeClr val="accent1"/>
          </a:lnRef>
          <a:fillRef idx="0">
            <a:schemeClr val="accent1"/>
          </a:fillRef>
          <a:effectRef idx="1">
            <a:schemeClr val="accent1"/>
          </a:effectRef>
          <a:fontRef idx="minor">
            <a:schemeClr val="tx1"/>
          </a:fontRef>
        </p:style>
      </p:cxnSp>
      <p:pic>
        <p:nvPicPr>
          <p:cNvPr id="27" name="Picture 26"/>
          <p:cNvPicPr>
            <a:picLocks noChangeAspect="1"/>
          </p:cNvPicPr>
          <p:nvPr/>
        </p:nvPicPr>
        <p:blipFill>
          <a:blip r:embed="rId8"/>
          <a:stretch>
            <a:fillRect/>
          </a:stretch>
        </p:blipFill>
        <p:spPr>
          <a:xfrm>
            <a:off x="5221044" y="1669777"/>
            <a:ext cx="2189406" cy="1226067"/>
          </a:xfrm>
          <a:prstGeom prst="rect">
            <a:avLst/>
          </a:prstGeom>
        </p:spPr>
      </p:pic>
      <p:pic>
        <p:nvPicPr>
          <p:cNvPr id="29" name="Picture 28" descr="IMG_2496.jpg"/>
          <p:cNvPicPr>
            <a:picLocks noChangeAspect="1"/>
          </p:cNvPicPr>
          <p:nvPr/>
        </p:nvPicPr>
        <p:blipFill rotWithShape="1">
          <a:blip r:embed="rId9">
            <a:extLst>
              <a:ext uri="{28A0092B-C50C-407E-A947-70E740481C1C}">
                <a14:useLocalDpi xmlns:a14="http://schemas.microsoft.com/office/drawing/2010/main" val="0"/>
              </a:ext>
            </a:extLst>
          </a:blip>
          <a:srcRect l="5584" t="21949" r="18004" b="26246"/>
          <a:stretch/>
        </p:blipFill>
        <p:spPr>
          <a:xfrm>
            <a:off x="6175955" y="574111"/>
            <a:ext cx="1188720" cy="1078992"/>
          </a:xfrm>
          <a:prstGeom prst="rect">
            <a:avLst/>
          </a:prstGeom>
        </p:spPr>
      </p:pic>
      <p:sp>
        <p:nvSpPr>
          <p:cNvPr id="30" name="TextBox 29"/>
          <p:cNvSpPr txBox="1"/>
          <p:nvPr/>
        </p:nvSpPr>
        <p:spPr>
          <a:xfrm>
            <a:off x="5170552" y="1283771"/>
            <a:ext cx="1005403" cy="369332"/>
          </a:xfrm>
          <a:prstGeom prst="rect">
            <a:avLst/>
          </a:prstGeom>
          <a:noFill/>
        </p:spPr>
        <p:txBody>
          <a:bodyPr wrap="none" rtlCol="0">
            <a:spAutoFit/>
          </a:bodyPr>
          <a:lstStyle/>
          <a:p>
            <a:r>
              <a:rPr lang="en-US" dirty="0" smtClean="0"/>
              <a:t>Tianhe-2</a:t>
            </a:r>
            <a:endParaRPr lang="en-US" dirty="0"/>
          </a:p>
        </p:txBody>
      </p:sp>
      <p:sp>
        <p:nvSpPr>
          <p:cNvPr id="5" name="Rounded Rectangle 4"/>
          <p:cNvSpPr/>
          <p:nvPr/>
        </p:nvSpPr>
        <p:spPr>
          <a:xfrm>
            <a:off x="8532812" y="972719"/>
            <a:ext cx="495223" cy="158750"/>
          </a:xfrm>
          <a:prstGeom prst="round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p:cNvSpPr/>
          <p:nvPr/>
        </p:nvSpPr>
        <p:spPr>
          <a:xfrm>
            <a:off x="7448550" y="1732502"/>
            <a:ext cx="593725" cy="158750"/>
          </a:xfrm>
          <a:prstGeom prst="round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p:cNvSpPr/>
          <p:nvPr/>
        </p:nvSpPr>
        <p:spPr>
          <a:xfrm>
            <a:off x="7448550" y="3745612"/>
            <a:ext cx="593725" cy="158750"/>
          </a:xfrm>
          <a:prstGeom prst="round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ounded Rectangle 30"/>
          <p:cNvSpPr/>
          <p:nvPr/>
        </p:nvSpPr>
        <p:spPr>
          <a:xfrm>
            <a:off x="7428862" y="4964502"/>
            <a:ext cx="988064" cy="158750"/>
          </a:xfrm>
          <a:prstGeom prst="round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2484226" y="5303465"/>
            <a:ext cx="2310060" cy="646331"/>
          </a:xfrm>
          <a:prstGeom prst="rect">
            <a:avLst/>
          </a:prstGeom>
          <a:noFill/>
        </p:spPr>
        <p:txBody>
          <a:bodyPr wrap="none" rtlCol="0">
            <a:spAutoFit/>
          </a:bodyPr>
          <a:lstStyle/>
          <a:p>
            <a:pPr algn="ctr"/>
            <a:r>
              <a:rPr lang="en-US" dirty="0" err="1" smtClean="0">
                <a:solidFill>
                  <a:schemeClr val="bg1"/>
                </a:solidFill>
                <a:latin typeface="Gill Sans MT"/>
                <a:cs typeface="Gill Sans MT"/>
              </a:rPr>
              <a:t>HokieSpeed</a:t>
            </a:r>
            <a:r>
              <a:rPr lang="en-US" dirty="0" smtClean="0">
                <a:solidFill>
                  <a:schemeClr val="bg1"/>
                </a:solidFill>
                <a:latin typeface="Gill Sans MT"/>
                <a:cs typeface="Gill Sans MT"/>
              </a:rPr>
              <a:t> </a:t>
            </a:r>
            <a:r>
              <a:rPr lang="en-US" dirty="0" err="1" smtClean="0">
                <a:solidFill>
                  <a:schemeClr val="bg1"/>
                </a:solidFill>
                <a:latin typeface="Gill Sans MT"/>
                <a:cs typeface="Gill Sans MT"/>
              </a:rPr>
              <a:t>Viz</a:t>
            </a:r>
            <a:r>
              <a:rPr lang="en-US" dirty="0" smtClean="0">
                <a:solidFill>
                  <a:schemeClr val="bg1"/>
                </a:solidFill>
                <a:latin typeface="Gill Sans MT"/>
                <a:cs typeface="Gill Sans MT"/>
              </a:rPr>
              <a:t> Wall</a:t>
            </a:r>
          </a:p>
          <a:p>
            <a:pPr algn="ctr"/>
            <a:r>
              <a:rPr lang="en-US" dirty="0" smtClean="0">
                <a:solidFill>
                  <a:schemeClr val="bg1"/>
                </a:solidFill>
                <a:latin typeface="Gill Sans MT"/>
                <a:cs typeface="Gill Sans MT"/>
              </a:rPr>
              <a:t>(Eight 46” 3D </a:t>
            </a:r>
            <a:r>
              <a:rPr lang="en-US" dirty="0" err="1" smtClean="0">
                <a:solidFill>
                  <a:schemeClr val="bg1"/>
                </a:solidFill>
                <a:latin typeface="Gill Sans MT"/>
                <a:cs typeface="Gill Sans MT"/>
              </a:rPr>
              <a:t>HDTVs</a:t>
            </a:r>
            <a:r>
              <a:rPr lang="en-US" dirty="0" smtClean="0">
                <a:solidFill>
                  <a:schemeClr val="bg1"/>
                </a:solidFill>
                <a:latin typeface="Gill Sans MT"/>
                <a:cs typeface="Gill Sans MT"/>
              </a:rPr>
              <a:t>)</a:t>
            </a:r>
            <a:endParaRPr lang="en-US" dirty="0">
              <a:solidFill>
                <a:schemeClr val="bg1"/>
              </a:solidFill>
              <a:latin typeface="Gill Sans MT"/>
              <a:cs typeface="Gill Sans MT"/>
            </a:endParaRPr>
          </a:p>
        </p:txBody>
      </p:sp>
    </p:spTree>
    <p:extLst>
      <p:ext uri="{BB962C8B-B14F-4D97-AF65-F5344CB8AC3E}">
        <p14:creationId xmlns:p14="http://schemas.microsoft.com/office/powerpoint/2010/main" val="843669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23842"/>
            <a:ext cx="8229600" cy="851933"/>
          </a:xfrm>
        </p:spPr>
        <p:txBody>
          <a:bodyPr>
            <a:normAutofit/>
          </a:bodyPr>
          <a:lstStyle/>
          <a:p>
            <a:r>
              <a:rPr lang="en-US" dirty="0" smtClean="0"/>
              <a:t>Publications in 2014 (2 of 3)</a:t>
            </a:r>
          </a:p>
        </p:txBody>
      </p:sp>
      <p:sp>
        <p:nvSpPr>
          <p:cNvPr id="6147" name="Content Placeholder 2"/>
          <p:cNvSpPr>
            <a:spLocks noGrp="1"/>
          </p:cNvSpPr>
          <p:nvPr>
            <p:ph idx="1"/>
          </p:nvPr>
        </p:nvSpPr>
        <p:spPr>
          <a:xfrm>
            <a:off x="254000" y="1138040"/>
            <a:ext cx="8610600" cy="4843660"/>
          </a:xfrm>
        </p:spPr>
        <p:txBody>
          <a:bodyPr>
            <a:noAutofit/>
          </a:bodyPr>
          <a:lstStyle/>
          <a:p>
            <a:pPr>
              <a:spcBef>
                <a:spcPts val="0"/>
              </a:spcBef>
              <a:buFont typeface="+mj-lt"/>
              <a:buAutoNum type="arabicPeriod" startAt="7"/>
            </a:pPr>
            <a:r>
              <a:rPr lang="en-US" sz="1800" dirty="0" smtClean="0"/>
              <a:t>L</a:t>
            </a:r>
            <a:r>
              <a:rPr lang="en-US" sz="1800" dirty="0"/>
              <a:t>. </a:t>
            </a:r>
            <a:r>
              <a:rPr lang="en-US" sz="1800" dirty="0" err="1"/>
              <a:t>Luo</a:t>
            </a:r>
            <a:r>
              <a:rPr lang="en-US" sz="1800" dirty="0"/>
              <a:t>, J. Edwards, H. </a:t>
            </a:r>
            <a:r>
              <a:rPr lang="en-US" sz="1800" dirty="0" err="1"/>
              <a:t>Luo</a:t>
            </a:r>
            <a:r>
              <a:rPr lang="en-US" sz="1800" dirty="0"/>
              <a:t>, F. Mueller, “GPU Port of </a:t>
            </a:r>
            <a:r>
              <a:rPr lang="en-US" sz="1800" dirty="0" smtClean="0"/>
              <a:t>a </a:t>
            </a:r>
            <a:r>
              <a:rPr lang="en-US" sz="1800" dirty="0"/>
              <a:t>Parallel Incompressible </a:t>
            </a:r>
            <a:r>
              <a:rPr lang="en-US" sz="1800" dirty="0" err="1"/>
              <a:t>Navier</a:t>
            </a:r>
            <a:r>
              <a:rPr lang="en-US" sz="1800" dirty="0"/>
              <a:t>-Stokes Solver based on </a:t>
            </a:r>
            <a:r>
              <a:rPr lang="en-US" sz="1800" dirty="0" err="1"/>
              <a:t>OpenACC</a:t>
            </a:r>
            <a:r>
              <a:rPr lang="en-US" sz="1800" dirty="0"/>
              <a:t> and MVAPICH2,” </a:t>
            </a:r>
            <a:r>
              <a:rPr lang="en-US" sz="1800" i="1" dirty="0"/>
              <a:t>AIAA Aviation 2014</a:t>
            </a:r>
            <a:r>
              <a:rPr lang="en-US" sz="1800" dirty="0"/>
              <a:t>, Atlanta, </a:t>
            </a:r>
            <a:r>
              <a:rPr lang="en-US" sz="1800" dirty="0" smtClean="0"/>
              <a:t>GA, Jun. </a:t>
            </a:r>
            <a:r>
              <a:rPr lang="en-US" sz="1800" dirty="0"/>
              <a:t>2014</a:t>
            </a:r>
            <a:r>
              <a:rPr lang="en-US" sz="1800" dirty="0" smtClean="0"/>
              <a:t>.</a:t>
            </a:r>
          </a:p>
          <a:p>
            <a:pPr>
              <a:spcBef>
                <a:spcPts val="0"/>
              </a:spcBef>
              <a:buFont typeface="+mj-lt"/>
              <a:buAutoNum type="arabicPeriod" startAt="7"/>
            </a:pPr>
            <a:r>
              <a:rPr lang="en-US" altLang="zh-CN" sz="1800" dirty="0" smtClean="0">
                <a:solidFill>
                  <a:schemeClr val="dk1"/>
                </a:solidFill>
                <a:cs typeface="Arial"/>
              </a:rPr>
              <a:t>Y. </a:t>
            </a:r>
            <a:r>
              <a:rPr lang="en-US" altLang="zh-CN" sz="1800" dirty="0">
                <a:solidFill>
                  <a:schemeClr val="dk1"/>
                </a:solidFill>
                <a:cs typeface="Arial"/>
              </a:rPr>
              <a:t>Xia, </a:t>
            </a:r>
            <a:r>
              <a:rPr lang="en-US" altLang="zh-CN" sz="1800" dirty="0" smtClean="0">
                <a:solidFill>
                  <a:schemeClr val="dk1"/>
                </a:solidFill>
                <a:cs typeface="Arial"/>
              </a:rPr>
              <a:t>L. </a:t>
            </a:r>
            <a:r>
              <a:rPr lang="en-US" altLang="zh-CN" sz="1800" dirty="0" err="1" smtClean="0">
                <a:solidFill>
                  <a:schemeClr val="dk1"/>
                </a:solidFill>
                <a:cs typeface="Arial"/>
              </a:rPr>
              <a:t>Luo</a:t>
            </a:r>
            <a:r>
              <a:rPr lang="en-US" altLang="zh-CN" sz="1800" dirty="0">
                <a:solidFill>
                  <a:schemeClr val="dk1"/>
                </a:solidFill>
                <a:cs typeface="Arial"/>
              </a:rPr>
              <a:t>, </a:t>
            </a:r>
            <a:r>
              <a:rPr lang="en-US" altLang="zh-CN" sz="1800" dirty="0" smtClean="0">
                <a:solidFill>
                  <a:schemeClr val="dk1"/>
                </a:solidFill>
                <a:cs typeface="Arial"/>
              </a:rPr>
              <a:t>H. </a:t>
            </a:r>
            <a:r>
              <a:rPr lang="en-US" altLang="zh-CN" sz="1800" dirty="0" err="1">
                <a:solidFill>
                  <a:schemeClr val="dk1"/>
                </a:solidFill>
                <a:cs typeface="Arial"/>
              </a:rPr>
              <a:t>Luo</a:t>
            </a:r>
            <a:r>
              <a:rPr lang="en-US" altLang="zh-CN" sz="1800" dirty="0">
                <a:solidFill>
                  <a:schemeClr val="dk1"/>
                </a:solidFill>
                <a:cs typeface="Arial"/>
              </a:rPr>
              <a:t>, </a:t>
            </a:r>
            <a:r>
              <a:rPr lang="en-US" altLang="zh-CN" sz="1800" dirty="0" smtClean="0">
                <a:solidFill>
                  <a:schemeClr val="dk1"/>
                </a:solidFill>
                <a:cs typeface="Arial"/>
              </a:rPr>
              <a:t>J. Lou</a:t>
            </a:r>
            <a:r>
              <a:rPr lang="en-US" altLang="zh-CN" sz="1800" dirty="0">
                <a:solidFill>
                  <a:schemeClr val="dk1"/>
                </a:solidFill>
                <a:cs typeface="Arial"/>
              </a:rPr>
              <a:t>, </a:t>
            </a:r>
            <a:r>
              <a:rPr lang="en-US" altLang="zh-CN" sz="1800" dirty="0" smtClean="0">
                <a:solidFill>
                  <a:schemeClr val="dk1"/>
                </a:solidFill>
                <a:cs typeface="Arial"/>
              </a:rPr>
              <a:t>J. </a:t>
            </a:r>
            <a:r>
              <a:rPr lang="en-US" altLang="zh-CN" sz="1800" dirty="0">
                <a:solidFill>
                  <a:schemeClr val="dk1"/>
                </a:solidFill>
                <a:cs typeface="Arial"/>
              </a:rPr>
              <a:t>Edwards, </a:t>
            </a:r>
            <a:r>
              <a:rPr lang="en-US" altLang="zh-CN" sz="1800" dirty="0" smtClean="0">
                <a:solidFill>
                  <a:schemeClr val="dk1"/>
                </a:solidFill>
                <a:cs typeface="Arial"/>
              </a:rPr>
              <a:t>F. Mueller, “On </a:t>
            </a:r>
            <a:r>
              <a:rPr lang="en-US" altLang="zh-CN" sz="1800" dirty="0">
                <a:solidFill>
                  <a:schemeClr val="dk1"/>
                </a:solidFill>
                <a:cs typeface="Arial"/>
              </a:rPr>
              <a:t>the Multi-GPU Computing of a Reconstructed Discontinuous </a:t>
            </a:r>
            <a:r>
              <a:rPr lang="en-US" altLang="zh-CN" sz="1800" dirty="0" err="1">
                <a:solidFill>
                  <a:schemeClr val="dk1"/>
                </a:solidFill>
                <a:cs typeface="Arial"/>
              </a:rPr>
              <a:t>Galerkin</a:t>
            </a:r>
            <a:r>
              <a:rPr lang="en-US" altLang="zh-CN" sz="1800" dirty="0">
                <a:solidFill>
                  <a:schemeClr val="dk1"/>
                </a:solidFill>
                <a:cs typeface="Arial"/>
              </a:rPr>
              <a:t> Method for Compressible Flows on 3D Hybrid </a:t>
            </a:r>
            <a:r>
              <a:rPr lang="en-US" altLang="zh-CN" sz="1800" dirty="0" smtClean="0">
                <a:solidFill>
                  <a:schemeClr val="dk1"/>
                </a:solidFill>
                <a:cs typeface="Arial"/>
              </a:rPr>
              <a:t>Grids,” </a:t>
            </a:r>
            <a:r>
              <a:rPr lang="en-US" altLang="zh-CN" sz="1800" i="1" dirty="0" smtClean="0">
                <a:solidFill>
                  <a:schemeClr val="dk1"/>
                </a:solidFill>
                <a:cs typeface="Arial"/>
              </a:rPr>
              <a:t>7th </a:t>
            </a:r>
            <a:r>
              <a:rPr lang="en-US" altLang="zh-CN" sz="1800" i="1" dirty="0">
                <a:solidFill>
                  <a:schemeClr val="dk1"/>
                </a:solidFill>
                <a:cs typeface="Arial"/>
              </a:rPr>
              <a:t>AIAA Theoretical Fluid Mechanics Conference,</a:t>
            </a:r>
            <a:r>
              <a:rPr lang="en-US" altLang="zh-CN" sz="1800" dirty="0">
                <a:solidFill>
                  <a:schemeClr val="dk1"/>
                </a:solidFill>
                <a:cs typeface="Arial"/>
              </a:rPr>
              <a:t> </a:t>
            </a:r>
            <a:r>
              <a:rPr lang="en-US" altLang="zh-CN" sz="1800" dirty="0" smtClean="0">
                <a:solidFill>
                  <a:schemeClr val="dk1"/>
                </a:solidFill>
                <a:cs typeface="Arial"/>
              </a:rPr>
              <a:t>Atlanta, GA, Jun</a:t>
            </a:r>
            <a:r>
              <a:rPr lang="en-US" altLang="zh-CN" sz="1800" dirty="0">
                <a:solidFill>
                  <a:schemeClr val="dk1"/>
                </a:solidFill>
                <a:cs typeface="Arial"/>
              </a:rPr>
              <a:t>. 2014</a:t>
            </a:r>
            <a:r>
              <a:rPr lang="en-US" altLang="zh-CN" sz="1800" i="1" dirty="0" smtClean="0">
                <a:solidFill>
                  <a:schemeClr val="dk1"/>
                </a:solidFill>
                <a:cs typeface="Arial"/>
              </a:rPr>
              <a:t>.</a:t>
            </a:r>
          </a:p>
          <a:p>
            <a:pPr>
              <a:spcBef>
                <a:spcPts val="0"/>
              </a:spcBef>
              <a:buFont typeface="+mj-lt"/>
              <a:buAutoNum type="arabicPeriod" startAt="7"/>
            </a:pPr>
            <a:r>
              <a:rPr lang="en-US" sz="1800" dirty="0" smtClean="0"/>
              <a:t>A. </a:t>
            </a:r>
            <a:r>
              <a:rPr lang="en-US" sz="1800" dirty="0" err="1" smtClean="0"/>
              <a:t>Amritkar</a:t>
            </a:r>
            <a:r>
              <a:rPr lang="en-US" sz="1800" dirty="0"/>
              <a:t>, </a:t>
            </a:r>
            <a:r>
              <a:rPr lang="en-US" sz="1800" dirty="0" err="1" smtClean="0"/>
              <a:t>D.Tafti</a:t>
            </a:r>
            <a:r>
              <a:rPr lang="en-US" sz="1800" dirty="0"/>
              <a:t>, </a:t>
            </a:r>
            <a:r>
              <a:rPr lang="en-US" sz="1800" dirty="0" smtClean="0"/>
              <a:t>P. </a:t>
            </a:r>
            <a:r>
              <a:rPr lang="en-US" sz="1800" dirty="0" err="1" smtClean="0"/>
              <a:t>Sathre</a:t>
            </a:r>
            <a:r>
              <a:rPr lang="en-US" sz="1800" dirty="0"/>
              <a:t>, </a:t>
            </a:r>
            <a:r>
              <a:rPr lang="en-US" sz="1800" dirty="0" smtClean="0"/>
              <a:t>K. </a:t>
            </a:r>
            <a:r>
              <a:rPr lang="en-US" sz="1800" dirty="0" err="1" smtClean="0"/>
              <a:t>Hou</a:t>
            </a:r>
            <a:r>
              <a:rPr lang="en-US" sz="1800" dirty="0"/>
              <a:t>, </a:t>
            </a:r>
            <a:r>
              <a:rPr lang="en-US" sz="1800" dirty="0" smtClean="0"/>
              <a:t>S. </a:t>
            </a:r>
            <a:r>
              <a:rPr lang="en-US" sz="1800" dirty="0" err="1" smtClean="0"/>
              <a:t>Chivakula</a:t>
            </a:r>
            <a:r>
              <a:rPr lang="en-US" sz="1800" dirty="0" smtClean="0"/>
              <a:t>, W. </a:t>
            </a:r>
            <a:r>
              <a:rPr lang="en-US" sz="1800" dirty="0"/>
              <a:t>Feng. “Accelerating Bio-Inspired MAV Computations using GPUs.” </a:t>
            </a:r>
            <a:r>
              <a:rPr lang="en-US" sz="1800" i="1" dirty="0" smtClean="0"/>
              <a:t>AIAA </a:t>
            </a:r>
            <a:r>
              <a:rPr lang="en-US" sz="1800" i="1" dirty="0"/>
              <a:t>Aviation and Aeronautics Forum and Exposition 2014</a:t>
            </a:r>
            <a:r>
              <a:rPr lang="en-US" sz="1800" dirty="0"/>
              <a:t>, </a:t>
            </a:r>
            <a:r>
              <a:rPr lang="en-US" sz="1800" dirty="0" smtClean="0"/>
              <a:t>Atlanta, GA, Jun. 2014.</a:t>
            </a:r>
          </a:p>
          <a:p>
            <a:pPr>
              <a:spcBef>
                <a:spcPts val="0"/>
              </a:spcBef>
              <a:buFont typeface="+mj-lt"/>
              <a:buAutoNum type="arabicPeriod" startAt="7"/>
            </a:pPr>
            <a:r>
              <a:rPr lang="en-US" sz="1800" b="0" dirty="0" smtClean="0">
                <a:solidFill>
                  <a:srgbClr val="000000"/>
                </a:solidFill>
                <a:latin typeface="Gill Sans MT"/>
                <a:ea typeface="ＭＳ Ｐゴシック" pitchFamily="-108" charset="-128"/>
                <a:cs typeface="Gill Sans MT"/>
              </a:rPr>
              <a:t>K</a:t>
            </a:r>
            <a:r>
              <a:rPr lang="en-US" sz="1800" b="0" dirty="0">
                <a:solidFill>
                  <a:srgbClr val="000000"/>
                </a:solidFill>
                <a:latin typeface="Gill Sans MT"/>
                <a:ea typeface="ＭＳ Ｐゴシック" pitchFamily="-108" charset="-128"/>
                <a:cs typeface="Gill Sans MT"/>
              </a:rPr>
              <a:t>. </a:t>
            </a:r>
            <a:r>
              <a:rPr lang="en-US" sz="1800" b="0" dirty="0" err="1">
                <a:solidFill>
                  <a:srgbClr val="000000"/>
                </a:solidFill>
                <a:latin typeface="Gill Sans MT"/>
                <a:ea typeface="ＭＳ Ｐゴシック" pitchFamily="-108" charset="-128"/>
                <a:cs typeface="Gill Sans MT"/>
              </a:rPr>
              <a:t>Swirydowicz</a:t>
            </a:r>
            <a:r>
              <a:rPr lang="en-US" sz="1800" b="0" dirty="0">
                <a:solidFill>
                  <a:srgbClr val="000000"/>
                </a:solidFill>
                <a:latin typeface="Gill Sans MT"/>
                <a:ea typeface="ＭＳ Ｐゴシック" pitchFamily="-108" charset="-128"/>
                <a:cs typeface="Gill Sans MT"/>
              </a:rPr>
              <a:t>, E. de </a:t>
            </a:r>
            <a:r>
              <a:rPr lang="en-US" sz="1800" b="0" dirty="0" err="1">
                <a:solidFill>
                  <a:srgbClr val="000000"/>
                </a:solidFill>
                <a:latin typeface="Gill Sans MT"/>
                <a:ea typeface="ＭＳ Ｐゴシック" pitchFamily="-108" charset="-128"/>
                <a:cs typeface="Gill Sans MT"/>
              </a:rPr>
              <a:t>Sturler</a:t>
            </a:r>
            <a:r>
              <a:rPr lang="en-US" sz="1800" b="0" dirty="0">
                <a:solidFill>
                  <a:srgbClr val="000000"/>
                </a:solidFill>
                <a:latin typeface="Gill Sans MT"/>
                <a:ea typeface="ＭＳ Ｐゴシック" pitchFamily="-108" charset="-128"/>
                <a:cs typeface="Gill Sans MT"/>
              </a:rPr>
              <a:t>, X. </a:t>
            </a:r>
            <a:r>
              <a:rPr lang="en-US" sz="1800" b="0" dirty="0" err="1">
                <a:solidFill>
                  <a:srgbClr val="000000"/>
                </a:solidFill>
                <a:latin typeface="Gill Sans MT"/>
                <a:ea typeface="ＭＳ Ｐゴシック" pitchFamily="-108" charset="-128"/>
                <a:cs typeface="Gill Sans MT"/>
              </a:rPr>
              <a:t>Xu</a:t>
            </a:r>
            <a:r>
              <a:rPr lang="en-US" sz="1800" b="0" dirty="0" smtClean="0">
                <a:solidFill>
                  <a:srgbClr val="000000"/>
                </a:solidFill>
                <a:latin typeface="Gill Sans MT"/>
                <a:ea typeface="ＭＳ Ｐゴシック" pitchFamily="-108" charset="-128"/>
                <a:cs typeface="Gill Sans MT"/>
              </a:rPr>
              <a:t>, </a:t>
            </a:r>
            <a:r>
              <a:rPr lang="en-US" sz="1800" b="0" dirty="0">
                <a:solidFill>
                  <a:srgbClr val="000000"/>
                </a:solidFill>
                <a:latin typeface="Gill Sans MT"/>
                <a:ea typeface="ＭＳ Ｐゴシック" pitchFamily="-108" charset="-128"/>
                <a:cs typeface="Gill Sans MT"/>
              </a:rPr>
              <a:t>C. </a:t>
            </a:r>
            <a:r>
              <a:rPr lang="en-US" sz="1800" b="0" dirty="0" smtClean="0">
                <a:solidFill>
                  <a:srgbClr val="000000"/>
                </a:solidFill>
                <a:latin typeface="Gill Sans MT"/>
                <a:ea typeface="ＭＳ Ｐゴシック" pitchFamily="-108" charset="-128"/>
                <a:cs typeface="Gill Sans MT"/>
              </a:rPr>
              <a:t>Roy</a:t>
            </a:r>
            <a:r>
              <a:rPr lang="en-US" sz="1800" b="0" dirty="0">
                <a:solidFill>
                  <a:srgbClr val="000000"/>
                </a:solidFill>
                <a:latin typeface="Gill Sans MT"/>
                <a:ea typeface="ＭＳ Ｐゴシック" pitchFamily="-108" charset="-128"/>
                <a:cs typeface="Gill Sans MT"/>
              </a:rPr>
              <a:t>, “Fast Solvers and </a:t>
            </a:r>
            <a:r>
              <a:rPr lang="en-US" sz="1800" b="0" dirty="0" err="1">
                <a:solidFill>
                  <a:srgbClr val="000000"/>
                </a:solidFill>
                <a:latin typeface="Gill Sans MT"/>
                <a:ea typeface="ＭＳ Ｐゴシック" pitchFamily="-108" charset="-128"/>
                <a:cs typeface="Gill Sans MT"/>
              </a:rPr>
              <a:t>Preconditioners</a:t>
            </a:r>
            <a:r>
              <a:rPr lang="en-US" sz="1800" b="0" dirty="0">
                <a:solidFill>
                  <a:srgbClr val="000000"/>
                </a:solidFill>
                <a:latin typeface="Gill Sans MT"/>
                <a:ea typeface="ＭＳ Ｐゴシック" pitchFamily="-108" charset="-128"/>
                <a:cs typeface="Gill Sans MT"/>
              </a:rPr>
              <a:t>,” </a:t>
            </a:r>
            <a:r>
              <a:rPr lang="en-US" sz="1800" b="0" i="1" dirty="0">
                <a:solidFill>
                  <a:srgbClr val="000000"/>
                </a:solidFill>
                <a:latin typeface="Gill Sans MT"/>
                <a:ea typeface="ＭＳ Ｐゴシック" pitchFamily="-108" charset="-128"/>
                <a:cs typeface="Gill Sans MT"/>
              </a:rPr>
              <a:t>SIAM Annual Meeting</a:t>
            </a:r>
            <a:r>
              <a:rPr lang="en-US" sz="1800" b="0" dirty="0">
                <a:solidFill>
                  <a:srgbClr val="000000"/>
                </a:solidFill>
                <a:latin typeface="Gill Sans MT"/>
                <a:ea typeface="ＭＳ Ｐゴシック" pitchFamily="-108" charset="-128"/>
                <a:cs typeface="Gill Sans MT"/>
              </a:rPr>
              <a:t>, Chicago, IL, </a:t>
            </a:r>
            <a:r>
              <a:rPr lang="en-US" sz="1800" b="0" dirty="0" smtClean="0">
                <a:solidFill>
                  <a:srgbClr val="000000"/>
                </a:solidFill>
                <a:latin typeface="Gill Sans MT"/>
                <a:ea typeface="ＭＳ Ｐゴシック" pitchFamily="-108" charset="-128"/>
                <a:cs typeface="Gill Sans MT"/>
              </a:rPr>
              <a:t>Jul. 2014.</a:t>
            </a:r>
          </a:p>
          <a:p>
            <a:pPr>
              <a:buFont typeface="+mj-lt"/>
              <a:buAutoNum type="arabicPeriod" startAt="7"/>
            </a:pPr>
            <a:r>
              <a:rPr lang="en-US" sz="1800" dirty="0" smtClean="0"/>
              <a:t>A. </a:t>
            </a:r>
            <a:r>
              <a:rPr lang="en-US" sz="1800" dirty="0" err="1" smtClean="0"/>
              <a:t>Amritkar</a:t>
            </a:r>
            <a:r>
              <a:rPr lang="en-US" sz="1800" dirty="0" smtClean="0"/>
              <a:t>, D. </a:t>
            </a:r>
            <a:r>
              <a:rPr lang="en-US" sz="1800" dirty="0" err="1" smtClean="0"/>
              <a:t>Tafti</a:t>
            </a:r>
            <a:r>
              <a:rPr lang="en-US" sz="1800" dirty="0"/>
              <a:t>. “CFD </a:t>
            </a:r>
            <a:r>
              <a:rPr lang="en-US" sz="1800" dirty="0" smtClean="0"/>
              <a:t>Computations </a:t>
            </a:r>
            <a:r>
              <a:rPr lang="en-US" sz="1800" dirty="0"/>
              <a:t>using </a:t>
            </a:r>
            <a:r>
              <a:rPr lang="en-US" sz="1800" dirty="0" smtClean="0"/>
              <a:t>Preconditioned </a:t>
            </a:r>
            <a:r>
              <a:rPr lang="en-US" sz="1800" dirty="0" err="1"/>
              <a:t>Krylov</a:t>
            </a:r>
            <a:r>
              <a:rPr lang="en-US" sz="1800" dirty="0"/>
              <a:t> </a:t>
            </a:r>
            <a:r>
              <a:rPr lang="en-US" sz="1800" dirty="0" smtClean="0"/>
              <a:t>Solver </a:t>
            </a:r>
            <a:r>
              <a:rPr lang="en-US" sz="1800" dirty="0"/>
              <a:t>on GPUs.” </a:t>
            </a:r>
            <a:r>
              <a:rPr lang="en-US" sz="1800" i="1" dirty="0" smtClean="0"/>
              <a:t>ASME </a:t>
            </a:r>
            <a:r>
              <a:rPr lang="en-US" sz="1800" i="1" dirty="0"/>
              <a:t>2014 Fluids Engineering Division Summer Meeting</a:t>
            </a:r>
            <a:r>
              <a:rPr lang="en-US" sz="1800" i="1" dirty="0" smtClean="0"/>
              <a:t>, </a:t>
            </a:r>
            <a:r>
              <a:rPr lang="en-US" sz="1800" dirty="0" smtClean="0"/>
              <a:t>Chicago, IL,  Aug. 2014.</a:t>
            </a:r>
            <a:endParaRPr lang="en-US" sz="1800" dirty="0"/>
          </a:p>
          <a:p>
            <a:pPr>
              <a:buFont typeface="+mj-lt"/>
              <a:buAutoNum type="arabicPeriod" startAt="7"/>
            </a:pPr>
            <a:r>
              <a:rPr lang="en-US" sz="1800" dirty="0" smtClean="0"/>
              <a:t>K. </a:t>
            </a:r>
            <a:r>
              <a:rPr lang="en-US" sz="1800" dirty="0" err="1"/>
              <a:t>Swirydowicz</a:t>
            </a:r>
            <a:r>
              <a:rPr lang="en-US" sz="1800" dirty="0"/>
              <a:t>, </a:t>
            </a:r>
            <a:r>
              <a:rPr lang="en-US" sz="1800" dirty="0" smtClean="0"/>
              <a:t>A. </a:t>
            </a:r>
            <a:r>
              <a:rPr lang="en-US" sz="1800" dirty="0" err="1" smtClean="0"/>
              <a:t>Amritkar</a:t>
            </a:r>
            <a:r>
              <a:rPr lang="en-US" sz="1800" dirty="0"/>
              <a:t>, </a:t>
            </a:r>
            <a:r>
              <a:rPr lang="en-US" sz="1800" dirty="0" smtClean="0"/>
              <a:t>E. de </a:t>
            </a:r>
            <a:r>
              <a:rPr lang="en-US" sz="1800" dirty="0" err="1" smtClean="0"/>
              <a:t>Sturler</a:t>
            </a:r>
            <a:r>
              <a:rPr lang="en-US" sz="1800" dirty="0" smtClean="0"/>
              <a:t>, D.  </a:t>
            </a:r>
            <a:r>
              <a:rPr lang="en-US" sz="1800" dirty="0" err="1"/>
              <a:t>Tafti</a:t>
            </a:r>
            <a:r>
              <a:rPr lang="en-US" sz="1800" dirty="0"/>
              <a:t>. “Recycling </a:t>
            </a:r>
            <a:r>
              <a:rPr lang="en-US" sz="1800" dirty="0" err="1"/>
              <a:t>Krylov</a:t>
            </a:r>
            <a:r>
              <a:rPr lang="en-US" sz="1800" dirty="0"/>
              <a:t> </a:t>
            </a:r>
            <a:r>
              <a:rPr lang="en-US" sz="1800" dirty="0" smtClean="0"/>
              <a:t>Subspaces </a:t>
            </a:r>
            <a:r>
              <a:rPr lang="en-US" sz="1800" dirty="0"/>
              <a:t>for CFD </a:t>
            </a:r>
            <a:r>
              <a:rPr lang="en-US" sz="1800" dirty="0" smtClean="0"/>
              <a:t>Application,” </a:t>
            </a:r>
            <a:r>
              <a:rPr lang="en-US" sz="1800" i="1" dirty="0" smtClean="0"/>
              <a:t>ASME </a:t>
            </a:r>
            <a:r>
              <a:rPr lang="en-US" sz="1800" i="1" dirty="0"/>
              <a:t>2014 Fluids Engineering Division Summer Meeting</a:t>
            </a:r>
            <a:r>
              <a:rPr lang="en-US" sz="1800" dirty="0"/>
              <a:t>, </a:t>
            </a:r>
            <a:r>
              <a:rPr lang="en-US" sz="1800" dirty="0" smtClean="0"/>
              <a:t>Chicago</a:t>
            </a:r>
            <a:r>
              <a:rPr lang="en-US" sz="1800" dirty="0"/>
              <a:t>, IL,  Aug. 2014</a:t>
            </a:r>
            <a:r>
              <a:rPr lang="en-US" sz="1800" dirty="0" smtClean="0"/>
              <a:t>.</a:t>
            </a:r>
            <a:endParaRPr lang="en-US" sz="1800" b="0" dirty="0" smtClean="0">
              <a:solidFill>
                <a:srgbClr val="000000"/>
              </a:solidFill>
              <a:latin typeface="Gill Sans MT"/>
              <a:ea typeface="ＭＳ Ｐゴシック" pitchFamily="-108" charset="-128"/>
              <a:cs typeface="Gill Sans MT"/>
            </a:endParaRPr>
          </a:p>
        </p:txBody>
      </p:sp>
    </p:spTree>
    <p:extLst>
      <p:ext uri="{BB962C8B-B14F-4D97-AF65-F5344CB8AC3E}">
        <p14:creationId xmlns:p14="http://schemas.microsoft.com/office/powerpoint/2010/main" val="19393828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3840"/>
            <a:ext cx="8229600" cy="851933"/>
          </a:xfrm>
        </p:spPr>
        <p:txBody>
          <a:bodyPr/>
          <a:lstStyle/>
          <a:p>
            <a:r>
              <a:rPr lang="en-US" dirty="0" smtClean="0"/>
              <a:t>Publications in 2014 (3 of 3)</a:t>
            </a:r>
            <a:endParaRPr lang="en-US" dirty="0"/>
          </a:p>
        </p:txBody>
      </p:sp>
      <p:sp>
        <p:nvSpPr>
          <p:cNvPr id="3" name="Content Placeholder 2"/>
          <p:cNvSpPr>
            <a:spLocks noGrp="1"/>
          </p:cNvSpPr>
          <p:nvPr>
            <p:ph idx="1"/>
          </p:nvPr>
        </p:nvSpPr>
        <p:spPr>
          <a:xfrm>
            <a:off x="262467" y="1168400"/>
            <a:ext cx="8424333" cy="4957767"/>
          </a:xfrm>
        </p:spPr>
        <p:txBody>
          <a:bodyPr>
            <a:noAutofit/>
          </a:bodyPr>
          <a:lstStyle/>
          <a:p>
            <a:pPr marL="457200" indent="-457200">
              <a:buFont typeface="+mj-lt"/>
              <a:buAutoNum type="arabicPeriod" startAt="13"/>
            </a:pPr>
            <a:r>
              <a:rPr lang="en-US" sz="1800" dirty="0"/>
              <a:t>E. </a:t>
            </a:r>
            <a:r>
              <a:rPr lang="en-US" sz="1800" dirty="0" err="1" smtClean="0"/>
              <a:t>Zharovsky</a:t>
            </a:r>
            <a:r>
              <a:rPr lang="en-US" sz="1800" dirty="0" smtClean="0"/>
              <a:t>, </a:t>
            </a:r>
            <a:r>
              <a:rPr lang="en-US" sz="1800" dirty="0"/>
              <a:t>A. </a:t>
            </a:r>
            <a:r>
              <a:rPr lang="en-US" sz="1800" dirty="0" err="1"/>
              <a:t>Sandu</a:t>
            </a:r>
            <a:r>
              <a:rPr lang="en-US" sz="1800" dirty="0"/>
              <a:t>, </a:t>
            </a:r>
            <a:r>
              <a:rPr lang="en-US" sz="1800" dirty="0" smtClean="0"/>
              <a:t>H</a:t>
            </a:r>
            <a:r>
              <a:rPr lang="en-US" sz="1800" dirty="0"/>
              <a:t>. </a:t>
            </a:r>
            <a:r>
              <a:rPr lang="en-US" sz="1800" dirty="0" smtClean="0"/>
              <a:t>Zhang, “A </a:t>
            </a:r>
            <a:r>
              <a:rPr lang="en-US" sz="1800" dirty="0"/>
              <a:t>Class of IMEX Two-step </a:t>
            </a:r>
            <a:r>
              <a:rPr lang="en-US" sz="1800" dirty="0" err="1"/>
              <a:t>Runge-Kutta</a:t>
            </a:r>
            <a:r>
              <a:rPr lang="en-US" sz="1800" dirty="0"/>
              <a:t> </a:t>
            </a:r>
            <a:r>
              <a:rPr lang="en-US" sz="1800" dirty="0" smtClean="0"/>
              <a:t>Methods,” </a:t>
            </a:r>
            <a:r>
              <a:rPr lang="en-US" sz="1800" i="1" dirty="0" smtClean="0"/>
              <a:t>SIAM </a:t>
            </a:r>
            <a:r>
              <a:rPr lang="en-US" sz="1800" i="1" dirty="0"/>
              <a:t>Journal on Numerical Analysis</a:t>
            </a:r>
            <a:r>
              <a:rPr lang="en-US" sz="1800" dirty="0"/>
              <a:t>, </a:t>
            </a:r>
            <a:r>
              <a:rPr lang="en-US" sz="1800" dirty="0" smtClean="0"/>
              <a:t>2014</a:t>
            </a:r>
            <a:r>
              <a:rPr lang="en-US" sz="1800" dirty="0"/>
              <a:t>.</a:t>
            </a:r>
          </a:p>
          <a:p>
            <a:pPr marL="457200" indent="-457200">
              <a:buFont typeface="+mj-lt"/>
              <a:buAutoNum type="arabicPeriod" startAt="13"/>
            </a:pPr>
            <a:r>
              <a:rPr lang="en-US" sz="1800" dirty="0"/>
              <a:t>H. </a:t>
            </a:r>
            <a:r>
              <a:rPr lang="en-US" sz="1800" dirty="0" smtClean="0"/>
              <a:t>Zhang, </a:t>
            </a:r>
            <a:r>
              <a:rPr lang="en-US" sz="1800" dirty="0"/>
              <a:t>A. </a:t>
            </a:r>
            <a:r>
              <a:rPr lang="en-US" sz="1800" dirty="0" err="1" smtClean="0"/>
              <a:t>Sandu</a:t>
            </a:r>
            <a:r>
              <a:rPr lang="en-US" sz="1800" dirty="0" smtClean="0"/>
              <a:t>, “FATODE</a:t>
            </a:r>
            <a:r>
              <a:rPr lang="en-US" sz="1800" dirty="0"/>
              <a:t>: A Library for Forward, </a:t>
            </a:r>
            <a:r>
              <a:rPr lang="en-US" sz="1800" dirty="0" err="1"/>
              <a:t>Adjoint</a:t>
            </a:r>
            <a:r>
              <a:rPr lang="en-US" sz="1800" dirty="0"/>
              <a:t>, and Tangent Linear Integration of </a:t>
            </a:r>
            <a:r>
              <a:rPr lang="en-US" sz="1800" dirty="0" smtClean="0"/>
              <a:t>ODEs,” </a:t>
            </a:r>
            <a:r>
              <a:rPr lang="en-US" sz="1800" i="1" dirty="0"/>
              <a:t>SIAM Journal on Scientific Computing</a:t>
            </a:r>
            <a:r>
              <a:rPr lang="en-US" sz="1800" dirty="0"/>
              <a:t>, </a:t>
            </a:r>
            <a:r>
              <a:rPr lang="en-US" sz="1800" dirty="0" smtClean="0"/>
              <a:t>2014</a:t>
            </a:r>
            <a:r>
              <a:rPr lang="en-US" sz="1800" dirty="0"/>
              <a:t>.</a:t>
            </a:r>
          </a:p>
          <a:p>
            <a:pPr marL="457200" indent="-457200">
              <a:buFont typeface="+mj-lt"/>
              <a:buAutoNum type="arabicPeriod" startAt="13"/>
            </a:pPr>
            <a:r>
              <a:rPr lang="en-US" sz="1800" dirty="0"/>
              <a:t>P. </a:t>
            </a:r>
            <a:r>
              <a:rPr lang="en-US" sz="1800" dirty="0" err="1" smtClean="0"/>
              <a:t>Tranquilli</a:t>
            </a:r>
            <a:r>
              <a:rPr lang="en-US" sz="1800" dirty="0" smtClean="0"/>
              <a:t>, A</a:t>
            </a:r>
            <a:r>
              <a:rPr lang="en-US" sz="1800" dirty="0"/>
              <a:t>. </a:t>
            </a:r>
            <a:r>
              <a:rPr lang="en-US" sz="1800" dirty="0" err="1" smtClean="0"/>
              <a:t>Sandu</a:t>
            </a:r>
            <a:r>
              <a:rPr lang="en-US" sz="1800" dirty="0" smtClean="0"/>
              <a:t>, “</a:t>
            </a:r>
            <a:r>
              <a:rPr lang="en-US" sz="1800" dirty="0" err="1" smtClean="0"/>
              <a:t>Rosenbrock</a:t>
            </a:r>
            <a:r>
              <a:rPr lang="en-US" sz="1800" dirty="0" err="1"/>
              <a:t>-Krylov</a:t>
            </a:r>
            <a:r>
              <a:rPr lang="en-US" sz="1800" dirty="0"/>
              <a:t> Methods for Large Systems of Differential </a:t>
            </a:r>
            <a:r>
              <a:rPr lang="en-US" sz="1800" dirty="0" smtClean="0"/>
              <a:t>Equations,” </a:t>
            </a:r>
            <a:r>
              <a:rPr lang="en-US" sz="1800" i="1" dirty="0" smtClean="0"/>
              <a:t>SIAM </a:t>
            </a:r>
            <a:r>
              <a:rPr lang="en-US" sz="1800" i="1" dirty="0"/>
              <a:t>Journal on Scientific Computing</a:t>
            </a:r>
            <a:r>
              <a:rPr lang="en-US" sz="1800" dirty="0"/>
              <a:t>, </a:t>
            </a:r>
            <a:r>
              <a:rPr lang="en-US" sz="1800" dirty="0" smtClean="0"/>
              <a:t>36(3):1313-1338, 2014.</a:t>
            </a:r>
          </a:p>
          <a:p>
            <a:pPr marL="457200" indent="-457200">
              <a:buFont typeface="+mj-lt"/>
              <a:buAutoNum type="arabicPeriod" startAt="13"/>
            </a:pPr>
            <a:r>
              <a:rPr lang="en-US" sz="1800" dirty="0" smtClean="0"/>
              <a:t>A</a:t>
            </a:r>
            <a:r>
              <a:rPr lang="en-US" sz="1800" dirty="0"/>
              <a:t>. </a:t>
            </a:r>
            <a:r>
              <a:rPr lang="en-US" sz="1800" dirty="0" err="1"/>
              <a:t>Cardone</a:t>
            </a:r>
            <a:r>
              <a:rPr lang="en-US" sz="1800" dirty="0"/>
              <a:t>, Z. </a:t>
            </a:r>
            <a:r>
              <a:rPr lang="en-US" sz="1800" dirty="0" err="1"/>
              <a:t>Jackiewicz</a:t>
            </a:r>
            <a:r>
              <a:rPr lang="en-US" sz="1800" dirty="0"/>
              <a:t>, A. </a:t>
            </a:r>
            <a:r>
              <a:rPr lang="en-US" sz="1800" dirty="0" err="1"/>
              <a:t>Sandu</a:t>
            </a:r>
            <a:r>
              <a:rPr lang="en-US" sz="1800" dirty="0"/>
              <a:t>, </a:t>
            </a:r>
            <a:r>
              <a:rPr lang="en-US" sz="1800" dirty="0" smtClean="0"/>
              <a:t>H</a:t>
            </a:r>
            <a:r>
              <a:rPr lang="en-US" sz="1800" dirty="0"/>
              <a:t>. </a:t>
            </a:r>
            <a:r>
              <a:rPr lang="en-US" sz="1800" dirty="0" smtClean="0"/>
              <a:t>Zhang</a:t>
            </a:r>
            <a:r>
              <a:rPr lang="en-US" sz="1800" dirty="0"/>
              <a:t>,</a:t>
            </a:r>
            <a:r>
              <a:rPr lang="en-US" sz="1800" dirty="0" smtClean="0"/>
              <a:t> “Extrapolated </a:t>
            </a:r>
            <a:r>
              <a:rPr lang="en-US" sz="1800" dirty="0"/>
              <a:t>IMEX </a:t>
            </a:r>
            <a:r>
              <a:rPr lang="en-US" sz="1800" dirty="0" err="1"/>
              <a:t>Runge-Kutta</a:t>
            </a:r>
            <a:r>
              <a:rPr lang="en-US" sz="1800" dirty="0"/>
              <a:t> </a:t>
            </a:r>
            <a:r>
              <a:rPr lang="en-US" sz="1800" dirty="0" smtClean="0"/>
              <a:t>Methods,” </a:t>
            </a:r>
            <a:r>
              <a:rPr lang="en-US" sz="1800" i="1" dirty="0" smtClean="0"/>
              <a:t>Mathematical </a:t>
            </a:r>
            <a:r>
              <a:rPr lang="en-US" sz="1800" i="1" dirty="0" err="1"/>
              <a:t>Modelling</a:t>
            </a:r>
            <a:r>
              <a:rPr lang="en-US" sz="1800" i="1" dirty="0"/>
              <a:t> and Analysis</a:t>
            </a:r>
            <a:r>
              <a:rPr lang="en-US" sz="1800" dirty="0" smtClean="0"/>
              <a:t>,19(1):18-43, 2014.</a:t>
            </a:r>
            <a:endParaRPr lang="en-US" sz="1800" dirty="0"/>
          </a:p>
          <a:p>
            <a:pPr marL="457200" indent="-457200">
              <a:buFont typeface="+mj-lt"/>
              <a:buAutoNum type="arabicPeriod" startAt="13"/>
            </a:pPr>
            <a:r>
              <a:rPr lang="en-US" sz="1800" dirty="0"/>
              <a:t>A. </a:t>
            </a:r>
            <a:r>
              <a:rPr lang="en-US" sz="1800" dirty="0" err="1"/>
              <a:t>Cardone</a:t>
            </a:r>
            <a:r>
              <a:rPr lang="en-US" sz="1800" dirty="0"/>
              <a:t>, Z. </a:t>
            </a:r>
            <a:r>
              <a:rPr lang="en-US" sz="1800" dirty="0" err="1"/>
              <a:t>Jackiewicz</a:t>
            </a:r>
            <a:r>
              <a:rPr lang="en-US" sz="1800" dirty="0"/>
              <a:t>, A. </a:t>
            </a:r>
            <a:r>
              <a:rPr lang="en-US" sz="1800" dirty="0" err="1"/>
              <a:t>Sandu</a:t>
            </a:r>
            <a:r>
              <a:rPr lang="en-US" sz="1800" dirty="0"/>
              <a:t>, </a:t>
            </a:r>
            <a:r>
              <a:rPr lang="en-US" sz="1800" dirty="0" smtClean="0"/>
              <a:t>H</a:t>
            </a:r>
            <a:r>
              <a:rPr lang="en-US" sz="1800" dirty="0"/>
              <a:t>. </a:t>
            </a:r>
            <a:r>
              <a:rPr lang="en-US" sz="1800" dirty="0" smtClean="0"/>
              <a:t>Zhang, “Extrapolation</a:t>
            </a:r>
            <a:r>
              <a:rPr lang="en-US" sz="1800" dirty="0"/>
              <a:t>-Based Implicit-Explicit General Linear </a:t>
            </a:r>
            <a:r>
              <a:rPr lang="en-US" sz="1800" dirty="0" smtClean="0"/>
              <a:t>Methods,” </a:t>
            </a:r>
            <a:r>
              <a:rPr lang="en-US" sz="1800" i="1" dirty="0"/>
              <a:t>Numerical Algorithms</a:t>
            </a:r>
            <a:r>
              <a:rPr lang="en-US" sz="1800" dirty="0"/>
              <a:t>, </a:t>
            </a:r>
            <a:r>
              <a:rPr lang="en-US" sz="1800" dirty="0" smtClean="0"/>
              <a:t>65(3):377-399, 2014.</a:t>
            </a:r>
            <a:endParaRPr lang="en-US" sz="1800" dirty="0"/>
          </a:p>
          <a:p>
            <a:pPr marL="457200" indent="-457200">
              <a:buFont typeface="+mj-lt"/>
              <a:buAutoNum type="arabicPeriod" startAt="13"/>
            </a:pPr>
            <a:r>
              <a:rPr lang="en-US" sz="1800" dirty="0"/>
              <a:t>H. </a:t>
            </a:r>
            <a:r>
              <a:rPr lang="en-US" sz="1800" dirty="0" smtClean="0"/>
              <a:t>Zhang, A</a:t>
            </a:r>
            <a:r>
              <a:rPr lang="en-US" sz="1800" dirty="0"/>
              <a:t>. </a:t>
            </a:r>
            <a:r>
              <a:rPr lang="en-US" sz="1800" dirty="0" err="1" smtClean="0"/>
              <a:t>Sandu</a:t>
            </a:r>
            <a:r>
              <a:rPr lang="en-US" sz="1800" dirty="0" smtClean="0"/>
              <a:t>, “Application </a:t>
            </a:r>
            <a:r>
              <a:rPr lang="en-US" sz="1800" dirty="0"/>
              <a:t>of implicit-explicit general linear methods to reaction diffusion </a:t>
            </a:r>
            <a:r>
              <a:rPr lang="en-US" sz="1800" dirty="0" smtClean="0"/>
              <a:t>problems,” </a:t>
            </a:r>
            <a:r>
              <a:rPr lang="en-US" sz="1800" i="1" dirty="0" smtClean="0"/>
              <a:t>12th </a:t>
            </a:r>
            <a:r>
              <a:rPr lang="en-US" sz="1800" i="1" dirty="0"/>
              <a:t>International Conference of Numerical Analysis and Applied Mathematics</a:t>
            </a:r>
            <a:r>
              <a:rPr lang="en-US" sz="1800" dirty="0"/>
              <a:t> </a:t>
            </a:r>
            <a:r>
              <a:rPr lang="en-US" sz="1800" i="1" dirty="0" smtClean="0"/>
              <a:t>(ICNAAM 2014)</a:t>
            </a:r>
            <a:r>
              <a:rPr lang="en-US" sz="1800" dirty="0" smtClean="0"/>
              <a:t>, </a:t>
            </a:r>
            <a:r>
              <a:rPr lang="en-US" sz="1800" dirty="0" err="1"/>
              <a:t>Rodos</a:t>
            </a:r>
            <a:r>
              <a:rPr lang="en-US" sz="1800" dirty="0"/>
              <a:t> Palace Hotel, </a:t>
            </a:r>
            <a:r>
              <a:rPr lang="en-US" sz="1800" dirty="0" err="1"/>
              <a:t>Rhodes,Greece</a:t>
            </a:r>
            <a:r>
              <a:rPr lang="en-US" sz="1800" dirty="0"/>
              <a:t>, September </a:t>
            </a:r>
            <a:r>
              <a:rPr lang="en-US" sz="1800" dirty="0" smtClean="0"/>
              <a:t>2014</a:t>
            </a:r>
            <a:r>
              <a:rPr lang="en-US" sz="1800" dirty="0"/>
              <a:t>.</a:t>
            </a:r>
          </a:p>
          <a:p>
            <a:endParaRPr lang="en-US" sz="1800" dirty="0"/>
          </a:p>
        </p:txBody>
      </p:sp>
    </p:spTree>
    <p:extLst>
      <p:ext uri="{BB962C8B-B14F-4D97-AF65-F5344CB8AC3E}">
        <p14:creationId xmlns:p14="http://schemas.microsoft.com/office/powerpoint/2010/main" val="8340183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Thesis Manuscripts in </a:t>
            </a:r>
            <a:r>
              <a:rPr lang="en-US" dirty="0" smtClean="0"/>
              <a:t>2015</a:t>
            </a:r>
            <a:endParaRPr lang="en-US" dirty="0"/>
          </a:p>
        </p:txBody>
      </p:sp>
      <p:sp>
        <p:nvSpPr>
          <p:cNvPr id="3" name="Content Placeholder 2"/>
          <p:cNvSpPr>
            <a:spLocks noGrp="1"/>
          </p:cNvSpPr>
          <p:nvPr>
            <p:ph idx="1"/>
          </p:nvPr>
        </p:nvSpPr>
        <p:spPr/>
        <p:txBody>
          <a:bodyPr>
            <a:normAutofit/>
          </a:bodyPr>
          <a:lstStyle/>
          <a:p>
            <a:r>
              <a:rPr lang="en-US" sz="2000" dirty="0"/>
              <a:t>A. Grim McNally (advised by E. de </a:t>
            </a:r>
            <a:r>
              <a:rPr lang="en-US" sz="2000" dirty="0" err="1"/>
              <a:t>Sturler</a:t>
            </a:r>
            <a:r>
              <a:rPr lang="en-US" sz="2000" dirty="0"/>
              <a:t>), “Reusing and Updating Preconditioners for Sequences of Matrices”, </a:t>
            </a:r>
            <a:r>
              <a:rPr lang="en-US" sz="2000" dirty="0" smtClean="0"/>
              <a:t>M.S. </a:t>
            </a:r>
            <a:r>
              <a:rPr lang="en-US" sz="2000" dirty="0"/>
              <a:t>Thesis,  Department of Mathematics, Virginia Tech</a:t>
            </a:r>
            <a:endParaRPr lang="en-US" sz="2000" dirty="0" smtClean="0">
              <a:solidFill>
                <a:srgbClr val="000000"/>
              </a:solidFill>
            </a:endParaRPr>
          </a:p>
          <a:p>
            <a:endParaRPr lang="en-US" sz="2000" dirty="0" smtClean="0"/>
          </a:p>
        </p:txBody>
      </p:sp>
    </p:spTree>
    <p:extLst>
      <p:ext uri="{BB962C8B-B14F-4D97-AF65-F5344CB8AC3E}">
        <p14:creationId xmlns:p14="http://schemas.microsoft.com/office/powerpoint/2010/main" val="24468568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Thesis Manuscripts in 2014</a:t>
            </a:r>
            <a:endParaRPr lang="en-US" dirty="0"/>
          </a:p>
        </p:txBody>
      </p:sp>
      <p:sp>
        <p:nvSpPr>
          <p:cNvPr id="3" name="Content Placeholder 2"/>
          <p:cNvSpPr>
            <a:spLocks noGrp="1"/>
          </p:cNvSpPr>
          <p:nvPr>
            <p:ph idx="1"/>
          </p:nvPr>
        </p:nvSpPr>
        <p:spPr/>
        <p:txBody>
          <a:bodyPr>
            <a:normAutofit/>
          </a:bodyPr>
          <a:lstStyle/>
          <a:p>
            <a:r>
              <a:rPr lang="en-US" sz="2000" dirty="0" err="1">
                <a:solidFill>
                  <a:srgbClr val="000000"/>
                </a:solidFill>
              </a:rPr>
              <a:t>Nishanth</a:t>
            </a:r>
            <a:r>
              <a:rPr lang="en-US" sz="2000" dirty="0">
                <a:solidFill>
                  <a:srgbClr val="000000"/>
                </a:solidFill>
              </a:rPr>
              <a:t> </a:t>
            </a:r>
            <a:r>
              <a:rPr lang="en-US" sz="2000" dirty="0" err="1" smtClean="0">
                <a:solidFill>
                  <a:srgbClr val="000000"/>
                </a:solidFill>
              </a:rPr>
              <a:t>Balasubramanian</a:t>
            </a:r>
            <a:r>
              <a:rPr lang="en-US" sz="2000" dirty="0" smtClean="0">
                <a:solidFill>
                  <a:srgbClr val="000000"/>
                </a:solidFill>
              </a:rPr>
              <a:t>, “</a:t>
            </a:r>
            <a:r>
              <a:rPr lang="en-US" sz="2000" dirty="0" err="1" smtClean="0">
                <a:solidFill>
                  <a:srgbClr val="000000"/>
                </a:solidFill>
              </a:rPr>
              <a:t>ScalaMemAnalysis</a:t>
            </a:r>
            <a:r>
              <a:rPr lang="en-US" sz="2000" dirty="0">
                <a:solidFill>
                  <a:srgbClr val="000000"/>
                </a:solidFill>
              </a:rPr>
              <a:t>: A Compositional Approach to Cache Analysis of Compressed Memory </a:t>
            </a:r>
            <a:r>
              <a:rPr lang="en-US" sz="2000" dirty="0" smtClean="0">
                <a:solidFill>
                  <a:srgbClr val="000000"/>
                </a:solidFill>
              </a:rPr>
              <a:t>Traces,” M.S</a:t>
            </a:r>
            <a:r>
              <a:rPr lang="en-US" sz="2000" dirty="0">
                <a:solidFill>
                  <a:srgbClr val="000000"/>
                </a:solidFill>
              </a:rPr>
              <a:t>. Thesis, </a:t>
            </a:r>
            <a:r>
              <a:rPr lang="en-US" sz="2000" dirty="0" smtClean="0">
                <a:solidFill>
                  <a:srgbClr val="000000"/>
                </a:solidFill>
              </a:rPr>
              <a:t>Dept. of Computer Science, North </a:t>
            </a:r>
            <a:r>
              <a:rPr lang="en-US" sz="2000" dirty="0">
                <a:solidFill>
                  <a:srgbClr val="000000"/>
                </a:solidFill>
              </a:rPr>
              <a:t>Carolina State University, </a:t>
            </a:r>
            <a:r>
              <a:rPr lang="en-US" sz="2000" dirty="0" smtClean="0">
                <a:solidFill>
                  <a:srgbClr val="000000"/>
                </a:solidFill>
              </a:rPr>
              <a:t>Jun. 2014.  </a:t>
            </a:r>
            <a:r>
              <a:rPr lang="en-US" sz="2000" i="1" dirty="0" smtClean="0">
                <a:solidFill>
                  <a:srgbClr val="000000"/>
                </a:solidFill>
              </a:rPr>
              <a:t>Now at NVIDIA.</a:t>
            </a:r>
            <a:endParaRPr lang="en-US" sz="2000" dirty="0" smtClean="0">
              <a:solidFill>
                <a:srgbClr val="000000"/>
              </a:solidFill>
            </a:endParaRPr>
          </a:p>
          <a:p>
            <a:endParaRPr lang="en-US" sz="2000" dirty="0">
              <a:solidFill>
                <a:srgbClr val="000000"/>
              </a:solidFill>
            </a:endParaRPr>
          </a:p>
          <a:p>
            <a:r>
              <a:rPr lang="en-US" sz="2000" dirty="0" smtClean="0">
                <a:solidFill>
                  <a:srgbClr val="000000"/>
                </a:solidFill>
                <a:ea typeface="ＭＳ Ｐゴシック" pitchFamily="-108" charset="-128"/>
                <a:cs typeface="Gill Sans MT"/>
              </a:rPr>
              <a:t>Brent </a:t>
            </a:r>
            <a:r>
              <a:rPr lang="en-US" sz="2000" dirty="0">
                <a:solidFill>
                  <a:srgbClr val="000000"/>
                </a:solidFill>
                <a:ea typeface="ＭＳ Ｐゴシック" pitchFamily="-108" charset="-128"/>
                <a:cs typeface="Gill Sans MT"/>
              </a:rPr>
              <a:t>Pickering, “Evaluating the </a:t>
            </a:r>
            <a:r>
              <a:rPr lang="en-US" sz="2000" dirty="0" err="1">
                <a:solidFill>
                  <a:srgbClr val="000000"/>
                </a:solidFill>
                <a:ea typeface="ＭＳ Ｐゴシック" pitchFamily="-108" charset="-128"/>
                <a:cs typeface="Gill Sans MT"/>
              </a:rPr>
              <a:t>OpenACC</a:t>
            </a:r>
            <a:r>
              <a:rPr lang="en-US" sz="2000" dirty="0">
                <a:solidFill>
                  <a:srgbClr val="000000"/>
                </a:solidFill>
                <a:ea typeface="ＭＳ Ｐゴシック" pitchFamily="-108" charset="-128"/>
                <a:cs typeface="Gill Sans MT"/>
              </a:rPr>
              <a:t> API for Parallelization of CFD Applications</a:t>
            </a:r>
            <a:r>
              <a:rPr lang="en-US" sz="2000" i="1" dirty="0">
                <a:solidFill>
                  <a:srgbClr val="000000"/>
                </a:solidFill>
                <a:ea typeface="ＭＳ Ｐゴシック" pitchFamily="-108" charset="-128"/>
                <a:cs typeface="Gill Sans MT"/>
              </a:rPr>
              <a:t>,</a:t>
            </a:r>
            <a:r>
              <a:rPr lang="en-US" sz="2000" dirty="0">
                <a:solidFill>
                  <a:srgbClr val="000000"/>
                </a:solidFill>
                <a:ea typeface="ＭＳ Ｐゴシック" pitchFamily="-108" charset="-128"/>
                <a:cs typeface="Gill Sans MT"/>
              </a:rPr>
              <a:t>”</a:t>
            </a:r>
            <a:r>
              <a:rPr lang="en-US" sz="2000" i="1" dirty="0">
                <a:solidFill>
                  <a:srgbClr val="000000"/>
                </a:solidFill>
                <a:ea typeface="ＭＳ Ｐゴシック" pitchFamily="-108" charset="-128"/>
                <a:cs typeface="Gill Sans MT"/>
              </a:rPr>
              <a:t> </a:t>
            </a:r>
            <a:r>
              <a:rPr lang="en-US" sz="2000" dirty="0" smtClean="0">
                <a:solidFill>
                  <a:srgbClr val="000000"/>
                </a:solidFill>
                <a:ea typeface="ＭＳ Ｐゴシック" pitchFamily="-108" charset="-128"/>
                <a:cs typeface="Gill Sans MT"/>
              </a:rPr>
              <a:t>M.S. Thesis, Dept. of Aerospace </a:t>
            </a:r>
            <a:r>
              <a:rPr lang="en-US" sz="2000" dirty="0">
                <a:solidFill>
                  <a:srgbClr val="000000"/>
                </a:solidFill>
                <a:ea typeface="ＭＳ Ｐゴシック" pitchFamily="-108" charset="-128"/>
                <a:cs typeface="Gill Sans MT"/>
              </a:rPr>
              <a:t>and Ocean </a:t>
            </a:r>
            <a:r>
              <a:rPr lang="en-US" sz="2000" dirty="0" smtClean="0">
                <a:solidFill>
                  <a:srgbClr val="000000"/>
                </a:solidFill>
                <a:ea typeface="ＭＳ Ｐゴシック" pitchFamily="-108" charset="-128"/>
                <a:cs typeface="Gill Sans MT"/>
              </a:rPr>
              <a:t>Engineering, </a:t>
            </a:r>
            <a:r>
              <a:rPr lang="en-US" sz="2000" dirty="0">
                <a:solidFill>
                  <a:srgbClr val="000000"/>
                </a:solidFill>
                <a:ea typeface="ＭＳ Ｐゴシック" pitchFamily="-108" charset="-128"/>
                <a:cs typeface="Gill Sans MT"/>
              </a:rPr>
              <a:t>Virginia Tech, Jul. 2014. </a:t>
            </a:r>
            <a:r>
              <a:rPr lang="en-US" sz="2000" dirty="0" smtClean="0">
                <a:solidFill>
                  <a:srgbClr val="000000"/>
                </a:solidFill>
                <a:ea typeface="ＭＳ Ｐゴシック" pitchFamily="-108" charset="-128"/>
                <a:cs typeface="Gill Sans MT"/>
              </a:rPr>
              <a:t> </a:t>
            </a:r>
            <a:r>
              <a:rPr lang="en-US" sz="2000" i="1" dirty="0" smtClean="0">
                <a:solidFill>
                  <a:srgbClr val="000000"/>
                </a:solidFill>
                <a:ea typeface="ＭＳ Ｐゴシック" pitchFamily="-108" charset="-128"/>
                <a:cs typeface="Gill Sans MT"/>
              </a:rPr>
              <a:t>Now pursuing Ph.D. at Virginia Tech.</a:t>
            </a:r>
            <a:endParaRPr lang="en-US" sz="2000" dirty="0" smtClean="0">
              <a:solidFill>
                <a:srgbClr val="000000"/>
              </a:solidFill>
              <a:ea typeface="ＭＳ Ｐゴシック" pitchFamily="-108" charset="-128"/>
              <a:cs typeface="Gill Sans MT"/>
            </a:endParaRPr>
          </a:p>
          <a:p>
            <a:endParaRPr lang="en-US" sz="2000" dirty="0">
              <a:solidFill>
                <a:srgbClr val="000000"/>
              </a:solidFill>
              <a:ea typeface="ＭＳ Ｐゴシック" pitchFamily="-108" charset="-128"/>
              <a:cs typeface="Gill Sans MT"/>
            </a:endParaRPr>
          </a:p>
          <a:p>
            <a:r>
              <a:rPr lang="en-US" sz="2000" dirty="0" smtClean="0"/>
              <a:t>Thomas </a:t>
            </a:r>
            <a:r>
              <a:rPr lang="en-US" sz="2000" dirty="0" err="1" smtClean="0"/>
              <a:t>Scogland</a:t>
            </a:r>
            <a:r>
              <a:rPr lang="en-US" sz="2000" dirty="0" smtClean="0"/>
              <a:t>, “</a:t>
            </a:r>
            <a:r>
              <a:rPr lang="en-US" sz="2000" dirty="0"/>
              <a:t>Runtime Adaptation for Autonomic Heterogeneous </a:t>
            </a:r>
            <a:r>
              <a:rPr lang="en-US" sz="2000" dirty="0" smtClean="0"/>
              <a:t>Computing,” Ph.D. Thesis, Dept. of Computer Science, Virginia Tech, Aug. 2014.  </a:t>
            </a:r>
            <a:r>
              <a:rPr lang="en-US" sz="2000" i="1" dirty="0" smtClean="0"/>
              <a:t>Heading to DOE Lawrence Livermore National Laboratory.</a:t>
            </a:r>
            <a:endParaRPr lang="en-US" sz="2000" dirty="0"/>
          </a:p>
          <a:p>
            <a:endParaRPr lang="en-US" sz="2000" dirty="0" smtClean="0"/>
          </a:p>
        </p:txBody>
      </p:sp>
    </p:spTree>
    <p:extLst>
      <p:ext uri="{BB962C8B-B14F-4D97-AF65-F5344CB8AC3E}">
        <p14:creationId xmlns:p14="http://schemas.microsoft.com/office/powerpoint/2010/main" val="41635961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Content Placeholder 85"/>
          <p:cNvSpPr txBox="1">
            <a:spLocks/>
          </p:cNvSpPr>
          <p:nvPr/>
        </p:nvSpPr>
        <p:spPr bwMode="auto">
          <a:xfrm>
            <a:off x="6273800" y="2785541"/>
            <a:ext cx="2870200" cy="37253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Gill Sans MT"/>
                <a:ea typeface="+mn-ea"/>
                <a:cs typeface="Gill Sans MT"/>
              </a:defRPr>
            </a:lvl1pPr>
            <a:lvl2pPr marL="742950" indent="-285750" algn="l" rtl="0" eaLnBrk="0" fontAlgn="base" hangingPunct="0">
              <a:spcBef>
                <a:spcPct val="20000"/>
              </a:spcBef>
              <a:spcAft>
                <a:spcPct val="0"/>
              </a:spcAft>
              <a:buChar char="–"/>
              <a:defRPr sz="2000">
                <a:solidFill>
                  <a:srgbClr val="930035"/>
                </a:solidFill>
                <a:latin typeface="Gill Sans MT"/>
                <a:ea typeface="+mn-ea"/>
                <a:cs typeface="Gill Sans MT"/>
              </a:defRPr>
            </a:lvl2pPr>
            <a:lvl3pPr marL="1143000" indent="-228600" algn="l" rtl="0" eaLnBrk="0" fontAlgn="base" hangingPunct="0">
              <a:spcBef>
                <a:spcPct val="20000"/>
              </a:spcBef>
              <a:spcAft>
                <a:spcPct val="0"/>
              </a:spcAft>
              <a:buChar char="•"/>
              <a:defRPr>
                <a:solidFill>
                  <a:schemeClr val="tx1"/>
                </a:solidFill>
                <a:latin typeface="Gill Sans MT"/>
                <a:ea typeface="+mn-ea"/>
                <a:cs typeface="Gill Sans MT"/>
              </a:defRPr>
            </a:lvl3pPr>
            <a:lvl4pPr marL="1600200" indent="-228600" algn="l" rtl="0" eaLnBrk="0" fontAlgn="base" hangingPunct="0">
              <a:spcBef>
                <a:spcPct val="20000"/>
              </a:spcBef>
              <a:spcAft>
                <a:spcPct val="0"/>
              </a:spcAft>
              <a:buChar char="–"/>
              <a:defRPr>
                <a:solidFill>
                  <a:srgbClr val="F26B17"/>
                </a:solidFill>
                <a:latin typeface="Gill Sans MT"/>
                <a:ea typeface="+mn-ea"/>
                <a:cs typeface="Gill Sans MT"/>
              </a:defRPr>
            </a:lvl4pPr>
            <a:lvl5pPr marL="2057400" indent="-228600" algn="l" rtl="0" eaLnBrk="0" fontAlgn="base" hangingPunct="0">
              <a:spcBef>
                <a:spcPct val="20000"/>
              </a:spcBef>
              <a:spcAft>
                <a:spcPct val="0"/>
              </a:spcAft>
              <a:buChar char="»"/>
              <a:defRPr>
                <a:solidFill>
                  <a:schemeClr val="tx1"/>
                </a:solidFill>
                <a:latin typeface="Gill Sans MT"/>
                <a:ea typeface="+mn-ea"/>
                <a:cs typeface="Gill Sans MT"/>
              </a:defRPr>
            </a:lvl5pPr>
            <a:lvl6pPr marL="2514600" indent="-228600" algn="l" rtl="0" fontAlgn="base">
              <a:spcBef>
                <a:spcPct val="20000"/>
              </a:spcBef>
              <a:spcAft>
                <a:spcPct val="0"/>
              </a:spcAft>
              <a:buChar char="»"/>
              <a:defRPr>
                <a:solidFill>
                  <a:srgbClr val="F26B17"/>
                </a:solidFill>
                <a:latin typeface="+mn-lt"/>
                <a:ea typeface="+mn-ea"/>
              </a:defRPr>
            </a:lvl6pPr>
            <a:lvl7pPr marL="2971800" indent="-228600" algn="l" rtl="0" fontAlgn="base">
              <a:spcBef>
                <a:spcPct val="20000"/>
              </a:spcBef>
              <a:spcAft>
                <a:spcPct val="0"/>
              </a:spcAft>
              <a:buChar char="»"/>
              <a:defRPr>
                <a:solidFill>
                  <a:srgbClr val="F26B17"/>
                </a:solidFill>
                <a:latin typeface="+mn-lt"/>
                <a:ea typeface="+mn-ea"/>
              </a:defRPr>
            </a:lvl7pPr>
            <a:lvl8pPr marL="3429000" indent="-228600" algn="l" rtl="0" fontAlgn="base">
              <a:spcBef>
                <a:spcPct val="20000"/>
              </a:spcBef>
              <a:spcAft>
                <a:spcPct val="0"/>
              </a:spcAft>
              <a:buChar char="»"/>
              <a:defRPr>
                <a:solidFill>
                  <a:srgbClr val="F26B17"/>
                </a:solidFill>
                <a:latin typeface="+mn-lt"/>
                <a:ea typeface="+mn-ea"/>
              </a:defRPr>
            </a:lvl8pPr>
            <a:lvl9pPr marL="3886200" indent="-228600" algn="l" rtl="0" fontAlgn="base">
              <a:spcBef>
                <a:spcPct val="20000"/>
              </a:spcBef>
              <a:spcAft>
                <a:spcPct val="0"/>
              </a:spcAft>
              <a:buChar char="»"/>
              <a:defRPr>
                <a:solidFill>
                  <a:srgbClr val="F26B17"/>
                </a:solidFill>
                <a:latin typeface="+mn-lt"/>
                <a:ea typeface="+mn-ea"/>
              </a:defRPr>
            </a:lvl9pPr>
          </a:lstStyle>
          <a:p>
            <a:pPr marL="0" indent="0">
              <a:buNone/>
            </a:pPr>
            <a:r>
              <a:rPr lang="en-US" sz="2000" dirty="0" smtClean="0"/>
              <a:t>Co-Design Exemplars</a:t>
            </a:r>
          </a:p>
          <a:p>
            <a:pPr marL="228600" lvl="1" indent="-228600">
              <a:buFont typeface="+mj-lt"/>
              <a:buAutoNum type="arabicPeriod"/>
              <a:tabLst>
                <a:tab pos="287338" algn="l"/>
              </a:tabLst>
            </a:pPr>
            <a:r>
              <a:rPr lang="en-US" sz="1600" i="1" dirty="0" smtClean="0"/>
              <a:t> </a:t>
            </a:r>
            <a:r>
              <a:rPr lang="en-US" sz="1600" i="1" dirty="0" err="1" smtClean="0"/>
              <a:t>ParaMEDIC</a:t>
            </a:r>
            <a:r>
              <a:rPr lang="en-US" sz="1600" i="1" dirty="0" smtClean="0"/>
              <a:t>:  Parallel Metadata Environment for Distributed I/O &amp; Computing (</a:t>
            </a:r>
            <a:r>
              <a:rPr lang="en-US" sz="1600" i="1" dirty="0" err="1" smtClean="0"/>
              <a:t>yrs</a:t>
            </a:r>
            <a:r>
              <a:rPr lang="en-US" sz="1600" i="1" dirty="0" smtClean="0"/>
              <a:t> </a:t>
            </a:r>
            <a:r>
              <a:rPr lang="en-US" sz="1600" i="1" dirty="0" smtClean="0">
                <a:sym typeface="Wingdings"/>
              </a:rPr>
              <a:t></a:t>
            </a:r>
            <a:r>
              <a:rPr lang="en-US" sz="1600" i="1" dirty="0" smtClean="0"/>
              <a:t> </a:t>
            </a:r>
            <a:r>
              <a:rPr lang="en-US" sz="1600" i="1" dirty="0" err="1" smtClean="0"/>
              <a:t>mins</a:t>
            </a:r>
            <a:r>
              <a:rPr lang="en-US" sz="1600" i="1" dirty="0" smtClean="0"/>
              <a:t>)</a:t>
            </a:r>
          </a:p>
          <a:p>
            <a:pPr marL="515938" lvl="1" indent="-292100">
              <a:spcBef>
                <a:spcPts val="24"/>
              </a:spcBef>
              <a:buFont typeface="Wingdings" charset="0"/>
              <a:buChar char="à"/>
            </a:pPr>
            <a:r>
              <a:rPr lang="en-US" sz="1600" dirty="0" smtClean="0">
                <a:sym typeface="Wingdings"/>
              </a:rPr>
              <a:t>Find missing genes</a:t>
            </a:r>
            <a:endParaRPr lang="en-US" sz="1600" dirty="0" smtClean="0"/>
          </a:p>
          <a:p>
            <a:pPr marL="228600" lvl="1" indent="-228600">
              <a:spcBef>
                <a:spcPts val="2400"/>
              </a:spcBef>
              <a:buFont typeface="+mj-lt"/>
              <a:buAutoNum type="arabicPeriod" startAt="2"/>
              <a:tabLst>
                <a:tab pos="287338" algn="l"/>
              </a:tabLst>
            </a:pPr>
            <a:r>
              <a:rPr lang="en-US" sz="1600" i="1" dirty="0" smtClean="0"/>
              <a:t>Molecular Modeling</a:t>
            </a:r>
          </a:p>
          <a:p>
            <a:pPr marL="515938" lvl="1" indent="-292100">
              <a:spcBef>
                <a:spcPts val="0"/>
              </a:spcBef>
              <a:buFont typeface="Wingdings" charset="0"/>
              <a:buChar char="à"/>
            </a:pPr>
            <a:r>
              <a:rPr lang="en-US" sz="1600" dirty="0" smtClean="0">
                <a:sym typeface="Wingdings"/>
              </a:rPr>
              <a:t>Rational drug design</a:t>
            </a:r>
          </a:p>
          <a:p>
            <a:pPr marL="515938" lvl="1" indent="-292100">
              <a:spcBef>
                <a:spcPts val="0"/>
              </a:spcBef>
              <a:buFont typeface="Wingdings" charset="0"/>
              <a:buChar char="à"/>
            </a:pPr>
            <a:endParaRPr lang="en-US" sz="1600" dirty="0"/>
          </a:p>
          <a:p>
            <a:pPr marL="515938" lvl="1" indent="-292100">
              <a:spcBef>
                <a:spcPts val="0"/>
              </a:spcBef>
              <a:buFont typeface="Wingdings" charset="0"/>
              <a:buChar char="à"/>
            </a:pPr>
            <a:endParaRPr lang="en-US" sz="1600" dirty="0"/>
          </a:p>
        </p:txBody>
      </p:sp>
      <p:grpSp>
        <p:nvGrpSpPr>
          <p:cNvPr id="6" name="Group 5"/>
          <p:cNvGrpSpPr/>
          <p:nvPr/>
        </p:nvGrpSpPr>
        <p:grpSpPr>
          <a:xfrm>
            <a:off x="330200" y="901192"/>
            <a:ext cx="7569200" cy="5413944"/>
            <a:chOff x="330200" y="901192"/>
            <a:chExt cx="7569200" cy="5413944"/>
          </a:xfrm>
        </p:grpSpPr>
        <p:grpSp>
          <p:nvGrpSpPr>
            <p:cNvPr id="3" name="Group 2"/>
            <p:cNvGrpSpPr/>
            <p:nvPr/>
          </p:nvGrpSpPr>
          <p:grpSpPr>
            <a:xfrm>
              <a:off x="330200" y="901192"/>
              <a:ext cx="7569200" cy="5413944"/>
              <a:chOff x="330200" y="824992"/>
              <a:chExt cx="7569200" cy="5413944"/>
            </a:xfrm>
          </p:grpSpPr>
          <p:pic>
            <p:nvPicPr>
              <p:cNvPr id="35" name="Picture 34"/>
              <p:cNvPicPr>
                <a:picLocks noChangeAspect="1"/>
              </p:cNvPicPr>
              <p:nvPr/>
            </p:nvPicPr>
            <p:blipFill rotWithShape="1">
              <a:blip r:embed="rId3">
                <a:alphaModFix amt="12000"/>
              </a:blip>
              <a:srcRect t="14277" b="-57"/>
              <a:stretch/>
            </p:blipFill>
            <p:spPr>
              <a:xfrm>
                <a:off x="330200" y="824992"/>
                <a:ext cx="6883400" cy="5413944"/>
              </a:xfrm>
              <a:prstGeom prst="rect">
                <a:avLst/>
              </a:prstGeom>
              <a:effectLst>
                <a:softEdge rad="50800"/>
              </a:effectLst>
            </p:spPr>
          </p:pic>
          <p:pic>
            <p:nvPicPr>
              <p:cNvPr id="74" name="Picture 73"/>
              <p:cNvPicPr>
                <a:picLocks noChangeAspect="1"/>
              </p:cNvPicPr>
              <p:nvPr/>
            </p:nvPicPr>
            <p:blipFill>
              <a:blip r:embed="rId4">
                <a:alphaModFix amt="18000"/>
              </a:blip>
              <a:stretch>
                <a:fillRect/>
              </a:stretch>
            </p:blipFill>
            <p:spPr>
              <a:xfrm>
                <a:off x="6908800" y="2260600"/>
                <a:ext cx="584200" cy="520380"/>
              </a:xfrm>
              <a:prstGeom prst="rect">
                <a:avLst/>
              </a:prstGeom>
            </p:spPr>
          </p:pic>
          <p:pic>
            <p:nvPicPr>
              <p:cNvPr id="77" name="Picture 76"/>
              <p:cNvPicPr>
                <a:picLocks noChangeAspect="1"/>
              </p:cNvPicPr>
              <p:nvPr/>
            </p:nvPicPr>
            <p:blipFill>
              <a:blip r:embed="rId5">
                <a:alphaModFix amt="20000"/>
              </a:blip>
              <a:stretch>
                <a:fillRect/>
              </a:stretch>
            </p:blipFill>
            <p:spPr>
              <a:xfrm>
                <a:off x="6870700" y="1498600"/>
                <a:ext cx="660400" cy="660400"/>
              </a:xfrm>
              <a:prstGeom prst="rect">
                <a:avLst/>
              </a:prstGeom>
            </p:spPr>
          </p:pic>
          <p:pic>
            <p:nvPicPr>
              <p:cNvPr id="79" name="Picture 78"/>
              <p:cNvPicPr>
                <a:picLocks noChangeAspect="1"/>
              </p:cNvPicPr>
              <p:nvPr/>
            </p:nvPicPr>
            <p:blipFill>
              <a:blip r:embed="rId6">
                <a:alphaModFix amt="12000"/>
              </a:blip>
              <a:stretch>
                <a:fillRect/>
              </a:stretch>
            </p:blipFill>
            <p:spPr>
              <a:xfrm>
                <a:off x="6883400" y="952500"/>
                <a:ext cx="1016000" cy="309966"/>
              </a:xfrm>
              <a:prstGeom prst="rect">
                <a:avLst/>
              </a:prstGeom>
            </p:spPr>
          </p:pic>
        </p:grpSp>
        <p:sp>
          <p:nvSpPr>
            <p:cNvPr id="71" name="TextBox 70"/>
            <p:cNvSpPr txBox="1"/>
            <p:nvPr/>
          </p:nvSpPr>
          <p:spPr>
            <a:xfrm>
              <a:off x="2057400" y="5067300"/>
              <a:ext cx="3418349" cy="276999"/>
            </a:xfrm>
            <a:prstGeom prst="rect">
              <a:avLst/>
            </a:prstGeom>
            <a:noFill/>
          </p:spPr>
          <p:txBody>
            <a:bodyPr wrap="none" rtlCol="0">
              <a:spAutoFit/>
            </a:bodyPr>
            <a:lstStyle/>
            <a:p>
              <a:r>
                <a:rPr lang="en-US" sz="1200" dirty="0" smtClean="0">
                  <a:solidFill>
                    <a:schemeClr val="bg1">
                      <a:lumMod val="75000"/>
                    </a:schemeClr>
                  </a:solidFill>
                  <a:latin typeface="Gill Sans MT"/>
                  <a:cs typeface="Gill Sans MT"/>
                </a:rPr>
                <a:t>Source:  On the Future of Genomic Data by S. Kahn</a:t>
              </a:r>
              <a:endParaRPr lang="en-US" sz="1200" dirty="0">
                <a:solidFill>
                  <a:schemeClr val="bg1">
                    <a:lumMod val="75000"/>
                  </a:schemeClr>
                </a:solidFill>
                <a:latin typeface="Gill Sans MT"/>
                <a:cs typeface="Gill Sans MT"/>
              </a:endParaRPr>
            </a:p>
          </p:txBody>
        </p:sp>
      </p:grpSp>
      <p:sp>
        <p:nvSpPr>
          <p:cNvPr id="86" name="Content Placeholder 85"/>
          <p:cNvSpPr>
            <a:spLocks noGrp="1"/>
          </p:cNvSpPr>
          <p:nvPr>
            <p:ph idx="1"/>
          </p:nvPr>
        </p:nvSpPr>
        <p:spPr>
          <a:xfrm>
            <a:off x="177800" y="1071033"/>
            <a:ext cx="8382000" cy="5219700"/>
          </a:xfrm>
        </p:spPr>
        <p:txBody>
          <a:bodyPr/>
          <a:lstStyle/>
          <a:p>
            <a:r>
              <a:rPr lang="en-US" dirty="0" smtClean="0"/>
              <a:t>Changing Landscape</a:t>
            </a:r>
          </a:p>
          <a:p>
            <a:pPr marL="342900" lvl="1" indent="0">
              <a:buNone/>
            </a:pPr>
            <a:r>
              <a:rPr lang="en-US" sz="1800" dirty="0" smtClean="0"/>
              <a:t>… from </a:t>
            </a:r>
            <a:r>
              <a:rPr lang="en-US" sz="1800" i="1" dirty="0" smtClean="0"/>
              <a:t>FLOPS (“old HPC”)</a:t>
            </a:r>
            <a:r>
              <a:rPr lang="en-US" sz="1800" dirty="0"/>
              <a:t> </a:t>
            </a:r>
            <a:r>
              <a:rPr lang="en-US" sz="1800" dirty="0" smtClean="0"/>
              <a:t>to </a:t>
            </a:r>
            <a:r>
              <a:rPr lang="en-US" sz="1800" i="1" dirty="0" smtClean="0">
                <a:sym typeface="Wingdings"/>
              </a:rPr>
              <a:t>bytes (“new HPC”</a:t>
            </a:r>
            <a:r>
              <a:rPr lang="en-US" sz="1600" i="1" dirty="0" smtClean="0">
                <a:sym typeface="Wingdings"/>
              </a:rPr>
              <a:t>  </a:t>
            </a:r>
            <a:r>
              <a:rPr lang="en-US" sz="1800" i="1" dirty="0" smtClean="0">
                <a:sym typeface="Wingdings"/>
              </a:rPr>
              <a:t>BIG DATA)	</a:t>
            </a:r>
            <a:endParaRPr lang="en-US" sz="1800" i="1" dirty="0"/>
          </a:p>
        </p:txBody>
      </p:sp>
      <p:sp>
        <p:nvSpPr>
          <p:cNvPr id="2" name="Title 1"/>
          <p:cNvSpPr>
            <a:spLocks noGrp="1"/>
          </p:cNvSpPr>
          <p:nvPr>
            <p:ph type="title"/>
          </p:nvPr>
        </p:nvSpPr>
        <p:spPr>
          <a:xfrm>
            <a:off x="165100" y="190500"/>
            <a:ext cx="7772400" cy="762000"/>
          </a:xfrm>
        </p:spPr>
        <p:txBody>
          <a:bodyPr>
            <a:normAutofit fontScale="90000"/>
          </a:bodyPr>
          <a:lstStyle/>
          <a:p>
            <a:pPr algn="l"/>
            <a:r>
              <a:rPr lang="en-US" sz="2800" u="sng" dirty="0" smtClean="0"/>
              <a:t>Synergistic Co-Design for BIG DATA</a:t>
            </a:r>
            <a:br>
              <a:rPr lang="en-US" sz="2800" u="sng" dirty="0" smtClean="0"/>
            </a:br>
            <a:r>
              <a:rPr lang="en-US" sz="2000" dirty="0" smtClean="0"/>
              <a:t>	  Prof. Wu Feng, Virginia Tech</a:t>
            </a:r>
            <a:endParaRPr lang="en-US" sz="2800" u="sng" dirty="0"/>
          </a:p>
        </p:txBody>
      </p:sp>
      <p:grpSp>
        <p:nvGrpSpPr>
          <p:cNvPr id="4" name="Group 3"/>
          <p:cNvGrpSpPr/>
          <p:nvPr/>
        </p:nvGrpSpPr>
        <p:grpSpPr>
          <a:xfrm>
            <a:off x="-1132250" y="1912060"/>
            <a:ext cx="7404998" cy="3974900"/>
            <a:chOff x="-7977548" y="2851866"/>
            <a:chExt cx="7404998" cy="3974900"/>
          </a:xfrm>
        </p:grpSpPr>
        <p:pic>
          <p:nvPicPr>
            <p:cNvPr id="44" name="Picture 43"/>
            <p:cNvPicPr>
              <a:picLocks noChangeAspect="1"/>
            </p:cNvPicPr>
            <p:nvPr/>
          </p:nvPicPr>
          <p:blipFill>
            <a:blip r:embed="rId7"/>
            <a:srcRect l="17872" t="37952" b="12470"/>
            <a:stretch>
              <a:fillRect/>
            </a:stretch>
          </p:blipFill>
          <p:spPr>
            <a:xfrm>
              <a:off x="-6452975" y="3690943"/>
              <a:ext cx="5880425" cy="2786058"/>
            </a:xfrm>
            <a:prstGeom prst="rect">
              <a:avLst/>
            </a:prstGeom>
            <a:effectLst>
              <a:softEdge rad="38100"/>
            </a:effectLst>
          </p:spPr>
        </p:pic>
        <p:sp>
          <p:nvSpPr>
            <p:cNvPr id="45" name="TextBox 44"/>
            <p:cNvSpPr txBox="1"/>
            <p:nvPr/>
          </p:nvSpPr>
          <p:spPr>
            <a:xfrm>
              <a:off x="-7977548" y="4852454"/>
              <a:ext cx="2656248" cy="369332"/>
            </a:xfrm>
            <a:prstGeom prst="rect">
              <a:avLst/>
            </a:prstGeom>
            <a:noFill/>
            <a:scene3d>
              <a:camera prst="orthographicFront">
                <a:rot lat="0" lon="0" rev="5400000"/>
              </a:camera>
              <a:lightRig rig="threePt" dir="t"/>
            </a:scene3d>
          </p:spPr>
          <p:txBody>
            <a:bodyPr wrap="square" rtlCol="0">
              <a:spAutoFit/>
            </a:bodyPr>
            <a:lstStyle/>
            <a:p>
              <a:pPr algn="ctr"/>
              <a:r>
                <a:rPr lang="en-US" sz="1800" dirty="0" smtClean="0">
                  <a:cs typeface="Calibri"/>
                </a:rPr>
                <a:t>Software Ecosystem</a:t>
              </a:r>
              <a:endParaRPr lang="en-US" sz="1800" dirty="0">
                <a:cs typeface="Calibri"/>
              </a:endParaRPr>
            </a:p>
          </p:txBody>
        </p:sp>
        <p:sp>
          <p:nvSpPr>
            <p:cNvPr id="46" name="TextBox 45"/>
            <p:cNvSpPr txBox="1"/>
            <p:nvPr/>
          </p:nvSpPr>
          <p:spPr>
            <a:xfrm>
              <a:off x="-6239858" y="6457434"/>
              <a:ext cx="5363557" cy="369332"/>
            </a:xfrm>
            <a:prstGeom prst="rect">
              <a:avLst/>
            </a:prstGeom>
            <a:noFill/>
          </p:spPr>
          <p:txBody>
            <a:bodyPr wrap="square" rtlCol="0">
              <a:spAutoFit/>
            </a:bodyPr>
            <a:lstStyle/>
            <a:p>
              <a:pPr algn="ctr"/>
              <a:r>
                <a:rPr lang="en-US" sz="1800" dirty="0" smtClean="0">
                  <a:cs typeface="Calibri"/>
                </a:rPr>
                <a:t>Hardware</a:t>
              </a:r>
              <a:endParaRPr lang="en-US" sz="1800" dirty="0">
                <a:cs typeface="Calibri"/>
              </a:endParaRPr>
            </a:p>
          </p:txBody>
        </p:sp>
        <p:pic>
          <p:nvPicPr>
            <p:cNvPr id="47" name="Picture 46"/>
            <p:cNvPicPr>
              <a:picLocks noChangeAspect="1"/>
            </p:cNvPicPr>
            <p:nvPr/>
          </p:nvPicPr>
          <p:blipFill>
            <a:blip r:embed="rId8"/>
            <a:stretch>
              <a:fillRect/>
            </a:stretch>
          </p:blipFill>
          <p:spPr>
            <a:xfrm>
              <a:off x="-5454329" y="2943890"/>
              <a:ext cx="247481" cy="496791"/>
            </a:xfrm>
            <a:prstGeom prst="rect">
              <a:avLst/>
            </a:prstGeom>
            <a:scene3d>
              <a:camera prst="orthographicFront">
                <a:rot lat="0" lon="0" rev="5400000"/>
              </a:camera>
              <a:lightRig rig="threePt" dir="t"/>
            </a:scene3d>
          </p:spPr>
        </p:pic>
        <p:pic>
          <p:nvPicPr>
            <p:cNvPr id="49" name="Picture 61"/>
            <p:cNvPicPr>
              <a:picLocks noChangeAspect="1"/>
            </p:cNvPicPr>
            <p:nvPr/>
          </p:nvPicPr>
          <p:blipFill>
            <a:blip r:embed="rId9"/>
            <a:srcRect l="15596" r="15596"/>
            <a:stretch>
              <a:fillRect/>
            </a:stretch>
          </p:blipFill>
          <p:spPr bwMode="auto">
            <a:xfrm>
              <a:off x="-6200456" y="2905843"/>
              <a:ext cx="515144" cy="688975"/>
            </a:xfrm>
            <a:prstGeom prst="rect">
              <a:avLst/>
            </a:prstGeom>
            <a:noFill/>
            <a:ln w="9525">
              <a:noFill/>
              <a:miter lim="800000"/>
              <a:headEnd/>
              <a:tailEnd/>
            </a:ln>
          </p:spPr>
        </p:pic>
        <p:pic>
          <p:nvPicPr>
            <p:cNvPr id="50" name="Picture 59"/>
            <p:cNvPicPr>
              <a:picLocks noChangeAspect="1"/>
            </p:cNvPicPr>
            <p:nvPr/>
          </p:nvPicPr>
          <p:blipFill>
            <a:blip r:embed="rId10"/>
            <a:srcRect l="23260" t="2534" r="48634" b="2534"/>
            <a:stretch>
              <a:fillRect/>
            </a:stretch>
          </p:blipFill>
          <p:spPr bwMode="auto">
            <a:xfrm>
              <a:off x="-5653880" y="2909016"/>
              <a:ext cx="536098" cy="685800"/>
            </a:xfrm>
            <a:prstGeom prst="rect">
              <a:avLst/>
            </a:prstGeom>
            <a:noFill/>
            <a:ln w="9525">
              <a:noFill/>
              <a:miter lim="800000"/>
              <a:headEnd/>
              <a:tailEnd/>
            </a:ln>
          </p:spPr>
        </p:pic>
        <p:pic>
          <p:nvPicPr>
            <p:cNvPr id="52" name="Picture 75"/>
            <p:cNvPicPr>
              <a:picLocks noChangeAspect="1"/>
            </p:cNvPicPr>
            <p:nvPr/>
          </p:nvPicPr>
          <p:blipFill>
            <a:blip r:embed="rId11"/>
            <a:srcRect/>
            <a:stretch>
              <a:fillRect/>
            </a:stretch>
          </p:blipFill>
          <p:spPr bwMode="auto">
            <a:xfrm>
              <a:off x="-4957600" y="2909017"/>
              <a:ext cx="777081" cy="636588"/>
            </a:xfrm>
            <a:prstGeom prst="rect">
              <a:avLst/>
            </a:prstGeom>
            <a:noFill/>
            <a:ln w="9525">
              <a:noFill/>
              <a:miter lim="800000"/>
              <a:headEnd/>
              <a:tailEnd/>
            </a:ln>
          </p:spPr>
        </p:pic>
        <p:pic>
          <p:nvPicPr>
            <p:cNvPr id="55" name="Picture 72"/>
            <p:cNvPicPr>
              <a:picLocks noChangeAspect="1"/>
            </p:cNvPicPr>
            <p:nvPr/>
          </p:nvPicPr>
          <p:blipFill>
            <a:blip r:embed="rId12"/>
            <a:srcRect/>
            <a:stretch>
              <a:fillRect/>
            </a:stretch>
          </p:blipFill>
          <p:spPr bwMode="auto">
            <a:xfrm>
              <a:off x="-2946079" y="2909016"/>
              <a:ext cx="773589" cy="700088"/>
            </a:xfrm>
            <a:prstGeom prst="rect">
              <a:avLst/>
            </a:prstGeom>
            <a:noFill/>
            <a:ln w="9525">
              <a:noFill/>
              <a:miter lim="800000"/>
              <a:headEnd/>
              <a:tailEnd/>
            </a:ln>
          </p:spPr>
        </p:pic>
        <p:pic>
          <p:nvPicPr>
            <p:cNvPr id="56" name="Picture 48"/>
            <p:cNvPicPr>
              <a:picLocks noChangeAspect="1"/>
            </p:cNvPicPr>
            <p:nvPr/>
          </p:nvPicPr>
          <p:blipFill>
            <a:blip r:embed="rId13"/>
            <a:srcRect t="16045" r="10863" b="16045"/>
            <a:stretch>
              <a:fillRect/>
            </a:stretch>
          </p:blipFill>
          <p:spPr bwMode="auto">
            <a:xfrm>
              <a:off x="-4040820" y="2851866"/>
              <a:ext cx="923767" cy="742951"/>
            </a:xfrm>
            <a:prstGeom prst="rect">
              <a:avLst/>
            </a:prstGeom>
            <a:noFill/>
            <a:ln w="9525">
              <a:noFill/>
              <a:miter lim="800000"/>
              <a:headEnd/>
              <a:tailEnd/>
            </a:ln>
          </p:spPr>
        </p:pic>
        <p:pic>
          <p:nvPicPr>
            <p:cNvPr id="58" name="Picture 57"/>
            <p:cNvPicPr>
              <a:picLocks noChangeAspect="1"/>
            </p:cNvPicPr>
            <p:nvPr/>
          </p:nvPicPr>
          <p:blipFill>
            <a:blip r:embed="rId14"/>
            <a:srcRect t="5625" r="2813" b="9375"/>
            <a:stretch>
              <a:fillRect/>
            </a:stretch>
          </p:blipFill>
          <p:spPr>
            <a:xfrm>
              <a:off x="-1969465" y="2902095"/>
              <a:ext cx="1011117" cy="663280"/>
            </a:xfrm>
            <a:prstGeom prst="rect">
              <a:avLst/>
            </a:prstGeom>
          </p:spPr>
        </p:pic>
        <p:sp>
          <p:nvSpPr>
            <p:cNvPr id="59" name="TextBox 58"/>
            <p:cNvSpPr txBox="1"/>
            <p:nvPr/>
          </p:nvSpPr>
          <p:spPr>
            <a:xfrm>
              <a:off x="-6818637" y="3106551"/>
              <a:ext cx="658278" cy="369332"/>
            </a:xfrm>
            <a:prstGeom prst="rect">
              <a:avLst/>
            </a:prstGeom>
            <a:noFill/>
            <a:scene3d>
              <a:camera prst="orthographicFront">
                <a:rot lat="0" lon="0" rev="5400000"/>
              </a:camera>
              <a:lightRig rig="threePt" dir="t"/>
            </a:scene3d>
          </p:spPr>
          <p:txBody>
            <a:bodyPr wrap="none" rtlCol="0">
              <a:spAutoFit/>
            </a:bodyPr>
            <a:lstStyle/>
            <a:p>
              <a:pPr algn="ctr"/>
              <a:r>
                <a:rPr lang="en-US" sz="1800" dirty="0" smtClean="0">
                  <a:cs typeface="Calibri"/>
                </a:rPr>
                <a:t>Apps</a:t>
              </a:r>
              <a:endParaRPr lang="en-US" sz="1800" dirty="0">
                <a:cs typeface="Calibri"/>
              </a:endParaRPr>
            </a:p>
          </p:txBody>
        </p:sp>
      </p:grpSp>
      <p:sp>
        <p:nvSpPr>
          <p:cNvPr id="62" name="Oval 61"/>
          <p:cNvSpPr/>
          <p:nvPr/>
        </p:nvSpPr>
        <p:spPr bwMode="auto">
          <a:xfrm>
            <a:off x="5981700" y="152458"/>
            <a:ext cx="1854200" cy="177102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63" name="TextBox 62"/>
          <p:cNvSpPr txBox="1"/>
          <p:nvPr/>
        </p:nvSpPr>
        <p:spPr>
          <a:xfrm>
            <a:off x="6144775" y="433543"/>
            <a:ext cx="1213944" cy="369332"/>
          </a:xfrm>
          <a:prstGeom prst="rect">
            <a:avLst/>
          </a:prstGeom>
          <a:noFill/>
        </p:spPr>
        <p:txBody>
          <a:bodyPr wrap="none" rtlCol="0">
            <a:spAutoFit/>
          </a:bodyPr>
          <a:lstStyle/>
          <a:p>
            <a:r>
              <a:rPr lang="en-US" sz="1800" dirty="0" smtClean="0">
                <a:latin typeface="Gill Sans MT"/>
                <a:cs typeface="Gill Sans MT"/>
              </a:rPr>
              <a:t>Algorithms</a:t>
            </a:r>
            <a:endParaRPr lang="en-US" sz="1800" dirty="0">
              <a:latin typeface="Gill Sans MT"/>
              <a:cs typeface="Gill Sans MT"/>
            </a:endParaRPr>
          </a:p>
        </p:txBody>
      </p:sp>
      <p:sp>
        <p:nvSpPr>
          <p:cNvPr id="64" name="TextBox 63"/>
          <p:cNvSpPr txBox="1"/>
          <p:nvPr/>
        </p:nvSpPr>
        <p:spPr>
          <a:xfrm>
            <a:off x="6133281" y="704805"/>
            <a:ext cx="681810" cy="369332"/>
          </a:xfrm>
          <a:prstGeom prst="rect">
            <a:avLst/>
          </a:prstGeom>
          <a:noFill/>
        </p:spPr>
        <p:txBody>
          <a:bodyPr wrap="none" rtlCol="0">
            <a:spAutoFit/>
          </a:bodyPr>
          <a:lstStyle/>
          <a:p>
            <a:r>
              <a:rPr lang="en-US" sz="1800" i="1" dirty="0" smtClean="0">
                <a:latin typeface="Gill Sans MT"/>
                <a:cs typeface="Gill Sans MT"/>
              </a:rPr>
              <a:t>100x</a:t>
            </a:r>
            <a:endParaRPr lang="en-US" sz="1800" i="1" dirty="0">
              <a:latin typeface="Gill Sans MT"/>
              <a:cs typeface="Gill Sans MT"/>
            </a:endParaRPr>
          </a:p>
        </p:txBody>
      </p:sp>
      <p:sp>
        <p:nvSpPr>
          <p:cNvPr id="66" name="TextBox 65"/>
          <p:cNvSpPr txBox="1"/>
          <p:nvPr/>
        </p:nvSpPr>
        <p:spPr>
          <a:xfrm>
            <a:off x="7889000" y="443351"/>
            <a:ext cx="1014220" cy="369332"/>
          </a:xfrm>
          <a:prstGeom prst="rect">
            <a:avLst/>
          </a:prstGeom>
          <a:noFill/>
        </p:spPr>
        <p:txBody>
          <a:bodyPr wrap="none" rtlCol="0">
            <a:spAutoFit/>
          </a:bodyPr>
          <a:lstStyle/>
          <a:p>
            <a:r>
              <a:rPr lang="en-US" sz="1800" dirty="0" smtClean="0">
                <a:latin typeface="Gill Sans MT"/>
                <a:cs typeface="Gill Sans MT"/>
              </a:rPr>
              <a:t>Software</a:t>
            </a:r>
            <a:endParaRPr lang="en-US" sz="1800" dirty="0">
              <a:latin typeface="Gill Sans MT"/>
              <a:cs typeface="Gill Sans MT"/>
            </a:endParaRPr>
          </a:p>
        </p:txBody>
      </p:sp>
      <p:sp>
        <p:nvSpPr>
          <p:cNvPr id="67" name="TextBox 66"/>
          <p:cNvSpPr txBox="1"/>
          <p:nvPr/>
        </p:nvSpPr>
        <p:spPr>
          <a:xfrm>
            <a:off x="8420094" y="710053"/>
            <a:ext cx="441284" cy="369332"/>
          </a:xfrm>
          <a:prstGeom prst="rect">
            <a:avLst/>
          </a:prstGeom>
          <a:noFill/>
        </p:spPr>
        <p:txBody>
          <a:bodyPr wrap="none" rtlCol="0">
            <a:spAutoFit/>
          </a:bodyPr>
          <a:lstStyle/>
          <a:p>
            <a:r>
              <a:rPr lang="en-US" sz="1800" i="1" dirty="0">
                <a:latin typeface="Gill Sans MT"/>
                <a:cs typeface="Gill Sans MT"/>
              </a:rPr>
              <a:t>4</a:t>
            </a:r>
            <a:r>
              <a:rPr lang="en-US" sz="1800" i="1" dirty="0" smtClean="0">
                <a:latin typeface="Gill Sans MT"/>
                <a:cs typeface="Gill Sans MT"/>
              </a:rPr>
              <a:t>x</a:t>
            </a:r>
            <a:endParaRPr lang="en-US" sz="1800" i="1" dirty="0">
              <a:latin typeface="Gill Sans MT"/>
              <a:cs typeface="Gill Sans MT"/>
            </a:endParaRPr>
          </a:p>
        </p:txBody>
      </p:sp>
      <p:sp>
        <p:nvSpPr>
          <p:cNvPr id="75" name="TextBox 74"/>
          <p:cNvSpPr txBox="1"/>
          <p:nvPr/>
        </p:nvSpPr>
        <p:spPr>
          <a:xfrm>
            <a:off x="6980378" y="2145153"/>
            <a:ext cx="1118929" cy="369332"/>
          </a:xfrm>
          <a:prstGeom prst="rect">
            <a:avLst/>
          </a:prstGeom>
          <a:noFill/>
        </p:spPr>
        <p:txBody>
          <a:bodyPr wrap="none" rtlCol="0">
            <a:spAutoFit/>
          </a:bodyPr>
          <a:lstStyle/>
          <a:p>
            <a:r>
              <a:rPr lang="en-US" sz="1800" dirty="0" smtClean="0">
                <a:latin typeface="Gill Sans MT"/>
                <a:cs typeface="Gill Sans MT"/>
              </a:rPr>
              <a:t>Hardware</a:t>
            </a:r>
            <a:endParaRPr lang="en-US" sz="1800" dirty="0">
              <a:latin typeface="Gill Sans MT"/>
              <a:cs typeface="Gill Sans MT"/>
            </a:endParaRPr>
          </a:p>
        </p:txBody>
      </p:sp>
      <p:sp>
        <p:nvSpPr>
          <p:cNvPr id="76" name="TextBox 75"/>
          <p:cNvSpPr txBox="1"/>
          <p:nvPr/>
        </p:nvSpPr>
        <p:spPr>
          <a:xfrm>
            <a:off x="7333662" y="1874986"/>
            <a:ext cx="441284" cy="369332"/>
          </a:xfrm>
          <a:prstGeom prst="rect">
            <a:avLst/>
          </a:prstGeom>
          <a:noFill/>
        </p:spPr>
        <p:txBody>
          <a:bodyPr wrap="none" rtlCol="0">
            <a:spAutoFit/>
          </a:bodyPr>
          <a:lstStyle/>
          <a:p>
            <a:r>
              <a:rPr lang="en-US" sz="1800" i="1" dirty="0" smtClean="0">
                <a:latin typeface="Gill Sans MT"/>
                <a:cs typeface="Gill Sans MT"/>
              </a:rPr>
              <a:t>2x</a:t>
            </a:r>
            <a:endParaRPr lang="en-US" sz="1800" i="1" dirty="0">
              <a:latin typeface="Gill Sans MT"/>
              <a:cs typeface="Gill Sans MT"/>
            </a:endParaRPr>
          </a:p>
        </p:txBody>
      </p:sp>
      <p:sp>
        <p:nvSpPr>
          <p:cNvPr id="80" name="TextBox 79"/>
          <p:cNvSpPr txBox="1"/>
          <p:nvPr/>
        </p:nvSpPr>
        <p:spPr>
          <a:xfrm>
            <a:off x="7174337" y="935963"/>
            <a:ext cx="772439" cy="400110"/>
          </a:xfrm>
          <a:prstGeom prst="rect">
            <a:avLst/>
          </a:prstGeom>
          <a:noFill/>
        </p:spPr>
        <p:txBody>
          <a:bodyPr wrap="none" rtlCol="0">
            <a:spAutoFit/>
          </a:bodyPr>
          <a:lstStyle/>
          <a:p>
            <a:r>
              <a:rPr lang="en-US" sz="2000" b="1" i="1" dirty="0">
                <a:solidFill>
                  <a:srgbClr val="FF3333"/>
                </a:solidFill>
                <a:latin typeface="Gill Sans MT"/>
                <a:cs typeface="Gill Sans MT"/>
              </a:rPr>
              <a:t>8</a:t>
            </a:r>
            <a:r>
              <a:rPr lang="en-US" sz="2000" b="1" i="1" dirty="0" smtClean="0">
                <a:solidFill>
                  <a:srgbClr val="FF3333"/>
                </a:solidFill>
                <a:latin typeface="Gill Sans MT"/>
                <a:cs typeface="Gill Sans MT"/>
              </a:rPr>
              <a:t>00x</a:t>
            </a:r>
            <a:endParaRPr lang="en-US" sz="2000" b="1" i="1" dirty="0">
              <a:solidFill>
                <a:srgbClr val="FF3333"/>
              </a:solidFill>
              <a:latin typeface="Gill Sans MT"/>
              <a:cs typeface="Gill Sans MT"/>
            </a:endParaRPr>
          </a:p>
        </p:txBody>
      </p:sp>
      <p:sp>
        <p:nvSpPr>
          <p:cNvPr id="90" name="Oval 89"/>
          <p:cNvSpPr/>
          <p:nvPr/>
        </p:nvSpPr>
        <p:spPr bwMode="auto">
          <a:xfrm>
            <a:off x="7213600" y="165160"/>
            <a:ext cx="1854200" cy="177102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91" name="Oval 90"/>
          <p:cNvSpPr/>
          <p:nvPr/>
        </p:nvSpPr>
        <p:spPr bwMode="auto">
          <a:xfrm>
            <a:off x="6616700" y="863660"/>
            <a:ext cx="1854200" cy="177102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8" name="Rectangle 7"/>
          <p:cNvSpPr/>
          <p:nvPr/>
        </p:nvSpPr>
        <p:spPr>
          <a:xfrm>
            <a:off x="5245100" y="4917705"/>
            <a:ext cx="3898900" cy="523220"/>
          </a:xfrm>
          <a:prstGeom prst="rect">
            <a:avLst/>
          </a:prstGeom>
        </p:spPr>
        <p:txBody>
          <a:bodyPr wrap="square">
            <a:spAutoFit/>
          </a:bodyPr>
          <a:lstStyle/>
          <a:p>
            <a:pPr marL="1085850" lvl="2"/>
            <a:r>
              <a:rPr lang="en-US" sz="1400" dirty="0" smtClean="0">
                <a:latin typeface="Gill Sans MT"/>
                <a:cs typeface="Gill Sans MT"/>
                <a:hlinkClick r:id="rId15"/>
              </a:rPr>
              <a:t>http</a:t>
            </a:r>
            <a:r>
              <a:rPr lang="en-US" sz="1400" dirty="0">
                <a:latin typeface="Gill Sans MT"/>
                <a:cs typeface="Gill Sans MT"/>
                <a:hlinkClick r:id="rId15"/>
              </a:rPr>
              <a:t>://www.youtube.com/watch?v=zPBFenYg2Zk</a:t>
            </a:r>
            <a:r>
              <a:rPr lang="en-US" sz="1400" dirty="0">
                <a:latin typeface="Gill Sans MT"/>
                <a:cs typeface="Gill Sans MT"/>
              </a:rPr>
              <a:t> </a:t>
            </a:r>
          </a:p>
        </p:txBody>
      </p:sp>
      <p:sp>
        <p:nvSpPr>
          <p:cNvPr id="9" name="Rectangle 8"/>
          <p:cNvSpPr/>
          <p:nvPr/>
        </p:nvSpPr>
        <p:spPr>
          <a:xfrm>
            <a:off x="6324597" y="4105709"/>
            <a:ext cx="2874433" cy="307777"/>
          </a:xfrm>
          <a:prstGeom prst="rect">
            <a:avLst/>
          </a:prstGeom>
        </p:spPr>
        <p:txBody>
          <a:bodyPr wrap="square">
            <a:spAutoFit/>
          </a:bodyPr>
          <a:lstStyle/>
          <a:p>
            <a:r>
              <a:rPr lang="en-US" sz="1400" dirty="0">
                <a:latin typeface="Gill Sans MT"/>
                <a:cs typeface="Gill Sans MT"/>
                <a:hlinkClick r:id="rId16"/>
              </a:rPr>
              <a:t>http://archive.isgtw.org/?pid=</a:t>
            </a:r>
            <a:r>
              <a:rPr lang="en-US" sz="1400" dirty="0" smtClean="0">
                <a:latin typeface="Gill Sans MT"/>
                <a:cs typeface="Gill Sans MT"/>
                <a:hlinkClick r:id="rId16"/>
              </a:rPr>
              <a:t>1000811</a:t>
            </a:r>
            <a:r>
              <a:rPr lang="en-US" sz="1400" dirty="0" smtClean="0">
                <a:latin typeface="Gill Sans MT"/>
                <a:cs typeface="Gill Sans MT"/>
              </a:rPr>
              <a:t> </a:t>
            </a:r>
            <a:endParaRPr lang="en-US" sz="1400" dirty="0">
              <a:latin typeface="Gill Sans MT"/>
              <a:cs typeface="Gill Sans MT"/>
            </a:endParaRPr>
          </a:p>
        </p:txBody>
      </p:sp>
      <p:sp>
        <p:nvSpPr>
          <p:cNvPr id="7" name="Rectangle 6"/>
          <p:cNvSpPr/>
          <p:nvPr/>
        </p:nvSpPr>
        <p:spPr>
          <a:xfrm>
            <a:off x="3598323" y="5451907"/>
            <a:ext cx="5384800" cy="1015663"/>
          </a:xfrm>
          <a:prstGeom prst="rect">
            <a:avLst/>
          </a:prstGeom>
        </p:spPr>
        <p:txBody>
          <a:bodyPr wrap="square">
            <a:spAutoFit/>
          </a:bodyPr>
          <a:lstStyle/>
          <a:p>
            <a:pPr marL="228600" indent="-228600" algn="r">
              <a:spcBef>
                <a:spcPts val="0"/>
              </a:spcBef>
              <a:buFont typeface="+mj-lt"/>
              <a:buAutoNum type="arabicPeriod" startAt="3"/>
            </a:pPr>
            <a:r>
              <a:rPr lang="en-US" sz="1600" i="1" dirty="0" smtClean="0">
                <a:solidFill>
                  <a:srgbClr val="930035"/>
                </a:solidFill>
                <a:latin typeface="Gill Sans MT"/>
                <a:cs typeface="Gill Sans MT"/>
                <a:sym typeface="Wingdings"/>
              </a:rPr>
              <a:t>Temporal </a:t>
            </a:r>
            <a:r>
              <a:rPr lang="en-US" sz="1600" i="1" dirty="0">
                <a:solidFill>
                  <a:srgbClr val="930035"/>
                </a:solidFill>
                <a:latin typeface="Gill Sans MT"/>
                <a:cs typeface="Gill Sans MT"/>
                <a:sym typeface="Wingdings"/>
              </a:rPr>
              <a:t>Data Mining of </a:t>
            </a:r>
            <a:r>
              <a:rPr lang="en-US" sz="1600" i="1" dirty="0" smtClean="0">
                <a:solidFill>
                  <a:srgbClr val="930035"/>
                </a:solidFill>
                <a:latin typeface="Gill Sans MT"/>
                <a:cs typeface="Gill Sans MT"/>
                <a:sym typeface="Wingdings"/>
              </a:rPr>
              <a:t>Brain </a:t>
            </a:r>
            <a:r>
              <a:rPr lang="en-US" sz="1400" dirty="0" smtClean="0">
                <a:latin typeface="Gill Sans MT"/>
                <a:cs typeface="Gill Sans MT"/>
                <a:hlinkClick r:id="rId17"/>
              </a:rPr>
              <a:t>http</a:t>
            </a:r>
            <a:r>
              <a:rPr lang="en-US" sz="1400" dirty="0">
                <a:latin typeface="Gill Sans MT"/>
                <a:cs typeface="Gill Sans MT"/>
                <a:hlinkClick r:id="rId17"/>
              </a:rPr>
              <a:t>://synergy.cs.vt.edu/pubs/papers/feng-temporal-data-mining-gpu-gems-2011.pdf</a:t>
            </a:r>
            <a:r>
              <a:rPr lang="en-US" sz="1400" dirty="0">
                <a:latin typeface="Gill Sans MT"/>
                <a:cs typeface="Gill Sans MT"/>
              </a:rPr>
              <a:t> </a:t>
            </a:r>
          </a:p>
          <a:p>
            <a:pPr>
              <a:spcBef>
                <a:spcPts val="0"/>
              </a:spcBef>
            </a:pPr>
            <a:endParaRPr lang="en-US" sz="1600" i="1" dirty="0">
              <a:solidFill>
                <a:srgbClr val="930035"/>
              </a:solidFill>
              <a:latin typeface="Gill Sans MT"/>
              <a:cs typeface="Gill Sans MT"/>
              <a:sym typeface="Wingdings"/>
            </a:endParaRPr>
          </a:p>
        </p:txBody>
      </p:sp>
      <p:sp>
        <p:nvSpPr>
          <p:cNvPr id="5" name="TextBox 4"/>
          <p:cNvSpPr txBox="1"/>
          <p:nvPr/>
        </p:nvSpPr>
        <p:spPr>
          <a:xfrm>
            <a:off x="2360677" y="6207675"/>
            <a:ext cx="5163293" cy="584776"/>
          </a:xfrm>
          <a:prstGeom prst="rect">
            <a:avLst/>
          </a:prstGeom>
          <a:noFill/>
        </p:spPr>
        <p:txBody>
          <a:bodyPr wrap="none" rtlCol="0">
            <a:spAutoFit/>
          </a:bodyPr>
          <a:lstStyle/>
          <a:p>
            <a:pPr algn="ctr"/>
            <a:r>
              <a:rPr lang="en-US" dirty="0" smtClean="0"/>
              <a:t>White House BIGDATA Event, May 2013</a:t>
            </a:r>
          </a:p>
          <a:p>
            <a:pPr algn="ctr"/>
            <a:r>
              <a:rPr lang="en-US" sz="1400" dirty="0" smtClean="0"/>
              <a:t>(See also </a:t>
            </a:r>
            <a:r>
              <a:rPr lang="en-US" sz="1400" i="1" dirty="0" smtClean="0"/>
              <a:t>New York Times, Economist, BusinessWeek, Washington Post, …)</a:t>
            </a:r>
            <a:endParaRPr lang="en-US" sz="1400" dirty="0"/>
          </a:p>
        </p:txBody>
      </p:sp>
    </p:spTree>
    <p:extLst>
      <p:ext uri="{BB962C8B-B14F-4D97-AF65-F5344CB8AC3E}">
        <p14:creationId xmlns:p14="http://schemas.microsoft.com/office/powerpoint/2010/main" val="1679692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6">
                                            <p:txEl>
                                              <p:pRg st="0" end="0"/>
                                            </p:txEl>
                                          </p:spTgt>
                                        </p:tgtEl>
                                        <p:attrNameLst>
                                          <p:attrName>style.visibility</p:attrName>
                                        </p:attrNameLst>
                                      </p:cBhvr>
                                      <p:to>
                                        <p:strVal val="visible"/>
                                      </p:to>
                                    </p:set>
                                    <p:animEffect transition="in" filter="dissolve">
                                      <p:cBhvr>
                                        <p:cTn id="7" dur="500"/>
                                        <p:tgtEl>
                                          <p:spTgt spid="86">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6">
                                            <p:txEl>
                                              <p:pRg st="1" end="1"/>
                                            </p:txEl>
                                          </p:spTgt>
                                        </p:tgtEl>
                                        <p:attrNameLst>
                                          <p:attrName>style.visibility</p:attrName>
                                        </p:attrNameLst>
                                      </p:cBhvr>
                                      <p:to>
                                        <p:strVal val="visible"/>
                                      </p:to>
                                    </p:set>
                                    <p:animEffect transition="in" filter="dissolve">
                                      <p:cBhvr>
                                        <p:cTn id="10" dur="500"/>
                                        <p:tgtEl>
                                          <p:spTgt spid="8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dissolve">
                                      <p:cBhvr>
                                        <p:cTn id="15" dur="500"/>
                                        <p:tgtEl>
                                          <p:spTgt spid="6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dissolve">
                                      <p:cBhvr>
                                        <p:cTn id="18" dur="500"/>
                                        <p:tgtEl>
                                          <p:spTgt spid="63"/>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dissolve">
                                      <p:cBhvr>
                                        <p:cTn id="21" dur="500"/>
                                        <p:tgtEl>
                                          <p:spTgt spid="64"/>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dissolve">
                                      <p:cBhvr>
                                        <p:cTn id="24" dur="500"/>
                                        <p:tgtEl>
                                          <p:spTgt spid="66"/>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dissolve">
                                      <p:cBhvr>
                                        <p:cTn id="27" dur="500"/>
                                        <p:tgtEl>
                                          <p:spTgt spid="67"/>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75"/>
                                        </p:tgtEl>
                                        <p:attrNameLst>
                                          <p:attrName>style.visibility</p:attrName>
                                        </p:attrNameLst>
                                      </p:cBhvr>
                                      <p:to>
                                        <p:strVal val="visible"/>
                                      </p:to>
                                    </p:set>
                                    <p:animEffect transition="in" filter="dissolve">
                                      <p:cBhvr>
                                        <p:cTn id="30" dur="500"/>
                                        <p:tgtEl>
                                          <p:spTgt spid="75"/>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76"/>
                                        </p:tgtEl>
                                        <p:attrNameLst>
                                          <p:attrName>style.visibility</p:attrName>
                                        </p:attrNameLst>
                                      </p:cBhvr>
                                      <p:to>
                                        <p:strVal val="visible"/>
                                      </p:to>
                                    </p:set>
                                    <p:animEffect transition="in" filter="dissolve">
                                      <p:cBhvr>
                                        <p:cTn id="33" dur="500"/>
                                        <p:tgtEl>
                                          <p:spTgt spid="76"/>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80"/>
                                        </p:tgtEl>
                                        <p:attrNameLst>
                                          <p:attrName>style.visibility</p:attrName>
                                        </p:attrNameLst>
                                      </p:cBhvr>
                                      <p:to>
                                        <p:strVal val="visible"/>
                                      </p:to>
                                    </p:set>
                                    <p:animEffect transition="in" filter="dissolve">
                                      <p:cBhvr>
                                        <p:cTn id="36" dur="500"/>
                                        <p:tgtEl>
                                          <p:spTgt spid="80"/>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90"/>
                                        </p:tgtEl>
                                        <p:attrNameLst>
                                          <p:attrName>style.visibility</p:attrName>
                                        </p:attrNameLst>
                                      </p:cBhvr>
                                      <p:to>
                                        <p:strVal val="visible"/>
                                      </p:to>
                                    </p:set>
                                    <p:animEffect transition="in" filter="dissolve">
                                      <p:cBhvr>
                                        <p:cTn id="39" dur="500"/>
                                        <p:tgtEl>
                                          <p:spTgt spid="90"/>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91"/>
                                        </p:tgtEl>
                                        <p:attrNameLst>
                                          <p:attrName>style.visibility</p:attrName>
                                        </p:attrNameLst>
                                      </p:cBhvr>
                                      <p:to>
                                        <p:strVal val="visible"/>
                                      </p:to>
                                    </p:set>
                                    <p:animEffect transition="in" filter="dissolve">
                                      <p:cBhvr>
                                        <p:cTn id="42" dur="500"/>
                                        <p:tgtEl>
                                          <p:spTgt spid="91"/>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dissolve">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Effect transition="in" filter="dissolve">
                                      <p:cBhvr>
                                        <p:cTn id="52" dur="500"/>
                                        <p:tgtEl>
                                          <p:spTgt spid="92"/>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dissolve">
                                      <p:cBhvr>
                                        <p:cTn id="55" dur="500"/>
                                        <p:tgtEl>
                                          <p:spTgt spid="8"/>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dissolve">
                                      <p:cBhvr>
                                        <p:cTn id="58" dur="500"/>
                                        <p:tgtEl>
                                          <p:spTgt spid="9"/>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dissolve">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86" grpId="0" build="p"/>
      <p:bldP spid="62" grpId="0" animBg="1"/>
      <p:bldP spid="63" grpId="0"/>
      <p:bldP spid="64" grpId="0"/>
      <p:bldP spid="66" grpId="0"/>
      <p:bldP spid="67" grpId="0"/>
      <p:bldP spid="75" grpId="0"/>
      <p:bldP spid="76" grpId="0"/>
      <p:bldP spid="80" grpId="0"/>
      <p:bldP spid="90" grpId="0" animBg="1"/>
      <p:bldP spid="91" grpId="0" animBg="1"/>
      <p:bldP spid="8" grpId="0"/>
      <p:bldP spid="9" grpId="0"/>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Synergistic Co-Design for DARPA </a:t>
            </a:r>
            <a:r>
              <a:rPr lang="en-US" dirty="0"/>
              <a:t>Challenges</a:t>
            </a:r>
          </a:p>
        </p:txBody>
      </p:sp>
      <p:sp>
        <p:nvSpPr>
          <p:cNvPr id="5" name="Content Placeholder 4"/>
          <p:cNvSpPr>
            <a:spLocks noGrp="1"/>
          </p:cNvSpPr>
          <p:nvPr>
            <p:ph idx="1"/>
          </p:nvPr>
        </p:nvSpPr>
        <p:spPr>
          <a:xfrm>
            <a:off x="6282267" y="2887147"/>
            <a:ext cx="2650066" cy="1844133"/>
          </a:xfrm>
        </p:spPr>
        <p:txBody>
          <a:bodyPr/>
          <a:lstStyle/>
          <a:p>
            <a:pPr marL="0" indent="0">
              <a:buNone/>
            </a:pPr>
            <a:r>
              <a:rPr lang="en-US" dirty="0" smtClean="0"/>
              <a:t>11 Finalists (w/ two from Virginia Tech)</a:t>
            </a:r>
          </a:p>
          <a:p>
            <a:r>
              <a:rPr lang="en-US" dirty="0" smtClean="0"/>
              <a:t>Team </a:t>
            </a:r>
            <a:r>
              <a:rPr lang="en-US" dirty="0" err="1" smtClean="0"/>
              <a:t>ViGIR</a:t>
            </a:r>
            <a:endParaRPr lang="en-US" dirty="0" smtClean="0"/>
          </a:p>
          <a:p>
            <a:r>
              <a:rPr lang="en-US" dirty="0" smtClean="0"/>
              <a:t>Team Valor</a:t>
            </a:r>
          </a:p>
          <a:p>
            <a:pPr lvl="1"/>
            <a:endParaRPr lang="en-US" dirty="0"/>
          </a:p>
        </p:txBody>
      </p:sp>
      <p:pic>
        <p:nvPicPr>
          <p:cNvPr id="6" name="Picture 5"/>
          <p:cNvPicPr>
            <a:picLocks noChangeAspect="1"/>
          </p:cNvPicPr>
          <p:nvPr/>
        </p:nvPicPr>
        <p:blipFill>
          <a:blip r:embed="rId2"/>
          <a:stretch>
            <a:fillRect/>
          </a:stretch>
        </p:blipFill>
        <p:spPr>
          <a:xfrm>
            <a:off x="406398" y="1413056"/>
            <a:ext cx="2998870" cy="2024409"/>
          </a:xfrm>
          <a:prstGeom prst="rect">
            <a:avLst/>
          </a:prstGeom>
        </p:spPr>
      </p:pic>
      <p:pic>
        <p:nvPicPr>
          <p:cNvPr id="7" name="Picture 6"/>
          <p:cNvPicPr>
            <a:picLocks noChangeAspect="1"/>
          </p:cNvPicPr>
          <p:nvPr/>
        </p:nvPicPr>
        <p:blipFill rotWithShape="1">
          <a:blip r:embed="rId3"/>
          <a:srcRect t="16716" b="2108"/>
          <a:stretch/>
        </p:blipFill>
        <p:spPr>
          <a:xfrm>
            <a:off x="406398" y="3602736"/>
            <a:ext cx="2817684" cy="2231136"/>
          </a:xfrm>
          <a:prstGeom prst="rect">
            <a:avLst/>
          </a:prstGeom>
        </p:spPr>
      </p:pic>
      <p:pic>
        <p:nvPicPr>
          <p:cNvPr id="8" name="Picture 7"/>
          <p:cNvPicPr>
            <a:picLocks noChangeAspect="1"/>
          </p:cNvPicPr>
          <p:nvPr/>
        </p:nvPicPr>
        <p:blipFill>
          <a:blip r:embed="rId4"/>
          <a:stretch>
            <a:fillRect/>
          </a:stretch>
        </p:blipFill>
        <p:spPr>
          <a:xfrm>
            <a:off x="3553419" y="1404598"/>
            <a:ext cx="2239280" cy="4591584"/>
          </a:xfrm>
          <a:prstGeom prst="rect">
            <a:avLst/>
          </a:prstGeom>
        </p:spPr>
      </p:pic>
      <p:sp>
        <p:nvSpPr>
          <p:cNvPr id="10" name="Rectangle 9"/>
          <p:cNvSpPr/>
          <p:nvPr/>
        </p:nvSpPr>
        <p:spPr>
          <a:xfrm>
            <a:off x="2041499" y="4006334"/>
            <a:ext cx="1199517" cy="369332"/>
          </a:xfrm>
          <a:prstGeom prst="rect">
            <a:avLst/>
          </a:prstGeom>
        </p:spPr>
        <p:txBody>
          <a:bodyPr wrap="none">
            <a:spAutoFit/>
          </a:bodyPr>
          <a:lstStyle/>
          <a:p>
            <a:r>
              <a:rPr lang="en-US" dirty="0"/>
              <a:t>Team Valor</a:t>
            </a:r>
          </a:p>
        </p:txBody>
      </p:sp>
      <p:sp>
        <p:nvSpPr>
          <p:cNvPr id="11" name="Rectangle 10"/>
          <p:cNvSpPr/>
          <p:nvPr/>
        </p:nvSpPr>
        <p:spPr>
          <a:xfrm>
            <a:off x="5057468" y="4988467"/>
            <a:ext cx="1264101" cy="369332"/>
          </a:xfrm>
          <a:prstGeom prst="rect">
            <a:avLst/>
          </a:prstGeom>
        </p:spPr>
        <p:txBody>
          <a:bodyPr wrap="none">
            <a:spAutoFit/>
          </a:bodyPr>
          <a:lstStyle/>
          <a:p>
            <a:r>
              <a:rPr lang="en-US" dirty="0"/>
              <a:t>Team </a:t>
            </a:r>
            <a:r>
              <a:rPr lang="en-US" dirty="0" err="1" smtClean="0"/>
              <a:t>ViGIR</a:t>
            </a:r>
            <a:endParaRPr lang="en-US" dirty="0"/>
          </a:p>
        </p:txBody>
      </p:sp>
      <p:sp>
        <p:nvSpPr>
          <p:cNvPr id="12" name="Rectangle 11"/>
          <p:cNvSpPr/>
          <p:nvPr/>
        </p:nvSpPr>
        <p:spPr>
          <a:xfrm>
            <a:off x="5863428" y="2485490"/>
            <a:ext cx="3275256" cy="338554"/>
          </a:xfrm>
          <a:prstGeom prst="rect">
            <a:avLst/>
          </a:prstGeom>
        </p:spPr>
        <p:txBody>
          <a:bodyPr wrap="none">
            <a:spAutoFit/>
          </a:bodyPr>
          <a:lstStyle/>
          <a:p>
            <a:r>
              <a:rPr lang="en-US" sz="1600" dirty="0"/>
              <a:t>http://</a:t>
            </a:r>
            <a:r>
              <a:rPr lang="en-US" sz="1600" dirty="0" err="1"/>
              <a:t>www.theroboticschallenge.org</a:t>
            </a:r>
            <a:r>
              <a:rPr lang="en-US" sz="1600" dirty="0"/>
              <a:t>/</a:t>
            </a:r>
          </a:p>
        </p:txBody>
      </p:sp>
      <p:pic>
        <p:nvPicPr>
          <p:cNvPr id="13" name="Picture 12"/>
          <p:cNvPicPr>
            <a:picLocks noChangeAspect="1"/>
          </p:cNvPicPr>
          <p:nvPr/>
        </p:nvPicPr>
        <p:blipFill>
          <a:blip r:embed="rId5"/>
          <a:stretch>
            <a:fillRect/>
          </a:stretch>
        </p:blipFill>
        <p:spPr>
          <a:xfrm>
            <a:off x="6330036" y="1627724"/>
            <a:ext cx="2444422" cy="859367"/>
          </a:xfrm>
          <a:prstGeom prst="rect">
            <a:avLst/>
          </a:prstGeom>
          <a:solidFill>
            <a:schemeClr val="tx1"/>
          </a:solidFill>
        </p:spPr>
      </p:pic>
    </p:spTree>
    <p:extLst>
      <p:ext uri="{BB962C8B-B14F-4D97-AF65-F5344CB8AC3E}">
        <p14:creationId xmlns:p14="http://schemas.microsoft.com/office/powerpoint/2010/main" val="321366107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l="3472" r="77"/>
          <a:stretch/>
        </p:blipFill>
        <p:spPr>
          <a:xfrm>
            <a:off x="3278138" y="4764235"/>
            <a:ext cx="1795725" cy="2098877"/>
          </a:xfrm>
          <a:prstGeom prst="rect">
            <a:avLst/>
          </a:prstGeom>
          <a:effectLst>
            <a:softEdge rad="50800"/>
          </a:effectLst>
        </p:spPr>
      </p:pic>
      <p:pic>
        <p:nvPicPr>
          <p:cNvPr id="14" name="Picture 13"/>
          <p:cNvPicPr>
            <a:picLocks noChangeAspect="1"/>
          </p:cNvPicPr>
          <p:nvPr/>
        </p:nvPicPr>
        <p:blipFill>
          <a:blip r:embed="rId4"/>
          <a:stretch>
            <a:fillRect/>
          </a:stretch>
        </p:blipFill>
        <p:spPr>
          <a:xfrm>
            <a:off x="1844063" y="5156351"/>
            <a:ext cx="1434075" cy="1143013"/>
          </a:xfrm>
          <a:prstGeom prst="rect">
            <a:avLst/>
          </a:prstGeom>
          <a:effectLst>
            <a:softEdge rad="76200"/>
          </a:effectLst>
        </p:spPr>
      </p:pic>
      <p:pic>
        <p:nvPicPr>
          <p:cNvPr id="15" name="Picture 14"/>
          <p:cNvPicPr>
            <a:picLocks noChangeAspect="1"/>
          </p:cNvPicPr>
          <p:nvPr/>
        </p:nvPicPr>
        <p:blipFill>
          <a:blip r:embed="rId5"/>
          <a:stretch>
            <a:fillRect/>
          </a:stretch>
        </p:blipFill>
        <p:spPr>
          <a:xfrm>
            <a:off x="67282" y="4535635"/>
            <a:ext cx="1599152" cy="1230316"/>
          </a:xfrm>
          <a:prstGeom prst="rect">
            <a:avLst/>
          </a:prstGeom>
        </p:spPr>
      </p:pic>
      <p:pic>
        <p:nvPicPr>
          <p:cNvPr id="16" name="Picture 15" descr="NV_Kraken.jpg"/>
          <p:cNvPicPr>
            <a:picLocks noChangeAspect="1"/>
          </p:cNvPicPr>
          <p:nvPr/>
        </p:nvPicPr>
        <p:blipFill rotWithShape="1">
          <a:blip r:embed="rId6">
            <a:extLst>
              <a:ext uri="{28A0092B-C50C-407E-A947-70E740481C1C}">
                <a14:useLocalDpi xmlns:a14="http://schemas.microsoft.com/office/drawing/2010/main" val="0"/>
              </a:ext>
            </a:extLst>
          </a:blip>
          <a:srcRect l="34566" r="77"/>
          <a:stretch/>
        </p:blipFill>
        <p:spPr>
          <a:xfrm>
            <a:off x="5133684" y="5105746"/>
            <a:ext cx="1901952" cy="1638300"/>
          </a:xfrm>
          <a:prstGeom prst="rect">
            <a:avLst/>
          </a:prstGeom>
          <a:effectLst>
            <a:softEdge rad="50800"/>
          </a:effectLst>
        </p:spPr>
      </p:pic>
      <p:pic>
        <p:nvPicPr>
          <p:cNvPr id="17" name="Picture 16"/>
          <p:cNvPicPr>
            <a:picLocks noChangeAspect="1"/>
          </p:cNvPicPr>
          <p:nvPr/>
        </p:nvPicPr>
        <p:blipFill rotWithShape="1">
          <a:blip r:embed="rId7"/>
          <a:srcRect l="-108" r="18663"/>
          <a:stretch/>
        </p:blipFill>
        <p:spPr>
          <a:xfrm>
            <a:off x="664658" y="5111692"/>
            <a:ext cx="1241552" cy="1156117"/>
          </a:xfrm>
          <a:prstGeom prst="rect">
            <a:avLst/>
          </a:prstGeom>
          <a:effectLst>
            <a:softEdge rad="76200"/>
          </a:effectLst>
        </p:spPr>
      </p:pic>
      <p:grpSp>
        <p:nvGrpSpPr>
          <p:cNvPr id="18" name="Group 17"/>
          <p:cNvGrpSpPr/>
          <p:nvPr/>
        </p:nvGrpSpPr>
        <p:grpSpPr>
          <a:xfrm>
            <a:off x="7106726" y="3405757"/>
            <a:ext cx="2040698" cy="3471295"/>
            <a:chOff x="-76200" y="979738"/>
            <a:chExt cx="2915018" cy="4958540"/>
          </a:xfrm>
        </p:grpSpPr>
        <p:pic>
          <p:nvPicPr>
            <p:cNvPr id="19" name="Picture 18" descr="VT82464_2012423302.JPG"/>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76200" y="979738"/>
              <a:ext cx="2915018" cy="4958540"/>
            </a:xfrm>
            <a:prstGeom prst="rect">
              <a:avLst/>
            </a:prstGeom>
            <a:effectLst>
              <a:softEdge rad="50800"/>
            </a:effectLst>
          </p:spPr>
        </p:pic>
        <p:pic>
          <p:nvPicPr>
            <p:cNvPr id="20" name="Picture 19" descr="HokieSpeed_Rev_Final.tif"/>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954942" y="5232400"/>
              <a:ext cx="1744179" cy="550437"/>
            </a:xfrm>
            <a:prstGeom prst="rect">
              <a:avLst/>
            </a:prstGeom>
            <a:effectLst>
              <a:softEdge rad="76200"/>
            </a:effectLst>
          </p:spPr>
        </p:pic>
      </p:grpSp>
      <p:sp>
        <p:nvSpPr>
          <p:cNvPr id="2" name="Title 1"/>
          <p:cNvSpPr>
            <a:spLocks noGrp="1"/>
          </p:cNvSpPr>
          <p:nvPr>
            <p:ph type="title"/>
          </p:nvPr>
        </p:nvSpPr>
        <p:spPr>
          <a:xfrm>
            <a:off x="246385" y="545032"/>
            <a:ext cx="8229600" cy="1239281"/>
          </a:xfrm>
        </p:spPr>
        <p:txBody>
          <a:bodyPr>
            <a:normAutofit/>
          </a:bodyPr>
          <a:lstStyle/>
          <a:p>
            <a:pPr algn="l"/>
            <a:r>
              <a:rPr lang="en-US" sz="2000" dirty="0" smtClean="0"/>
              <a:t>AFOSR Basic Research Initiative:</a:t>
            </a:r>
            <a:br>
              <a:rPr lang="en-US" sz="2000" dirty="0" smtClean="0"/>
            </a:br>
            <a:r>
              <a:rPr lang="en-US" sz="2400" dirty="0"/>
              <a:t>Transformational Computing via Co-Design </a:t>
            </a:r>
            <a:r>
              <a:rPr lang="en-US" sz="2400" dirty="0" smtClean="0"/>
              <a:t/>
            </a:r>
            <a:br>
              <a:rPr lang="en-US" sz="2400" dirty="0" smtClean="0"/>
            </a:br>
            <a:r>
              <a:rPr lang="en-US" sz="2400" dirty="0" smtClean="0"/>
              <a:t>of High</a:t>
            </a:r>
            <a:r>
              <a:rPr lang="en-US" sz="2400" dirty="0"/>
              <a:t>-Performance Algorithms and Hardware </a:t>
            </a:r>
            <a:endParaRPr lang="en-US" sz="2800" dirty="0"/>
          </a:p>
        </p:txBody>
      </p:sp>
      <p:sp>
        <p:nvSpPr>
          <p:cNvPr id="3" name="Content Placeholder 2"/>
          <p:cNvSpPr>
            <a:spLocks noGrp="1"/>
          </p:cNvSpPr>
          <p:nvPr>
            <p:ph idx="1"/>
          </p:nvPr>
        </p:nvSpPr>
        <p:spPr>
          <a:xfrm>
            <a:off x="241300" y="1943101"/>
            <a:ext cx="8229600" cy="1396999"/>
          </a:xfrm>
        </p:spPr>
        <p:txBody>
          <a:bodyPr>
            <a:normAutofit fontScale="92500"/>
          </a:bodyPr>
          <a:lstStyle/>
          <a:p>
            <a:pPr marL="0" indent="0">
              <a:spcBef>
                <a:spcPts val="0"/>
              </a:spcBef>
              <a:buNone/>
            </a:pPr>
            <a:r>
              <a:rPr lang="en-US" sz="2000" dirty="0"/>
              <a:t>This effort is envisioned as a “MURI-like” effort with </a:t>
            </a:r>
            <a:endParaRPr lang="en-US" sz="2000" dirty="0" smtClean="0"/>
          </a:p>
          <a:p>
            <a:pPr marL="0" indent="0">
              <a:spcBef>
                <a:spcPts val="0"/>
              </a:spcBef>
              <a:buNone/>
            </a:pPr>
            <a:r>
              <a:rPr lang="en-US" sz="2000" dirty="0" smtClean="0"/>
              <a:t>collaborative </a:t>
            </a:r>
            <a:r>
              <a:rPr lang="en-US" sz="2000" dirty="0"/>
              <a:t>grants to teams that will create a new community of </a:t>
            </a:r>
            <a:endParaRPr lang="en-US" sz="2000" dirty="0" smtClean="0"/>
          </a:p>
          <a:p>
            <a:pPr marL="0" indent="0">
              <a:spcBef>
                <a:spcPts val="0"/>
              </a:spcBef>
              <a:buNone/>
            </a:pPr>
            <a:r>
              <a:rPr lang="en-US" sz="2000" dirty="0" smtClean="0"/>
              <a:t>researchers </a:t>
            </a:r>
            <a:r>
              <a:rPr lang="en-US" sz="2000" dirty="0"/>
              <a:t>skilled in the design, development, and deployment of systems tuned to maximize the synergy of advanced algorithms and high-performance hardware. </a:t>
            </a:r>
          </a:p>
        </p:txBody>
      </p:sp>
      <p:sp>
        <p:nvSpPr>
          <p:cNvPr id="4" name="Horizontal Scroll 3"/>
          <p:cNvSpPr/>
          <p:nvPr/>
        </p:nvSpPr>
        <p:spPr>
          <a:xfrm>
            <a:off x="368300" y="3213100"/>
            <a:ext cx="8267700" cy="1854200"/>
          </a:xfrm>
          <a:prstGeom prst="horizontalScroll">
            <a:avLst/>
          </a:prstGeom>
          <a:solidFill>
            <a:srgbClr val="800000"/>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182880" rIns="0" rtlCol="0" anchor="ctr"/>
          <a:lstStyle/>
          <a:p>
            <a:r>
              <a:rPr lang="en-US" dirty="0" smtClean="0"/>
              <a:t>New Center at Virginia Tech:</a:t>
            </a:r>
          </a:p>
          <a:p>
            <a:r>
              <a:rPr lang="en-US" sz="2400" dirty="0" smtClean="0"/>
              <a:t>Synergistic </a:t>
            </a:r>
            <a:r>
              <a:rPr lang="en-US" sz="2400" dirty="0"/>
              <a:t>Environments for Experimental Computing (SEEC</a:t>
            </a:r>
            <a:r>
              <a:rPr lang="en-US" sz="2400" dirty="0" smtClean="0"/>
              <a:t>)</a:t>
            </a:r>
          </a:p>
        </p:txBody>
      </p:sp>
      <p:sp>
        <p:nvSpPr>
          <p:cNvPr id="21" name="Oval 20"/>
          <p:cNvSpPr/>
          <p:nvPr/>
        </p:nvSpPr>
        <p:spPr bwMode="auto">
          <a:xfrm>
            <a:off x="6028108" y="37864"/>
            <a:ext cx="1854200" cy="177102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22" name="TextBox 21"/>
          <p:cNvSpPr txBox="1"/>
          <p:nvPr/>
        </p:nvSpPr>
        <p:spPr>
          <a:xfrm>
            <a:off x="6191183" y="318947"/>
            <a:ext cx="1213944" cy="369332"/>
          </a:xfrm>
          <a:prstGeom prst="rect">
            <a:avLst/>
          </a:prstGeom>
          <a:noFill/>
        </p:spPr>
        <p:txBody>
          <a:bodyPr wrap="none" rtlCol="0">
            <a:spAutoFit/>
          </a:bodyPr>
          <a:lstStyle/>
          <a:p>
            <a:r>
              <a:rPr lang="en-US" sz="1800" dirty="0" smtClean="0">
                <a:latin typeface="Gill Sans MT"/>
                <a:cs typeface="Gill Sans MT"/>
              </a:rPr>
              <a:t>Algorithms</a:t>
            </a:r>
            <a:endParaRPr lang="en-US" sz="1800" dirty="0">
              <a:latin typeface="Gill Sans MT"/>
              <a:cs typeface="Gill Sans MT"/>
            </a:endParaRPr>
          </a:p>
        </p:txBody>
      </p:sp>
      <p:sp>
        <p:nvSpPr>
          <p:cNvPr id="23" name="TextBox 22"/>
          <p:cNvSpPr txBox="1"/>
          <p:nvPr/>
        </p:nvSpPr>
        <p:spPr>
          <a:xfrm>
            <a:off x="6179689" y="590209"/>
            <a:ext cx="681810" cy="369332"/>
          </a:xfrm>
          <a:prstGeom prst="rect">
            <a:avLst/>
          </a:prstGeom>
          <a:noFill/>
        </p:spPr>
        <p:txBody>
          <a:bodyPr wrap="none" rtlCol="0">
            <a:spAutoFit/>
          </a:bodyPr>
          <a:lstStyle/>
          <a:p>
            <a:r>
              <a:rPr lang="en-US" i="1" dirty="0" smtClean="0">
                <a:latin typeface="Gill Sans MT"/>
                <a:cs typeface="Gill Sans MT"/>
              </a:rPr>
              <a:t>216</a:t>
            </a:r>
            <a:r>
              <a:rPr lang="en-US" sz="1800" i="1" dirty="0" smtClean="0">
                <a:latin typeface="Gill Sans MT"/>
                <a:cs typeface="Gill Sans MT"/>
              </a:rPr>
              <a:t>x</a:t>
            </a:r>
            <a:endParaRPr lang="en-US" sz="1800" i="1" dirty="0">
              <a:latin typeface="Gill Sans MT"/>
              <a:cs typeface="Gill Sans MT"/>
            </a:endParaRPr>
          </a:p>
        </p:txBody>
      </p:sp>
      <p:sp>
        <p:nvSpPr>
          <p:cNvPr id="24" name="TextBox 23"/>
          <p:cNvSpPr txBox="1"/>
          <p:nvPr/>
        </p:nvSpPr>
        <p:spPr>
          <a:xfrm>
            <a:off x="7935408" y="328755"/>
            <a:ext cx="1014220" cy="369332"/>
          </a:xfrm>
          <a:prstGeom prst="rect">
            <a:avLst/>
          </a:prstGeom>
          <a:noFill/>
        </p:spPr>
        <p:txBody>
          <a:bodyPr wrap="none" rtlCol="0">
            <a:spAutoFit/>
          </a:bodyPr>
          <a:lstStyle/>
          <a:p>
            <a:r>
              <a:rPr lang="en-US" sz="1800" dirty="0" smtClean="0">
                <a:latin typeface="Gill Sans MT"/>
                <a:cs typeface="Gill Sans MT"/>
              </a:rPr>
              <a:t>Software</a:t>
            </a:r>
            <a:endParaRPr lang="en-US" sz="1800" dirty="0">
              <a:latin typeface="Gill Sans MT"/>
              <a:cs typeface="Gill Sans MT"/>
            </a:endParaRPr>
          </a:p>
        </p:txBody>
      </p:sp>
      <p:sp>
        <p:nvSpPr>
          <p:cNvPr id="25" name="TextBox 24"/>
          <p:cNvSpPr txBox="1"/>
          <p:nvPr/>
        </p:nvSpPr>
        <p:spPr>
          <a:xfrm>
            <a:off x="8466501" y="595457"/>
            <a:ext cx="441284" cy="369332"/>
          </a:xfrm>
          <a:prstGeom prst="rect">
            <a:avLst/>
          </a:prstGeom>
          <a:noFill/>
        </p:spPr>
        <p:txBody>
          <a:bodyPr wrap="none" rtlCol="0">
            <a:spAutoFit/>
          </a:bodyPr>
          <a:lstStyle/>
          <a:p>
            <a:r>
              <a:rPr lang="en-US" sz="1800" i="1" dirty="0">
                <a:latin typeface="Gill Sans MT"/>
                <a:cs typeface="Gill Sans MT"/>
              </a:rPr>
              <a:t>4</a:t>
            </a:r>
            <a:r>
              <a:rPr lang="en-US" sz="1800" i="1" dirty="0" smtClean="0">
                <a:latin typeface="Gill Sans MT"/>
                <a:cs typeface="Gill Sans MT"/>
              </a:rPr>
              <a:t>x</a:t>
            </a:r>
            <a:endParaRPr lang="en-US" sz="1800" i="1" dirty="0">
              <a:latin typeface="Gill Sans MT"/>
              <a:cs typeface="Gill Sans MT"/>
            </a:endParaRPr>
          </a:p>
        </p:txBody>
      </p:sp>
      <p:sp>
        <p:nvSpPr>
          <p:cNvPr id="26" name="TextBox 25"/>
          <p:cNvSpPr txBox="1"/>
          <p:nvPr/>
        </p:nvSpPr>
        <p:spPr>
          <a:xfrm>
            <a:off x="7026786" y="2030557"/>
            <a:ext cx="1118929" cy="369332"/>
          </a:xfrm>
          <a:prstGeom prst="rect">
            <a:avLst/>
          </a:prstGeom>
          <a:noFill/>
        </p:spPr>
        <p:txBody>
          <a:bodyPr wrap="none" rtlCol="0">
            <a:spAutoFit/>
          </a:bodyPr>
          <a:lstStyle/>
          <a:p>
            <a:r>
              <a:rPr lang="en-US" sz="1800" dirty="0" smtClean="0">
                <a:latin typeface="Gill Sans MT"/>
                <a:cs typeface="Gill Sans MT"/>
              </a:rPr>
              <a:t>Hardware</a:t>
            </a:r>
            <a:endParaRPr lang="en-US" sz="1800" dirty="0">
              <a:latin typeface="Gill Sans MT"/>
              <a:cs typeface="Gill Sans MT"/>
            </a:endParaRPr>
          </a:p>
        </p:txBody>
      </p:sp>
      <p:sp>
        <p:nvSpPr>
          <p:cNvPr id="27" name="TextBox 26"/>
          <p:cNvSpPr txBox="1"/>
          <p:nvPr/>
        </p:nvSpPr>
        <p:spPr>
          <a:xfrm>
            <a:off x="7341971" y="1760390"/>
            <a:ext cx="561547" cy="369332"/>
          </a:xfrm>
          <a:prstGeom prst="rect">
            <a:avLst/>
          </a:prstGeom>
          <a:noFill/>
        </p:spPr>
        <p:txBody>
          <a:bodyPr wrap="none" rtlCol="0">
            <a:spAutoFit/>
          </a:bodyPr>
          <a:lstStyle/>
          <a:p>
            <a:r>
              <a:rPr lang="en-US" i="1" dirty="0" smtClean="0">
                <a:latin typeface="Gill Sans MT"/>
                <a:cs typeface="Gill Sans MT"/>
              </a:rPr>
              <a:t>88</a:t>
            </a:r>
            <a:r>
              <a:rPr lang="en-US" sz="1800" i="1" dirty="0" smtClean="0">
                <a:latin typeface="Gill Sans MT"/>
                <a:cs typeface="Gill Sans MT"/>
              </a:rPr>
              <a:t>x</a:t>
            </a:r>
            <a:endParaRPr lang="en-US" sz="1800" i="1" dirty="0">
              <a:latin typeface="Gill Sans MT"/>
              <a:cs typeface="Gill Sans MT"/>
            </a:endParaRPr>
          </a:p>
        </p:txBody>
      </p:sp>
      <p:sp>
        <p:nvSpPr>
          <p:cNvPr id="28" name="Oval 27"/>
          <p:cNvSpPr/>
          <p:nvPr/>
        </p:nvSpPr>
        <p:spPr bwMode="auto">
          <a:xfrm>
            <a:off x="7260008" y="50564"/>
            <a:ext cx="1854200" cy="177102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29" name="Oval 28"/>
          <p:cNvSpPr/>
          <p:nvPr/>
        </p:nvSpPr>
        <p:spPr bwMode="auto">
          <a:xfrm>
            <a:off x="6663108" y="749064"/>
            <a:ext cx="1854200" cy="177102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cxnSp>
        <p:nvCxnSpPr>
          <p:cNvPr id="30" name="Straight Connector 29"/>
          <p:cNvCxnSpPr/>
          <p:nvPr/>
        </p:nvCxnSpPr>
        <p:spPr>
          <a:xfrm>
            <a:off x="7260008" y="821773"/>
            <a:ext cx="622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7266358" y="897973"/>
            <a:ext cx="622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7260008" y="981911"/>
            <a:ext cx="622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7272708" y="1058111"/>
            <a:ext cx="609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291801" y="1132923"/>
            <a:ext cx="55256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306618" y="1209123"/>
            <a:ext cx="52928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7341970" y="1293061"/>
            <a:ext cx="45583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7387167" y="1369261"/>
            <a:ext cx="36406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7425269" y="1445461"/>
            <a:ext cx="28786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7484536" y="1517428"/>
            <a:ext cx="160866"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259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dissolve">
                                      <p:cBhvr>
                                        <p:cTn id="15" dur="500"/>
                                        <p:tgtEl>
                                          <p:spTgt spid="2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dissolve">
                                      <p:cBhvr>
                                        <p:cTn id="18" dur="500"/>
                                        <p:tgtEl>
                                          <p:spTgt spid="23"/>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dissolve">
                                      <p:cBhvr>
                                        <p:cTn id="21" dur="500"/>
                                        <p:tgtEl>
                                          <p:spTgt spid="24"/>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dissolve">
                                      <p:cBhvr>
                                        <p:cTn id="24" dur="500"/>
                                        <p:tgtEl>
                                          <p:spTgt spid="25"/>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dissolve">
                                      <p:cBhvr>
                                        <p:cTn id="27" dur="500"/>
                                        <p:tgtEl>
                                          <p:spTgt spid="26"/>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dissolve">
                                      <p:cBhvr>
                                        <p:cTn id="30" dur="500"/>
                                        <p:tgtEl>
                                          <p:spTgt spid="27"/>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dissolve">
                                      <p:cBhvr>
                                        <p:cTn id="33" dur="500"/>
                                        <p:tgtEl>
                                          <p:spTgt spid="28"/>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dissolve">
                                      <p:cBhvr>
                                        <p:cTn id="36" dur="500"/>
                                        <p:tgtEl>
                                          <p:spTgt spid="29"/>
                                        </p:tgtEl>
                                      </p:cBhvr>
                                    </p:animEffect>
                                  </p:childTnLst>
                                </p:cTn>
                              </p:par>
                              <p:par>
                                <p:cTn id="37" presetID="9"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dissolve">
                                      <p:cBhvr>
                                        <p:cTn id="39" dur="500"/>
                                        <p:tgtEl>
                                          <p:spTgt spid="30"/>
                                        </p:tgtEl>
                                      </p:cBhvr>
                                    </p:animEffect>
                                  </p:childTnLst>
                                </p:cTn>
                              </p:par>
                              <p:par>
                                <p:cTn id="40" presetID="9"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dissolve">
                                      <p:cBhvr>
                                        <p:cTn id="42" dur="500"/>
                                        <p:tgtEl>
                                          <p:spTgt spid="31"/>
                                        </p:tgtEl>
                                      </p:cBhvr>
                                    </p:animEffect>
                                  </p:childTnLst>
                                </p:cTn>
                              </p:par>
                              <p:par>
                                <p:cTn id="43" presetID="9"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dissolve">
                                      <p:cBhvr>
                                        <p:cTn id="45" dur="500"/>
                                        <p:tgtEl>
                                          <p:spTgt spid="32"/>
                                        </p:tgtEl>
                                      </p:cBhvr>
                                    </p:animEffect>
                                  </p:childTnLst>
                                </p:cTn>
                              </p:par>
                              <p:par>
                                <p:cTn id="46" presetID="9"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dissolve">
                                      <p:cBhvr>
                                        <p:cTn id="48" dur="500"/>
                                        <p:tgtEl>
                                          <p:spTgt spid="33"/>
                                        </p:tgtEl>
                                      </p:cBhvr>
                                    </p:animEffect>
                                  </p:childTnLst>
                                </p:cTn>
                              </p:par>
                              <p:par>
                                <p:cTn id="49" presetID="9"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dissolve">
                                      <p:cBhvr>
                                        <p:cTn id="51" dur="500"/>
                                        <p:tgtEl>
                                          <p:spTgt spid="34"/>
                                        </p:tgtEl>
                                      </p:cBhvr>
                                    </p:animEffect>
                                  </p:childTnLst>
                                </p:cTn>
                              </p:par>
                              <p:par>
                                <p:cTn id="52" presetID="9" presetClass="entr" presetSubtype="0" fill="hold"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dissolve">
                                      <p:cBhvr>
                                        <p:cTn id="54" dur="500"/>
                                        <p:tgtEl>
                                          <p:spTgt spid="35"/>
                                        </p:tgtEl>
                                      </p:cBhvr>
                                    </p:animEffect>
                                  </p:childTnLst>
                                </p:cTn>
                              </p:par>
                              <p:par>
                                <p:cTn id="55" presetID="9" presetClass="entr" presetSubtype="0" fill="hold"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dissolve">
                                      <p:cBhvr>
                                        <p:cTn id="57" dur="500"/>
                                        <p:tgtEl>
                                          <p:spTgt spid="36"/>
                                        </p:tgtEl>
                                      </p:cBhvr>
                                    </p:animEffect>
                                  </p:childTnLst>
                                </p:cTn>
                              </p:par>
                              <p:par>
                                <p:cTn id="58" presetID="9" presetClass="entr" presetSubtype="0" fill="hold"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dissolve">
                                      <p:cBhvr>
                                        <p:cTn id="60" dur="500"/>
                                        <p:tgtEl>
                                          <p:spTgt spid="37"/>
                                        </p:tgtEl>
                                      </p:cBhvr>
                                    </p:animEffect>
                                  </p:childTnLst>
                                </p:cTn>
                              </p:par>
                              <p:par>
                                <p:cTn id="61" presetID="9" presetClass="entr" presetSubtype="0" fill="hold" nodeType="with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dissolve">
                                      <p:cBhvr>
                                        <p:cTn id="63" dur="500"/>
                                        <p:tgtEl>
                                          <p:spTgt spid="38"/>
                                        </p:tgtEl>
                                      </p:cBhvr>
                                    </p:animEffect>
                                  </p:childTnLst>
                                </p:cTn>
                              </p:par>
                              <p:par>
                                <p:cTn id="64" presetID="9" presetClass="entr" presetSubtype="0" fill="hold" nodeType="with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dissolve">
                                      <p:cBhvr>
                                        <p:cTn id="66" dur="500"/>
                                        <p:tgtEl>
                                          <p:spTgt spid="39"/>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dissolve">
                                      <p:cBhvr>
                                        <p:cTn id="71" dur="500"/>
                                        <p:tgtEl>
                                          <p:spTgt spid="15"/>
                                        </p:tgtEl>
                                      </p:cBhvr>
                                    </p:animEffect>
                                  </p:childTnLst>
                                </p:cTn>
                              </p:par>
                              <p:par>
                                <p:cTn id="72" presetID="9" presetClass="entr" presetSubtype="0" fill="hold"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dissolve">
                                      <p:cBhvr>
                                        <p:cTn id="74" dur="500"/>
                                        <p:tgtEl>
                                          <p:spTgt spid="17"/>
                                        </p:tgtEl>
                                      </p:cBhvr>
                                    </p:animEffect>
                                  </p:childTnLst>
                                </p:cTn>
                              </p:par>
                              <p:par>
                                <p:cTn id="75" presetID="9" presetClass="entr" presetSubtype="0" fill="hold" nodeType="with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dissolve">
                                      <p:cBhvr>
                                        <p:cTn id="77" dur="500"/>
                                        <p:tgtEl>
                                          <p:spTgt spid="14"/>
                                        </p:tgtEl>
                                      </p:cBhvr>
                                    </p:animEffect>
                                  </p:childTnLst>
                                </p:cTn>
                              </p:par>
                              <p:par>
                                <p:cTn id="78" presetID="9" presetClass="entr" presetSubtype="0" fill="hold" nodeType="with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dissolve">
                                      <p:cBhvr>
                                        <p:cTn id="80" dur="500"/>
                                        <p:tgtEl>
                                          <p:spTgt spid="13"/>
                                        </p:tgtEl>
                                      </p:cBhvr>
                                    </p:animEffect>
                                  </p:childTnLst>
                                </p:cTn>
                              </p:par>
                              <p:par>
                                <p:cTn id="81" presetID="9" presetClass="entr" presetSubtype="0" fill="hold" nodeType="with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dissolve">
                                      <p:cBhvr>
                                        <p:cTn id="83" dur="500"/>
                                        <p:tgtEl>
                                          <p:spTgt spid="16"/>
                                        </p:tgtEl>
                                      </p:cBhvr>
                                    </p:animEffect>
                                  </p:childTnLst>
                                </p:cTn>
                              </p:par>
                              <p:par>
                                <p:cTn id="84" presetID="9" presetClass="entr" presetSubtype="0" fill="hold" nodeType="with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dissolve">
                                      <p:cBhvr>
                                        <p:cTn id="8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 grpId="0" animBg="1"/>
      <p:bldP spid="22" grpId="0"/>
      <p:bldP spid="23" grpId="0"/>
      <p:bldP spid="24" grpId="0"/>
      <p:bldP spid="25" grpId="0"/>
      <p:bldP spid="26" grpId="0"/>
      <p:bldP spid="27" grpId="0"/>
      <p:bldP spid="28" grpId="0" animBg="1"/>
      <p:bldP spid="29"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3842"/>
            <a:ext cx="8229600" cy="851933"/>
          </a:xfrm>
        </p:spPr>
        <p:txBody>
          <a:bodyPr/>
          <a:lstStyle/>
          <a:p>
            <a:r>
              <a:rPr lang="en-US" dirty="0" smtClean="0"/>
              <a:t>What’s Next? (Last Year)</a:t>
            </a:r>
            <a:endParaRPr lang="en-US" dirty="0"/>
          </a:p>
        </p:txBody>
      </p:sp>
      <p:sp>
        <p:nvSpPr>
          <p:cNvPr id="3" name="Content Placeholder 2"/>
          <p:cNvSpPr>
            <a:spLocks noGrp="1"/>
          </p:cNvSpPr>
          <p:nvPr>
            <p:ph idx="1"/>
          </p:nvPr>
        </p:nvSpPr>
        <p:spPr>
          <a:xfrm>
            <a:off x="457200" y="1075775"/>
            <a:ext cx="8229600" cy="5050393"/>
          </a:xfrm>
        </p:spPr>
        <p:txBody>
          <a:bodyPr>
            <a:normAutofit fontScale="92500" lnSpcReduction="20000"/>
          </a:bodyPr>
          <a:lstStyle/>
          <a:p>
            <a:pPr>
              <a:lnSpc>
                <a:spcPct val="120000"/>
              </a:lnSpc>
            </a:pPr>
            <a:r>
              <a:rPr lang="en-US" dirty="0" smtClean="0"/>
              <a:t>Platforms</a:t>
            </a:r>
          </a:p>
          <a:p>
            <a:pPr lvl="1">
              <a:lnSpc>
                <a:spcPct val="120000"/>
              </a:lnSpc>
            </a:pPr>
            <a:r>
              <a:rPr lang="en-US" dirty="0" smtClean="0"/>
              <a:t>AMD &amp; Intel CPU, AMD APU, AMD &amp; NVIDIA GPUs, Intel MIC</a:t>
            </a:r>
          </a:p>
          <a:p>
            <a:pPr>
              <a:lnSpc>
                <a:spcPct val="120000"/>
              </a:lnSpc>
            </a:pPr>
            <a:r>
              <a:rPr lang="en-US" dirty="0" smtClean="0"/>
              <a:t>Towards Ease of Use and Automation </a:t>
            </a:r>
          </a:p>
          <a:p>
            <a:pPr indent="0">
              <a:lnSpc>
                <a:spcPct val="120000"/>
              </a:lnSpc>
              <a:spcBef>
                <a:spcPts val="0"/>
              </a:spcBef>
              <a:buNone/>
            </a:pPr>
            <a:r>
              <a:rPr lang="en-US" dirty="0" smtClean="0"/>
              <a:t>(for Performance, Programmability, and Portability)</a:t>
            </a:r>
          </a:p>
          <a:p>
            <a:pPr lvl="1">
              <a:lnSpc>
                <a:spcPct val="120000"/>
              </a:lnSpc>
            </a:pPr>
            <a:r>
              <a:rPr lang="en-US" dirty="0" smtClean="0"/>
              <a:t>Web resource for </a:t>
            </a:r>
            <a:r>
              <a:rPr lang="en-US" i="1" dirty="0" smtClean="0"/>
              <a:t>tenets of synergistic co-design </a:t>
            </a:r>
          </a:p>
          <a:p>
            <a:pPr marL="685800" lvl="1" indent="0">
              <a:lnSpc>
                <a:spcPct val="120000"/>
              </a:lnSpc>
              <a:spcBef>
                <a:spcPts val="0"/>
              </a:spcBef>
              <a:buNone/>
            </a:pPr>
            <a:r>
              <a:rPr lang="en-US" i="1" dirty="0"/>
              <a:t> </a:t>
            </a:r>
            <a:r>
              <a:rPr lang="en-US" i="1" dirty="0" smtClean="0"/>
              <a:t>… </a:t>
            </a:r>
            <a:r>
              <a:rPr lang="en-US" dirty="0" smtClean="0"/>
              <a:t>between algorithms, software, and hardware </a:t>
            </a:r>
            <a:r>
              <a:rPr lang="en-US" dirty="0" smtClean="0">
                <a:sym typeface="Wingdings"/>
              </a:rPr>
              <a:t> automation (long term)</a:t>
            </a:r>
            <a:endParaRPr lang="en-US" dirty="0" smtClean="0"/>
          </a:p>
          <a:p>
            <a:pPr lvl="1">
              <a:lnSpc>
                <a:spcPct val="120000"/>
              </a:lnSpc>
            </a:pPr>
            <a:r>
              <a:rPr lang="en-US" dirty="0" smtClean="0"/>
              <a:t>Towards a CFD library for </a:t>
            </a:r>
            <a:r>
              <a:rPr lang="en-US" dirty="0"/>
              <a:t>h</a:t>
            </a:r>
            <a:r>
              <a:rPr lang="en-US" dirty="0" smtClean="0"/>
              <a:t>eterogeneous </a:t>
            </a:r>
            <a:r>
              <a:rPr lang="en-US" dirty="0"/>
              <a:t>c</a:t>
            </a:r>
            <a:r>
              <a:rPr lang="en-US" dirty="0" smtClean="0"/>
              <a:t>omputing systems</a:t>
            </a:r>
          </a:p>
          <a:p>
            <a:pPr lvl="2">
              <a:lnSpc>
                <a:spcPct val="120000"/>
              </a:lnSpc>
            </a:pPr>
            <a:r>
              <a:rPr lang="en-US" dirty="0" smtClean="0"/>
              <a:t>GPU-integrated MPI vs. </a:t>
            </a:r>
            <a:r>
              <a:rPr lang="en-US" dirty="0" err="1" smtClean="0"/>
              <a:t>GPUDirect</a:t>
            </a:r>
            <a:r>
              <a:rPr lang="en-US" dirty="0" smtClean="0"/>
              <a:t>, ghost cell exchange, bounds checking, …</a:t>
            </a:r>
          </a:p>
          <a:p>
            <a:pPr lvl="1">
              <a:lnSpc>
                <a:spcPct val="120000"/>
              </a:lnSpc>
            </a:pPr>
            <a:r>
              <a:rPr lang="en-US" dirty="0" smtClean="0"/>
              <a:t>Code repositories for production codes</a:t>
            </a:r>
          </a:p>
          <a:p>
            <a:pPr>
              <a:lnSpc>
                <a:spcPct val="120000"/>
              </a:lnSpc>
            </a:pPr>
            <a:r>
              <a:rPr lang="en-US" dirty="0" smtClean="0"/>
              <a:t>GPU-Integrated MPI Evaluation</a:t>
            </a:r>
          </a:p>
          <a:p>
            <a:pPr lvl="1">
              <a:lnSpc>
                <a:spcPct val="120000"/>
              </a:lnSpc>
            </a:pPr>
            <a:r>
              <a:rPr lang="en-US" dirty="0" smtClean="0"/>
              <a:t>Experimental platforms (MIC and next-generation APU w/ “infinite memory”)</a:t>
            </a:r>
          </a:p>
          <a:p>
            <a:pPr>
              <a:lnSpc>
                <a:spcPct val="120000"/>
              </a:lnSpc>
            </a:pPr>
            <a:r>
              <a:rPr lang="en-US" dirty="0" smtClean="0"/>
              <a:t>GPU mixed-precision solvers, GPU-efficient </a:t>
            </a:r>
            <a:r>
              <a:rPr lang="en-US" dirty="0" err="1" smtClean="0"/>
              <a:t>preconditioners</a:t>
            </a:r>
            <a:endParaRPr lang="en-US" dirty="0" smtClean="0"/>
          </a:p>
          <a:p>
            <a:pPr>
              <a:lnSpc>
                <a:spcPct val="120000"/>
              </a:lnSpc>
            </a:pPr>
            <a:r>
              <a:rPr lang="en-US" dirty="0" smtClean="0"/>
              <a:t>GPU-efficient accurate and stable high-order time stepping </a:t>
            </a:r>
          </a:p>
        </p:txBody>
      </p:sp>
    </p:spTree>
    <p:extLst>
      <p:ext uri="{BB962C8B-B14F-4D97-AF65-F5344CB8AC3E}">
        <p14:creationId xmlns:p14="http://schemas.microsoft.com/office/powerpoint/2010/main" val="3641407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Title 1"/>
          <p:cNvSpPr>
            <a:spLocks noGrp="1"/>
          </p:cNvSpPr>
          <p:nvPr>
            <p:ph type="title"/>
          </p:nvPr>
        </p:nvSpPr>
        <p:spPr>
          <a:xfrm>
            <a:off x="990600" y="9525"/>
            <a:ext cx="7162800" cy="981075"/>
          </a:xfrm>
        </p:spPr>
        <p:txBody>
          <a:bodyPr/>
          <a:lstStyle/>
          <a:p>
            <a:r>
              <a:rPr lang="en-US" sz="2600" dirty="0" smtClean="0"/>
              <a:t>Plans for Upcoming Year</a:t>
            </a:r>
          </a:p>
        </p:txBody>
      </p:sp>
      <p:sp>
        <p:nvSpPr>
          <p:cNvPr id="6147" name="Content Placeholder 2"/>
          <p:cNvSpPr>
            <a:spLocks noGrp="1"/>
          </p:cNvSpPr>
          <p:nvPr>
            <p:ph idx="1"/>
          </p:nvPr>
        </p:nvSpPr>
        <p:spPr>
          <a:xfrm>
            <a:off x="152400" y="1143000"/>
            <a:ext cx="8763000" cy="5486400"/>
          </a:xfrm>
        </p:spPr>
        <p:txBody>
          <a:bodyPr/>
          <a:lstStyle/>
          <a:p>
            <a:pPr marL="50800" indent="-7938">
              <a:spcBef>
                <a:spcPct val="20000"/>
              </a:spcBef>
              <a:spcAft>
                <a:spcPts val="600"/>
              </a:spcAft>
              <a:buNone/>
            </a:pPr>
            <a:r>
              <a:rPr lang="en-US" b="0" dirty="0" smtClean="0">
                <a:latin typeface="Gill Sans MT"/>
                <a:cs typeface="Gill Sans MT"/>
              </a:rPr>
              <a:t>SENSEI-LDC</a:t>
            </a:r>
          </a:p>
          <a:p>
            <a:pPr marL="328613" indent="-285750">
              <a:spcBef>
                <a:spcPts val="480"/>
              </a:spcBef>
            </a:pPr>
            <a:r>
              <a:rPr lang="en-US" sz="2000" b="0" dirty="0" smtClean="0">
                <a:solidFill>
                  <a:srgbClr val="000000"/>
                </a:solidFill>
                <a:latin typeface="Gill Sans MT"/>
                <a:ea typeface="ＭＳ Ｐゴシック" pitchFamily="-108" charset="-128"/>
                <a:cs typeface="Gill Sans MT"/>
              </a:rPr>
              <a:t>Publish article with de </a:t>
            </a:r>
            <a:r>
              <a:rPr lang="en-US" sz="2000" b="0" dirty="0" err="1" smtClean="0">
                <a:solidFill>
                  <a:srgbClr val="000000"/>
                </a:solidFill>
                <a:latin typeface="Gill Sans MT"/>
                <a:ea typeface="ＭＳ Ｐゴシック" pitchFamily="-108" charset="-128"/>
                <a:cs typeface="Gill Sans MT"/>
              </a:rPr>
              <a:t>Sturler’s</a:t>
            </a:r>
            <a:r>
              <a:rPr lang="en-US" sz="2000" b="0" dirty="0" smtClean="0">
                <a:solidFill>
                  <a:srgbClr val="000000"/>
                </a:solidFill>
                <a:latin typeface="Gill Sans MT"/>
                <a:ea typeface="ＭＳ Ｐゴシック" pitchFamily="-108" charset="-128"/>
                <a:cs typeface="Gill Sans MT"/>
              </a:rPr>
              <a:t> group on </a:t>
            </a:r>
            <a:r>
              <a:rPr lang="en-US" sz="2000" b="0" dirty="0" err="1" smtClean="0">
                <a:solidFill>
                  <a:srgbClr val="000000"/>
                </a:solidFill>
                <a:latin typeface="Gill Sans MT"/>
                <a:ea typeface="ＭＳ Ｐゴシック" pitchFamily="-108" charset="-128"/>
                <a:cs typeface="Gill Sans MT"/>
              </a:rPr>
              <a:t>preconditioners</a:t>
            </a:r>
            <a:r>
              <a:rPr lang="en-US" sz="2000" b="0" dirty="0" smtClean="0">
                <a:solidFill>
                  <a:srgbClr val="000000"/>
                </a:solidFill>
                <a:latin typeface="Gill Sans MT"/>
                <a:ea typeface="ＭＳ Ｐゴシック" pitchFamily="-108" charset="-128"/>
                <a:cs typeface="Gill Sans MT"/>
              </a:rPr>
              <a:t>/solvers for GPU</a:t>
            </a:r>
          </a:p>
          <a:p>
            <a:pPr marL="328613" lvl="0" indent="-285750">
              <a:spcBef>
                <a:spcPts val="480"/>
              </a:spcBef>
            </a:pPr>
            <a:r>
              <a:rPr lang="en-US" sz="2000" b="0" dirty="0">
                <a:solidFill>
                  <a:srgbClr val="000000"/>
                </a:solidFill>
                <a:latin typeface="Gill Sans MT"/>
                <a:ea typeface="ＭＳ Ｐゴシック" pitchFamily="-108" charset="-128"/>
                <a:cs typeface="Gill Sans MT"/>
              </a:rPr>
              <a:t>Collaborate </a:t>
            </a:r>
            <a:r>
              <a:rPr lang="en-US" sz="2000" b="0" dirty="0" smtClean="0">
                <a:solidFill>
                  <a:srgbClr val="000000"/>
                </a:solidFill>
                <a:latin typeface="Gill Sans MT"/>
                <a:ea typeface="ＭＳ Ｐゴシック" pitchFamily="-108" charset="-128"/>
                <a:cs typeface="Gill Sans MT"/>
              </a:rPr>
              <a:t>w/ </a:t>
            </a:r>
            <a:r>
              <a:rPr lang="en-US" sz="2000" b="0" dirty="0" err="1" smtClean="0">
                <a:solidFill>
                  <a:srgbClr val="000000"/>
                </a:solidFill>
                <a:latin typeface="Gill Sans MT"/>
                <a:ea typeface="ＭＳ Ｐゴシック" pitchFamily="-108" charset="-128"/>
                <a:cs typeface="Gill Sans MT"/>
              </a:rPr>
              <a:t>Meuller’s</a:t>
            </a:r>
            <a:r>
              <a:rPr lang="en-US" sz="2000" b="0" dirty="0" smtClean="0">
                <a:solidFill>
                  <a:srgbClr val="000000"/>
                </a:solidFill>
                <a:latin typeface="Gill Sans MT"/>
                <a:ea typeface="ＭＳ Ｐゴシック" pitchFamily="-108" charset="-128"/>
                <a:cs typeface="Gill Sans MT"/>
              </a:rPr>
              <a:t> </a:t>
            </a:r>
            <a:r>
              <a:rPr lang="en-US" sz="2000" b="0" dirty="0">
                <a:solidFill>
                  <a:srgbClr val="000000"/>
                </a:solidFill>
                <a:latin typeface="Gill Sans MT"/>
                <a:ea typeface="ＭＳ Ｐゴシック" pitchFamily="-108" charset="-128"/>
                <a:cs typeface="Gill Sans MT"/>
              </a:rPr>
              <a:t>group on </a:t>
            </a:r>
            <a:r>
              <a:rPr lang="en-US" sz="2000" b="0" dirty="0" err="1" smtClean="0">
                <a:solidFill>
                  <a:srgbClr val="000000"/>
                </a:solidFill>
                <a:latin typeface="Gill Sans MT"/>
                <a:ea typeface="ＭＳ Ｐゴシック" pitchFamily="-108" charset="-128"/>
                <a:cs typeface="Gill Sans MT"/>
              </a:rPr>
              <a:t>MemTrace</a:t>
            </a:r>
            <a:r>
              <a:rPr lang="en-US" sz="2000" b="0" dirty="0" smtClean="0">
                <a:solidFill>
                  <a:srgbClr val="000000"/>
                </a:solidFill>
                <a:latin typeface="Gill Sans MT"/>
                <a:ea typeface="ＭＳ Ｐゴシック" pitchFamily="-108" charset="-128"/>
                <a:cs typeface="Gill Sans MT"/>
              </a:rPr>
              <a:t> (explicit and implicit codes)</a:t>
            </a:r>
          </a:p>
          <a:p>
            <a:pPr marL="50800" lvl="0" indent="-7938">
              <a:spcBef>
                <a:spcPts val="1200"/>
              </a:spcBef>
              <a:spcAft>
                <a:spcPts val="600"/>
              </a:spcAft>
              <a:buNone/>
            </a:pPr>
            <a:r>
              <a:rPr lang="en-US" b="0" dirty="0" smtClean="0">
                <a:solidFill>
                  <a:srgbClr val="000000"/>
                </a:solidFill>
                <a:latin typeface="Gill Sans MT"/>
                <a:cs typeface="Gill Sans MT"/>
              </a:rPr>
              <a:t>SENSEI-Lite</a:t>
            </a:r>
            <a:endParaRPr lang="en-US" b="0" dirty="0">
              <a:solidFill>
                <a:srgbClr val="000000"/>
              </a:solidFill>
              <a:latin typeface="Gill Sans MT"/>
              <a:cs typeface="Gill Sans MT"/>
            </a:endParaRPr>
          </a:p>
          <a:p>
            <a:pPr marL="328613" lvl="0" indent="-285750">
              <a:spcBef>
                <a:spcPts val="480"/>
              </a:spcBef>
            </a:pPr>
            <a:r>
              <a:rPr lang="en-US" sz="2000" b="0" dirty="0" smtClean="0">
                <a:solidFill>
                  <a:srgbClr val="000000"/>
                </a:solidFill>
                <a:latin typeface="Gill Sans MT"/>
                <a:ea typeface="ＭＳ Ｐゴシック" pitchFamily="-108" charset="-128"/>
                <a:cs typeface="Gill Sans MT"/>
              </a:rPr>
              <a:t>Complete code development to include viscous terms &amp; implicit </a:t>
            </a:r>
            <a:r>
              <a:rPr lang="en-US" sz="2000" b="0" dirty="0" err="1" smtClean="0">
                <a:solidFill>
                  <a:srgbClr val="000000"/>
                </a:solidFill>
                <a:latin typeface="Gill Sans MT"/>
                <a:ea typeface="ＭＳ Ｐゴシック" pitchFamily="-108" charset="-128"/>
                <a:cs typeface="Gill Sans MT"/>
              </a:rPr>
              <a:t>Jacobian</a:t>
            </a:r>
            <a:endParaRPr lang="en-US" sz="2000" b="0" dirty="0" smtClean="0">
              <a:solidFill>
                <a:srgbClr val="000000"/>
              </a:solidFill>
              <a:latin typeface="Gill Sans MT"/>
              <a:ea typeface="ＭＳ Ｐゴシック" pitchFamily="-108" charset="-128"/>
              <a:cs typeface="Gill Sans MT"/>
            </a:endParaRPr>
          </a:p>
          <a:p>
            <a:pPr marL="328613" lvl="0" indent="-285750">
              <a:spcBef>
                <a:spcPts val="480"/>
              </a:spcBef>
            </a:pPr>
            <a:r>
              <a:rPr lang="en-US" sz="2000" b="0" dirty="0" smtClean="0">
                <a:solidFill>
                  <a:srgbClr val="000000"/>
                </a:solidFill>
                <a:latin typeface="Gill Sans MT"/>
                <a:ea typeface="ＭＳ Ｐゴシック" pitchFamily="-108" charset="-128"/>
                <a:cs typeface="Gill Sans MT"/>
              </a:rPr>
              <a:t>Collaborate with </a:t>
            </a:r>
            <a:r>
              <a:rPr lang="en-US" sz="2000" b="0" dirty="0" err="1" smtClean="0">
                <a:solidFill>
                  <a:srgbClr val="000000"/>
                </a:solidFill>
                <a:latin typeface="Gill Sans MT"/>
                <a:ea typeface="ＭＳ Ｐゴシック" pitchFamily="-108" charset="-128"/>
                <a:cs typeface="Gill Sans MT"/>
              </a:rPr>
              <a:t>Sandu’s</a:t>
            </a:r>
            <a:r>
              <a:rPr lang="en-US" sz="2000" b="0" dirty="0" smtClean="0">
                <a:solidFill>
                  <a:srgbClr val="000000"/>
                </a:solidFill>
                <a:latin typeface="Gill Sans MT"/>
                <a:ea typeface="ＭＳ Ｐゴシック" pitchFamily="-108" charset="-128"/>
                <a:cs typeface="Gill Sans MT"/>
              </a:rPr>
              <a:t> group on time accurate solutions</a:t>
            </a:r>
          </a:p>
          <a:p>
            <a:pPr marL="328613" lvl="0" indent="-285750">
              <a:spcBef>
                <a:spcPts val="480"/>
              </a:spcBef>
            </a:pPr>
            <a:r>
              <a:rPr lang="en-US" sz="2000" b="0" dirty="0" smtClean="0">
                <a:solidFill>
                  <a:srgbClr val="000000"/>
                </a:solidFill>
                <a:latin typeface="Gill Sans MT"/>
                <a:ea typeface="ＭＳ Ｐゴシック" pitchFamily="-108" charset="-128"/>
                <a:cs typeface="Gill Sans MT"/>
              </a:rPr>
              <a:t>Collaborate with de </a:t>
            </a:r>
            <a:r>
              <a:rPr lang="en-US" sz="2000" b="0" dirty="0" err="1" smtClean="0">
                <a:solidFill>
                  <a:srgbClr val="000000"/>
                </a:solidFill>
                <a:latin typeface="Gill Sans MT"/>
                <a:ea typeface="ＭＳ Ｐゴシック" pitchFamily="-108" charset="-128"/>
                <a:cs typeface="Gill Sans MT"/>
              </a:rPr>
              <a:t>Sturler’s</a:t>
            </a:r>
            <a:r>
              <a:rPr lang="en-US" sz="2000" b="0" dirty="0" smtClean="0">
                <a:solidFill>
                  <a:srgbClr val="000000"/>
                </a:solidFill>
                <a:latin typeface="Gill Sans MT"/>
                <a:ea typeface="ＭＳ Ｐゴシック" pitchFamily="-108" charset="-128"/>
                <a:cs typeface="Gill Sans MT"/>
              </a:rPr>
              <a:t> group on </a:t>
            </a:r>
            <a:r>
              <a:rPr lang="en-US" sz="2000" b="0" dirty="0" err="1" smtClean="0">
                <a:solidFill>
                  <a:srgbClr val="000000"/>
                </a:solidFill>
                <a:latin typeface="Gill Sans MT"/>
                <a:ea typeface="ＭＳ Ｐゴシック" pitchFamily="-108" charset="-128"/>
                <a:cs typeface="Gill Sans MT"/>
              </a:rPr>
              <a:t>preconditioners</a:t>
            </a:r>
            <a:r>
              <a:rPr lang="en-US" sz="2000" b="0" dirty="0" smtClean="0">
                <a:solidFill>
                  <a:srgbClr val="000000"/>
                </a:solidFill>
                <a:latin typeface="Gill Sans MT"/>
                <a:ea typeface="ＭＳ Ｐゴシック" pitchFamily="-108" charset="-128"/>
                <a:cs typeface="Gill Sans MT"/>
              </a:rPr>
              <a:t>/solvers</a:t>
            </a:r>
          </a:p>
          <a:p>
            <a:pPr marL="50800" lvl="0" indent="-7938">
              <a:spcBef>
                <a:spcPts val="1200"/>
              </a:spcBef>
              <a:spcAft>
                <a:spcPts val="600"/>
              </a:spcAft>
              <a:buNone/>
            </a:pPr>
            <a:r>
              <a:rPr lang="en-US" b="0" dirty="0" smtClean="0">
                <a:solidFill>
                  <a:srgbClr val="000000"/>
                </a:solidFill>
                <a:latin typeface="Gill Sans MT"/>
                <a:cs typeface="Gill Sans MT"/>
              </a:rPr>
              <a:t>SENSEI</a:t>
            </a:r>
            <a:endParaRPr lang="en-US" b="0" dirty="0">
              <a:solidFill>
                <a:srgbClr val="000000"/>
              </a:solidFill>
              <a:latin typeface="Gill Sans MT"/>
              <a:cs typeface="Gill Sans MT"/>
            </a:endParaRPr>
          </a:p>
          <a:p>
            <a:pPr marL="328613" lvl="0" indent="-285750">
              <a:spcBef>
                <a:spcPts val="480"/>
              </a:spcBef>
            </a:pPr>
            <a:r>
              <a:rPr lang="en-US" sz="2000" b="0" dirty="0" smtClean="0">
                <a:solidFill>
                  <a:srgbClr val="000000"/>
                </a:solidFill>
                <a:latin typeface="Gill Sans MT"/>
                <a:ea typeface="ＭＳ Ｐゴシック" pitchFamily="-108" charset="-128"/>
                <a:cs typeface="Gill Sans MT"/>
              </a:rPr>
              <a:t>Improve general </a:t>
            </a:r>
            <a:r>
              <a:rPr lang="en-US" sz="2000" b="0" dirty="0" err="1" smtClean="0">
                <a:solidFill>
                  <a:srgbClr val="000000"/>
                </a:solidFill>
                <a:latin typeface="Gill Sans MT"/>
                <a:ea typeface="ＭＳ Ｐゴシック" pitchFamily="-108" charset="-128"/>
                <a:cs typeface="Gill Sans MT"/>
              </a:rPr>
              <a:t>preconditioners</a:t>
            </a:r>
            <a:r>
              <a:rPr lang="en-US" sz="2000" b="0" dirty="0" smtClean="0">
                <a:solidFill>
                  <a:srgbClr val="000000"/>
                </a:solidFill>
                <a:latin typeface="Gill Sans MT"/>
                <a:ea typeface="ＭＳ Ｐゴシック" pitchFamily="-108" charset="-128"/>
                <a:cs typeface="Gill Sans MT"/>
              </a:rPr>
              <a:t>/solvers and implementation on GPU w/ de </a:t>
            </a:r>
            <a:r>
              <a:rPr lang="en-US" sz="2000" b="0" dirty="0" err="1" smtClean="0">
                <a:solidFill>
                  <a:srgbClr val="000000"/>
                </a:solidFill>
                <a:latin typeface="Gill Sans MT"/>
                <a:ea typeface="ＭＳ Ｐゴシック" pitchFamily="-108" charset="-128"/>
                <a:cs typeface="Gill Sans MT"/>
              </a:rPr>
              <a:t>Sturler’s</a:t>
            </a:r>
            <a:r>
              <a:rPr lang="en-US" sz="2000" b="0" dirty="0" smtClean="0">
                <a:solidFill>
                  <a:srgbClr val="000000"/>
                </a:solidFill>
                <a:latin typeface="Gill Sans MT"/>
                <a:ea typeface="ＭＳ Ｐゴシック" pitchFamily="-108" charset="-128"/>
                <a:cs typeface="Gill Sans MT"/>
              </a:rPr>
              <a:t> group</a:t>
            </a:r>
          </a:p>
          <a:p>
            <a:pPr marL="328613" lvl="0" indent="-285750">
              <a:spcBef>
                <a:spcPts val="480"/>
              </a:spcBef>
            </a:pPr>
            <a:r>
              <a:rPr lang="en-US" sz="2000" b="0" dirty="0" smtClean="0">
                <a:solidFill>
                  <a:srgbClr val="000000"/>
                </a:solidFill>
                <a:latin typeface="Gill Sans MT"/>
                <a:ea typeface="ＭＳ Ｐゴシック" pitchFamily="-108" charset="-128"/>
                <a:cs typeface="Gill Sans MT"/>
              </a:rPr>
              <a:t>Develop strategy for handling function pointers and </a:t>
            </a:r>
            <a:r>
              <a:rPr lang="en-US" sz="2000" b="0" dirty="0" err="1" smtClean="0">
                <a:solidFill>
                  <a:srgbClr val="000000"/>
                </a:solidFill>
                <a:latin typeface="Gill Sans MT"/>
                <a:ea typeface="ＭＳ Ｐゴシック" pitchFamily="-108" charset="-128"/>
                <a:cs typeface="Gill Sans MT"/>
              </a:rPr>
              <a:t>allocatables</a:t>
            </a:r>
            <a:r>
              <a:rPr lang="en-US" sz="2000" b="0" dirty="0" smtClean="0">
                <a:solidFill>
                  <a:srgbClr val="000000"/>
                </a:solidFill>
                <a:latin typeface="Gill Sans MT"/>
                <a:ea typeface="ＭＳ Ｐゴシック" pitchFamily="-108" charset="-128"/>
                <a:cs typeface="Gill Sans MT"/>
              </a:rPr>
              <a:t> within </a:t>
            </a:r>
            <a:r>
              <a:rPr lang="en-US" sz="2000" b="0" dirty="0" err="1" smtClean="0">
                <a:solidFill>
                  <a:srgbClr val="000000"/>
                </a:solidFill>
                <a:latin typeface="Gill Sans MT"/>
                <a:ea typeface="ＭＳ Ｐゴシック" pitchFamily="-108" charset="-128"/>
                <a:cs typeface="Gill Sans MT"/>
              </a:rPr>
              <a:t>OpenACC</a:t>
            </a:r>
            <a:r>
              <a:rPr lang="en-US" sz="2000" b="0" dirty="0" smtClean="0">
                <a:solidFill>
                  <a:srgbClr val="000000"/>
                </a:solidFill>
                <a:latin typeface="Gill Sans MT"/>
                <a:ea typeface="ＭＳ Ｐゴシック" pitchFamily="-108" charset="-128"/>
                <a:cs typeface="Gill Sans MT"/>
              </a:rPr>
              <a:t> w/ Feng’s group</a:t>
            </a:r>
          </a:p>
          <a:p>
            <a:pPr marL="328613" lvl="0" indent="-285750">
              <a:spcBef>
                <a:spcPts val="480"/>
              </a:spcBef>
            </a:pPr>
            <a:r>
              <a:rPr lang="en-US" sz="2000" b="0" dirty="0" smtClean="0">
                <a:solidFill>
                  <a:srgbClr val="000000"/>
                </a:solidFill>
                <a:latin typeface="Gill Sans MT"/>
                <a:ea typeface="ＭＳ Ｐゴシック" pitchFamily="-108" charset="-128"/>
                <a:cs typeface="Gill Sans MT"/>
              </a:rPr>
              <a:t>Implement </a:t>
            </a:r>
            <a:r>
              <a:rPr lang="en-US" sz="2000" b="0" dirty="0" err="1" smtClean="0">
                <a:solidFill>
                  <a:srgbClr val="000000"/>
                </a:solidFill>
                <a:latin typeface="Gill Sans MT"/>
                <a:ea typeface="ＭＳ Ｐゴシック" pitchFamily="-108" charset="-128"/>
                <a:cs typeface="Gill Sans MT"/>
              </a:rPr>
              <a:t>OpenACC</a:t>
            </a:r>
            <a:r>
              <a:rPr lang="en-US" sz="2000" b="0" dirty="0" smtClean="0">
                <a:solidFill>
                  <a:srgbClr val="000000"/>
                </a:solidFill>
                <a:latin typeface="Gill Sans MT"/>
                <a:ea typeface="ＭＳ Ｐゴシック" pitchFamily="-108" charset="-128"/>
                <a:cs typeface="Gill Sans MT"/>
              </a:rPr>
              <a:t> directives in SENSEI code base w/ Feng’s group</a:t>
            </a:r>
            <a:endParaRPr lang="en-US" sz="2000" b="0" dirty="0">
              <a:solidFill>
                <a:srgbClr val="000000"/>
              </a:solidFill>
              <a:latin typeface="Gill Sans MT"/>
              <a:ea typeface="ＭＳ Ｐゴシック" pitchFamily="-108" charset="-128"/>
              <a:cs typeface="Gill Sans MT"/>
            </a:endParaRPr>
          </a:p>
        </p:txBody>
      </p:sp>
    </p:spTree>
    <p:extLst>
      <p:ext uri="{BB962C8B-B14F-4D97-AF65-F5344CB8AC3E}">
        <p14:creationId xmlns:p14="http://schemas.microsoft.com/office/powerpoint/2010/main" val="233533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RDGFLO and INCOMP3D:  Next Steps</a:t>
            </a:r>
            <a:endParaRPr lang="en-US" dirty="0"/>
          </a:p>
        </p:txBody>
      </p:sp>
      <p:sp>
        <p:nvSpPr>
          <p:cNvPr id="3" name="Content Placeholder 2"/>
          <p:cNvSpPr>
            <a:spLocks noGrp="1"/>
          </p:cNvSpPr>
          <p:nvPr>
            <p:ph idx="1"/>
          </p:nvPr>
        </p:nvSpPr>
        <p:spPr>
          <a:xfrm>
            <a:off x="381000" y="1066800"/>
            <a:ext cx="8153400" cy="5334000"/>
          </a:xfrm>
        </p:spPr>
        <p:txBody>
          <a:bodyPr/>
          <a:lstStyle/>
          <a:p>
            <a:r>
              <a:rPr lang="en-US" dirty="0"/>
              <a:t>Further Porting of RDGFLO</a:t>
            </a:r>
          </a:p>
          <a:p>
            <a:pPr lvl="1"/>
            <a:r>
              <a:rPr lang="en-US" dirty="0"/>
              <a:t>Hierarchical WENO </a:t>
            </a:r>
            <a:r>
              <a:rPr lang="en-US" dirty="0" smtClean="0"/>
              <a:t>reconstruction, implicit </a:t>
            </a:r>
            <a:r>
              <a:rPr lang="en-US" dirty="0"/>
              <a:t>time </a:t>
            </a:r>
            <a:r>
              <a:rPr lang="en-US" dirty="0" smtClean="0"/>
              <a:t>integration</a:t>
            </a:r>
            <a:r>
              <a:rPr lang="en-US" dirty="0"/>
              <a:t> </a:t>
            </a:r>
            <a:r>
              <a:rPr lang="en-US" dirty="0" smtClean="0"/>
              <a:t>and turbulence model (LES)</a:t>
            </a:r>
          </a:p>
          <a:p>
            <a:r>
              <a:rPr lang="en-US" dirty="0" smtClean="0"/>
              <a:t>Porting </a:t>
            </a:r>
            <a:r>
              <a:rPr lang="en-US" dirty="0"/>
              <a:t>of the full version of INCOMP3D</a:t>
            </a:r>
          </a:p>
          <a:p>
            <a:pPr lvl="1"/>
            <a:r>
              <a:rPr lang="en-US" dirty="0"/>
              <a:t>3D LDFSS, implicit time </a:t>
            </a:r>
            <a:r>
              <a:rPr lang="en-US" dirty="0" smtClean="0"/>
              <a:t>integration, full </a:t>
            </a:r>
            <a:r>
              <a:rPr lang="en-US" dirty="0"/>
              <a:t>IB </a:t>
            </a:r>
            <a:r>
              <a:rPr lang="en-US" dirty="0" smtClean="0"/>
              <a:t>support and </a:t>
            </a:r>
            <a:r>
              <a:rPr lang="en-US" dirty="0"/>
              <a:t>turbulence model (LES)</a:t>
            </a:r>
          </a:p>
          <a:p>
            <a:r>
              <a:rPr lang="en-US" dirty="0" smtClean="0"/>
              <a:t>Biggest hurdle: multi-GPU MPI </a:t>
            </a:r>
            <a:r>
              <a:rPr lang="en-US" dirty="0"/>
              <a:t>communication</a:t>
            </a:r>
          </a:p>
          <a:p>
            <a:pPr lvl="1"/>
            <a:r>
              <a:rPr lang="en-US" dirty="0"/>
              <a:t>Avoid explicit GPU-CPU transfer during MPI data exchanges.</a:t>
            </a:r>
          </a:p>
          <a:p>
            <a:pPr lvl="1"/>
            <a:r>
              <a:rPr lang="en-US" dirty="0"/>
              <a:t>A CUDA-aware MPI implementation (currently MVAPICH2) is used, which can take advantage of the best implementation available (</a:t>
            </a:r>
            <a:r>
              <a:rPr lang="en-US" dirty="0" err="1"/>
              <a:t>GPUDirect</a:t>
            </a:r>
            <a:r>
              <a:rPr lang="en-US" dirty="0"/>
              <a:t>, hardware RDMA in CUDA5).</a:t>
            </a:r>
          </a:p>
          <a:p>
            <a:pPr lvl="1"/>
            <a:r>
              <a:rPr lang="en-US" dirty="0" smtClean="0"/>
              <a:t>Current </a:t>
            </a:r>
            <a:r>
              <a:rPr lang="en-US" dirty="0"/>
              <a:t>MPI </a:t>
            </a:r>
            <a:r>
              <a:rPr lang="en-US" dirty="0" smtClean="0"/>
              <a:t>Fortran interface does </a:t>
            </a:r>
            <a:r>
              <a:rPr lang="en-US" dirty="0"/>
              <a:t>not support </a:t>
            </a:r>
            <a:r>
              <a:rPr lang="en-US" dirty="0" smtClean="0"/>
              <a:t>operations on </a:t>
            </a:r>
            <a:r>
              <a:rPr lang="en-US" dirty="0" err="1" smtClean="0"/>
              <a:t>OpenACC</a:t>
            </a:r>
            <a:r>
              <a:rPr lang="en-US" dirty="0" smtClean="0"/>
              <a:t> </a:t>
            </a:r>
            <a:r>
              <a:rPr lang="en-US" dirty="0"/>
              <a:t>variables </a:t>
            </a:r>
            <a:r>
              <a:rPr lang="en-US" dirty="0" smtClean="0"/>
              <a:t>directly. Manual data packing on GPU using explicit CUDA programming is still required in </a:t>
            </a:r>
            <a:r>
              <a:rPr lang="en-US" dirty="0" err="1" smtClean="0"/>
              <a:t>OpenACC</a:t>
            </a:r>
            <a:r>
              <a:rPr lang="en-US" dirty="0" smtClean="0"/>
              <a:t> codes.</a:t>
            </a:r>
            <a:endParaRPr lang="en-US" dirty="0"/>
          </a:p>
        </p:txBody>
      </p:sp>
    </p:spTree>
    <p:extLst>
      <p:ext uri="{BB962C8B-B14F-4D97-AF65-F5344CB8AC3E}">
        <p14:creationId xmlns:p14="http://schemas.microsoft.com/office/powerpoint/2010/main" val="1506402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147642"/>
            <a:ext cx="6551179" cy="851933"/>
          </a:xfrm>
        </p:spPr>
        <p:txBody>
          <a:bodyPr>
            <a:normAutofit/>
          </a:bodyPr>
          <a:lstStyle/>
          <a:p>
            <a:r>
              <a:rPr lang="en-US" dirty="0" smtClean="0"/>
              <a:t>Heterogeneous Systems in HPC</a:t>
            </a:r>
            <a:endParaRPr lang="en-US" dirty="0"/>
          </a:p>
        </p:txBody>
      </p:sp>
      <p:pic>
        <p:nvPicPr>
          <p:cNvPr id="6" name="Content Placeholder 5"/>
          <p:cNvPicPr>
            <a:picLocks noGrp="1" noChangeAspect="1"/>
          </p:cNvPicPr>
          <p:nvPr>
            <p:ph idx="1"/>
          </p:nvPr>
        </p:nvPicPr>
        <p:blipFill>
          <a:blip r:embed="rId3"/>
          <a:srcRect l="-9024" r="-9024"/>
          <a:stretch>
            <a:fillRect/>
          </a:stretch>
        </p:blipFill>
        <p:spPr>
          <a:xfrm>
            <a:off x="149280" y="982711"/>
            <a:ext cx="8845440" cy="5197380"/>
          </a:xfrm>
        </p:spPr>
      </p:pic>
      <p:pic>
        <p:nvPicPr>
          <p:cNvPr id="7" name="Picture 6"/>
          <p:cNvPicPr>
            <a:picLocks noChangeAspect="1"/>
          </p:cNvPicPr>
          <p:nvPr/>
        </p:nvPicPr>
        <p:blipFill>
          <a:blip r:embed="rId4"/>
          <a:stretch>
            <a:fillRect/>
          </a:stretch>
        </p:blipFill>
        <p:spPr>
          <a:xfrm>
            <a:off x="6906779" y="255266"/>
            <a:ext cx="1054795" cy="727445"/>
          </a:xfrm>
          <a:prstGeom prst="rect">
            <a:avLst/>
          </a:prstGeom>
        </p:spPr>
      </p:pic>
      <p:sp>
        <p:nvSpPr>
          <p:cNvPr id="10" name="Rounded Rectangle 9"/>
          <p:cNvSpPr/>
          <p:nvPr/>
        </p:nvSpPr>
        <p:spPr>
          <a:xfrm>
            <a:off x="7035800" y="1727200"/>
            <a:ext cx="450850" cy="158750"/>
          </a:xfrm>
          <a:prstGeom prst="round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6019800" y="2260600"/>
            <a:ext cx="647700" cy="158750"/>
          </a:xfrm>
          <a:prstGeom prst="round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6661150" y="2660650"/>
            <a:ext cx="711200" cy="158750"/>
          </a:xfrm>
          <a:prstGeom prst="round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5353050" y="3054350"/>
            <a:ext cx="711200" cy="158750"/>
          </a:xfrm>
          <a:prstGeom prst="round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6019800" y="3600450"/>
            <a:ext cx="711200" cy="158750"/>
          </a:xfrm>
          <a:prstGeom prst="round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6201929" y="3987800"/>
            <a:ext cx="711200" cy="158750"/>
          </a:xfrm>
          <a:prstGeom prst="round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a:off x="5585979" y="4387850"/>
            <a:ext cx="711200" cy="158750"/>
          </a:xfrm>
          <a:prstGeom prst="round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5198629" y="4781550"/>
            <a:ext cx="711200" cy="158750"/>
          </a:xfrm>
          <a:prstGeom prst="round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5204979" y="5168900"/>
            <a:ext cx="711200" cy="158750"/>
          </a:xfrm>
          <a:prstGeom prst="round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6007100" y="5563320"/>
            <a:ext cx="711200" cy="158750"/>
          </a:xfrm>
          <a:prstGeom prst="round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ounded Rectangle 19"/>
          <p:cNvSpPr/>
          <p:nvPr/>
        </p:nvSpPr>
        <p:spPr>
          <a:xfrm>
            <a:off x="6178550" y="5958607"/>
            <a:ext cx="1136650" cy="158750"/>
          </a:xfrm>
          <a:prstGeom prst="round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432050" y="6375400"/>
            <a:ext cx="5295900" cy="369332"/>
          </a:xfrm>
          <a:prstGeom prst="rect">
            <a:avLst/>
          </a:prstGeom>
          <a:noFill/>
        </p:spPr>
        <p:txBody>
          <a:bodyPr wrap="square" rtlCol="0">
            <a:spAutoFit/>
          </a:bodyPr>
          <a:lstStyle/>
          <a:p>
            <a:r>
              <a:rPr lang="en-US" dirty="0" smtClean="0"/>
              <a:t>Top 15 systems on               are all GPU-accelerated. </a:t>
            </a:r>
            <a:endParaRPr lang="en-US" dirty="0"/>
          </a:p>
        </p:txBody>
      </p:sp>
      <p:pic>
        <p:nvPicPr>
          <p:cNvPr id="21" name="Picture 20"/>
          <p:cNvPicPr>
            <a:picLocks noChangeAspect="1"/>
          </p:cNvPicPr>
          <p:nvPr/>
        </p:nvPicPr>
        <p:blipFill>
          <a:blip r:embed="rId4"/>
          <a:stretch>
            <a:fillRect/>
          </a:stretch>
        </p:blipFill>
        <p:spPr>
          <a:xfrm>
            <a:off x="4337888" y="6350000"/>
            <a:ext cx="754293" cy="520202"/>
          </a:xfrm>
          <a:prstGeom prst="rect">
            <a:avLst/>
          </a:prstGeom>
        </p:spPr>
      </p:pic>
    </p:spTree>
    <p:extLst>
      <p:ext uri="{BB962C8B-B14F-4D97-AF65-F5344CB8AC3E}">
        <p14:creationId xmlns:p14="http://schemas.microsoft.com/office/powerpoint/2010/main" val="1587399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ppt_x"/>
                                          </p:val>
                                        </p:tav>
                                        <p:tav tm="100000">
                                          <p:val>
                                            <p:strVal val="#ppt_x"/>
                                          </p:val>
                                        </p:tav>
                                      </p:tavLst>
                                    </p:anim>
                                    <p:anim calcmode="lin" valueType="num">
                                      <p:cBhvr additive="base">
                                        <p:cTn id="54" dur="500" fill="hold"/>
                                        <p:tgtEl>
                                          <p:spTgt spid="21"/>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additive="base">
                                        <p:cTn id="57" dur="500" fill="hold"/>
                                        <p:tgtEl>
                                          <p:spTgt spid="3"/>
                                        </p:tgtEl>
                                        <p:attrNameLst>
                                          <p:attrName>ppt_x</p:attrName>
                                        </p:attrNameLst>
                                      </p:cBhvr>
                                      <p:tavLst>
                                        <p:tav tm="0">
                                          <p:val>
                                            <p:strVal val="#ppt_x"/>
                                          </p:val>
                                        </p:tav>
                                        <p:tav tm="100000">
                                          <p:val>
                                            <p:strVal val="#ppt_x"/>
                                          </p:val>
                                        </p:tav>
                                      </p:tavLst>
                                    </p:anim>
                                    <p:anim calcmode="lin" valueType="num">
                                      <p:cBhvr additive="base">
                                        <p:cTn id="5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185741"/>
            <a:ext cx="8229600" cy="588960"/>
          </a:xfrm>
        </p:spPr>
        <p:txBody>
          <a:bodyPr>
            <a:normAutofit fontScale="90000"/>
          </a:bodyPr>
          <a:lstStyle/>
          <a:p>
            <a:r>
              <a:rPr lang="en-US" dirty="0" smtClean="0"/>
              <a:t>Year One: CS (Needs to be updated.  Also less text.)</a:t>
            </a:r>
          </a:p>
        </p:txBody>
      </p:sp>
      <p:sp>
        <p:nvSpPr>
          <p:cNvPr id="16387" name="Content Placeholder 2"/>
          <p:cNvSpPr>
            <a:spLocks noGrp="1"/>
          </p:cNvSpPr>
          <p:nvPr>
            <p:ph idx="1"/>
          </p:nvPr>
        </p:nvSpPr>
        <p:spPr>
          <a:xfrm>
            <a:off x="457200" y="863602"/>
            <a:ext cx="8229600" cy="5262564"/>
          </a:xfrm>
        </p:spPr>
        <p:txBody>
          <a:bodyPr>
            <a:normAutofit fontScale="92500" lnSpcReduction="10000"/>
          </a:bodyPr>
          <a:lstStyle/>
          <a:p>
            <a:r>
              <a:rPr lang="en-US" dirty="0" smtClean="0"/>
              <a:t>Conduct R&amp;D on optimizing and automating heterogeneous computing at the node level, e.g., automated run-time scheduling</a:t>
            </a:r>
          </a:p>
          <a:p>
            <a:r>
              <a:rPr lang="en-US" dirty="0" smtClean="0"/>
              <a:t>Develop, characterize, and optimize/re-factor dwarf abstractions (composition of dwarfs?)</a:t>
            </a:r>
          </a:p>
          <a:p>
            <a:r>
              <a:rPr lang="en-US" dirty="0" smtClean="0"/>
              <a:t>Interact with methods/algorithms and applications teams on mapping to heterogeneous systems.  (Slightly more detail needed, e.g., tradeoffs on mapping explicit/implicit to GPU, data-transfer overhead of codes, interfacing to linear solvers like </a:t>
            </a:r>
            <a:r>
              <a:rPr lang="en-US" dirty="0" err="1" smtClean="0"/>
              <a:t>Trilinos</a:t>
            </a:r>
            <a:r>
              <a:rPr lang="en-US" dirty="0" smtClean="0"/>
              <a:t>, etc.)</a:t>
            </a:r>
          </a:p>
          <a:p>
            <a:r>
              <a:rPr lang="en-US" dirty="0" smtClean="0"/>
              <a:t>Support domain scientists on heterogeneous computing </a:t>
            </a:r>
            <a:r>
              <a:rPr lang="en-US" dirty="0" err="1" smtClean="0"/>
              <a:t>w</a:t>
            </a:r>
            <a:r>
              <a:rPr lang="en-US" dirty="0" smtClean="0"/>
              <a:t>/ </a:t>
            </a:r>
            <a:r>
              <a:rPr lang="en-US" dirty="0" err="1" smtClean="0"/>
              <a:t>GPUs</a:t>
            </a:r>
            <a:endParaRPr lang="en-US" dirty="0" smtClean="0"/>
          </a:p>
          <a:p>
            <a:r>
              <a:rPr lang="en-US" dirty="0" smtClean="0"/>
              <a:t>Infrastructure:  Tools for domain scientists and engineers, e.g., PGI Accelerator Suite (including </a:t>
            </a:r>
            <a:r>
              <a:rPr lang="en-US" dirty="0" err="1" smtClean="0"/>
              <a:t>OpenACC</a:t>
            </a:r>
            <a:r>
              <a:rPr lang="en-US" dirty="0" smtClean="0"/>
              <a:t>, PGI Fortran compiler, etc.)</a:t>
            </a:r>
          </a:p>
          <a:p>
            <a:r>
              <a:rPr lang="en-US" dirty="0" smtClean="0"/>
              <a:t>Hire CS </a:t>
            </a:r>
            <a:r>
              <a:rPr lang="en-US" dirty="0" err="1" smtClean="0"/>
              <a:t>postdoc</a:t>
            </a:r>
            <a:r>
              <a:rPr lang="en-US" dirty="0" smtClean="0"/>
              <a:t> and 2 </a:t>
            </a:r>
            <a:r>
              <a:rPr lang="en-US" dirty="0" err="1" smtClean="0"/>
              <a:t>GRAs</a:t>
            </a:r>
            <a:r>
              <a:rPr lang="en-US" dirty="0" smtClean="0"/>
              <a:t> (Adrian + Wu)</a:t>
            </a:r>
          </a:p>
          <a:p>
            <a:pPr lvl="1"/>
            <a:r>
              <a:rPr lang="en-US" dirty="0" smtClean="0"/>
              <a:t>GRA Ross </a:t>
            </a:r>
            <a:r>
              <a:rPr lang="en-US" dirty="0" err="1" smtClean="0"/>
              <a:t>Glandon</a:t>
            </a:r>
            <a:r>
              <a:rPr lang="en-US" dirty="0" smtClean="0"/>
              <a:t>:  Continue to educate </a:t>
            </a:r>
            <a:r>
              <a:rPr lang="en-US" dirty="0" err="1" smtClean="0"/>
              <a:t>him(self</a:t>
            </a:r>
            <a:r>
              <a:rPr lang="en-US" dirty="0" smtClean="0"/>
              <a:t>) on both time stepping algorithms and parallel computing</a:t>
            </a:r>
          </a:p>
          <a:p>
            <a:pPr lvl="1"/>
            <a:r>
              <a:rPr lang="en-US" dirty="0" smtClean="0"/>
              <a:t>Other GRA still to be hired (from </a:t>
            </a:r>
            <a:r>
              <a:rPr lang="en-US" dirty="0" err="1" smtClean="0"/>
              <a:t>Kaixi</a:t>
            </a:r>
            <a:r>
              <a:rPr lang="en-US" dirty="0" smtClean="0"/>
              <a:t>, </a:t>
            </a:r>
            <a:r>
              <a:rPr lang="en-US" dirty="0" err="1" smtClean="0"/>
              <a:t>Sriram</a:t>
            </a:r>
            <a:r>
              <a:rPr lang="en-US" dirty="0" smtClean="0"/>
              <a:t>, </a:t>
            </a:r>
            <a:r>
              <a:rPr lang="en-US" dirty="0" err="1" smtClean="0"/>
              <a:t>Aniket</a:t>
            </a:r>
            <a:r>
              <a:rPr lang="en-US" dirty="0" smtClean="0"/>
              <a:t>, </a:t>
            </a:r>
            <a:r>
              <a:rPr lang="en-US" dirty="0" err="1" smtClean="0"/>
              <a:t>Lokendra</a:t>
            </a:r>
            <a:r>
              <a:rPr lang="en-US" dirty="0" smtClean="0"/>
              <a:t>: post-September 2013, Tom: post-September 2013)</a:t>
            </a:r>
          </a:p>
        </p:txBody>
      </p:sp>
    </p:spTree>
    <p:extLst>
      <p:ext uri="{BB962C8B-B14F-4D97-AF65-F5344CB8AC3E}">
        <p14:creationId xmlns:p14="http://schemas.microsoft.com/office/powerpoint/2010/main" val="2866389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dirty="0" smtClean="0"/>
              <a:t>Next Steps</a:t>
            </a:r>
          </a:p>
        </p:txBody>
      </p:sp>
      <p:sp>
        <p:nvSpPr>
          <p:cNvPr id="16387" name="Content Placeholder 2"/>
          <p:cNvSpPr>
            <a:spLocks noGrp="1"/>
          </p:cNvSpPr>
          <p:nvPr>
            <p:ph idx="1"/>
          </p:nvPr>
        </p:nvSpPr>
        <p:spPr/>
        <p:txBody>
          <a:bodyPr/>
          <a:lstStyle/>
          <a:p>
            <a:r>
              <a:rPr lang="en-US" dirty="0" smtClean="0"/>
              <a:t>Next steps </a:t>
            </a:r>
          </a:p>
          <a:p>
            <a:pPr lvl="1"/>
            <a:r>
              <a:rPr lang="en-US" dirty="0" smtClean="0"/>
              <a:t>A list of (re-factored) deliverables and tasks for our program manager.</a:t>
            </a:r>
          </a:p>
          <a:p>
            <a:pPr lvl="1"/>
            <a:endParaRPr lang="en-US" dirty="0" smtClean="0"/>
          </a:p>
          <a:p>
            <a:r>
              <a:rPr lang="en-US" dirty="0" smtClean="0"/>
              <a:t>Need a picture of hierarchical parallelism</a:t>
            </a:r>
          </a:p>
          <a:p>
            <a:pPr lvl="1"/>
            <a:r>
              <a:rPr lang="en-US" dirty="0" smtClean="0"/>
              <a:t>Need a picture of MPI … domain scientists responsible for mapping/decomposition</a:t>
            </a:r>
          </a:p>
          <a:p>
            <a:pPr lvl="1"/>
            <a:r>
              <a:rPr lang="en-US" dirty="0" smtClean="0"/>
              <a:t>Need a picture of </a:t>
            </a:r>
            <a:r>
              <a:rPr lang="en-US" dirty="0" err="1" smtClean="0"/>
              <a:t>OpenMP/OpenCL</a:t>
            </a:r>
            <a:r>
              <a:rPr lang="en-US" dirty="0" smtClean="0"/>
              <a:t> … automated portion for supporting task scheduling</a:t>
            </a:r>
          </a:p>
        </p:txBody>
      </p:sp>
    </p:spTree>
    <p:extLst>
      <p:ext uri="{BB962C8B-B14F-4D97-AF65-F5344CB8AC3E}">
        <p14:creationId xmlns:p14="http://schemas.microsoft.com/office/powerpoint/2010/main" val="685877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Ongoing and Upcoming Tasks</a:t>
            </a:r>
            <a:endParaRPr lang="en-US" dirty="0"/>
          </a:p>
        </p:txBody>
      </p:sp>
      <p:sp>
        <p:nvSpPr>
          <p:cNvPr id="3" name="Content Placeholder 2"/>
          <p:cNvSpPr>
            <a:spLocks noGrp="1"/>
          </p:cNvSpPr>
          <p:nvPr>
            <p:ph idx="1"/>
          </p:nvPr>
        </p:nvSpPr>
        <p:spPr/>
        <p:txBody>
          <a:bodyPr>
            <a:normAutofit/>
          </a:bodyPr>
          <a:lstStyle/>
          <a:p>
            <a:r>
              <a:rPr lang="en-US" dirty="0" smtClean="0"/>
              <a:t>Further Porting of RDGFLO</a:t>
            </a:r>
          </a:p>
          <a:p>
            <a:pPr lvl="1"/>
            <a:r>
              <a:rPr lang="en-US" dirty="0" smtClean="0"/>
              <a:t>Hierarchical WENO reconstruction; Implicit time integration  </a:t>
            </a:r>
          </a:p>
          <a:p>
            <a:pPr lvl="1"/>
            <a:r>
              <a:rPr lang="en-US" dirty="0" smtClean="0"/>
              <a:t>Large eddy simulation</a:t>
            </a:r>
          </a:p>
          <a:p>
            <a:r>
              <a:rPr lang="en-US" dirty="0" smtClean="0"/>
              <a:t>Porting </a:t>
            </a:r>
            <a:r>
              <a:rPr lang="en-US" dirty="0"/>
              <a:t>of the full version of </a:t>
            </a:r>
            <a:r>
              <a:rPr lang="en-US" dirty="0" smtClean="0"/>
              <a:t>INCOMP3D</a:t>
            </a:r>
          </a:p>
          <a:p>
            <a:pPr lvl="1"/>
            <a:r>
              <a:rPr lang="en-US" dirty="0" smtClean="0"/>
              <a:t>3D LDFSS, implicit </a:t>
            </a:r>
            <a:r>
              <a:rPr lang="en-US" dirty="0"/>
              <a:t>time </a:t>
            </a:r>
            <a:r>
              <a:rPr lang="en-US" dirty="0" smtClean="0"/>
              <a:t>integration</a:t>
            </a:r>
            <a:endParaRPr lang="en-US" dirty="0"/>
          </a:p>
          <a:p>
            <a:pPr lvl="1"/>
            <a:r>
              <a:rPr lang="en-US" dirty="0" smtClean="0"/>
              <a:t>Full IB support, turbulence model (LES) and multi-phase, reacting fluids</a:t>
            </a:r>
            <a:endParaRPr lang="en-US" dirty="0"/>
          </a:p>
          <a:p>
            <a:r>
              <a:rPr lang="en-US" dirty="0"/>
              <a:t>Multiple GPUs with MPI communication</a:t>
            </a:r>
          </a:p>
          <a:p>
            <a:pPr lvl="1"/>
            <a:r>
              <a:rPr lang="en-US" dirty="0" smtClean="0"/>
              <a:t>Avoid </a:t>
            </a:r>
            <a:r>
              <a:rPr lang="en-US" dirty="0"/>
              <a:t>explicit GPU-CPU transfer </a:t>
            </a:r>
            <a:r>
              <a:rPr lang="en-US" dirty="0" smtClean="0"/>
              <a:t>during MPI </a:t>
            </a:r>
            <a:r>
              <a:rPr lang="en-US" dirty="0"/>
              <a:t>data exchanges.</a:t>
            </a:r>
          </a:p>
          <a:p>
            <a:pPr lvl="1"/>
            <a:r>
              <a:rPr lang="en-US" dirty="0"/>
              <a:t>A CUDA-aware MPI implementation </a:t>
            </a:r>
            <a:r>
              <a:rPr lang="en-US" dirty="0" smtClean="0"/>
              <a:t>(currently MVAPICH2) is </a:t>
            </a:r>
            <a:r>
              <a:rPr lang="en-US" dirty="0"/>
              <a:t>used, which can take advantage of the best implementation </a:t>
            </a:r>
            <a:r>
              <a:rPr lang="en-US" dirty="0" smtClean="0"/>
              <a:t>available (</a:t>
            </a:r>
            <a:r>
              <a:rPr lang="en-US" dirty="0" err="1" smtClean="0"/>
              <a:t>GPUDirect</a:t>
            </a:r>
            <a:r>
              <a:rPr lang="en-US" dirty="0" smtClean="0"/>
              <a:t> hardware RDMA </a:t>
            </a:r>
            <a:r>
              <a:rPr lang="en-US" dirty="0"/>
              <a:t>in CUDA5).</a:t>
            </a:r>
          </a:p>
          <a:p>
            <a:pPr lvl="1"/>
            <a:r>
              <a:rPr lang="en-US" dirty="0"/>
              <a:t>Mix </a:t>
            </a:r>
            <a:r>
              <a:rPr lang="en-US" dirty="0" err="1"/>
              <a:t>OpenACC</a:t>
            </a:r>
            <a:r>
              <a:rPr lang="en-US" dirty="0"/>
              <a:t> with CUDA-aware MPI calls</a:t>
            </a:r>
            <a:r>
              <a:rPr lang="en-US" dirty="0" smtClean="0"/>
              <a:t>. Current MPI interfaces does not support </a:t>
            </a:r>
            <a:r>
              <a:rPr lang="en-US" dirty="0" err="1" smtClean="0"/>
              <a:t>OpenACC</a:t>
            </a:r>
            <a:r>
              <a:rPr lang="en-US" dirty="0" smtClean="0"/>
              <a:t> variables directly.</a:t>
            </a:r>
            <a:endParaRPr lang="en-US" dirty="0"/>
          </a:p>
        </p:txBody>
      </p:sp>
    </p:spTree>
    <p:extLst>
      <p:ext uri="{BB962C8B-B14F-4D97-AF65-F5344CB8AC3E}">
        <p14:creationId xmlns:p14="http://schemas.microsoft.com/office/powerpoint/2010/main" val="2640428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Mobile and Desktop Supercomputing</a:t>
            </a:r>
            <a:endParaRPr lang="en-US" dirty="0"/>
          </a:p>
        </p:txBody>
      </p:sp>
      <p:sp>
        <p:nvSpPr>
          <p:cNvPr id="3" name="Content Placeholder 2"/>
          <p:cNvSpPr>
            <a:spLocks noGrp="1"/>
          </p:cNvSpPr>
          <p:nvPr>
            <p:ph idx="1"/>
          </p:nvPr>
        </p:nvSpPr>
        <p:spPr/>
        <p:txBody>
          <a:bodyPr/>
          <a:lstStyle/>
          <a:p>
            <a:r>
              <a:rPr lang="en-US" dirty="0" smtClean="0">
                <a:solidFill>
                  <a:srgbClr val="A6A6A6"/>
                </a:solidFill>
              </a:rPr>
              <a:t>Description</a:t>
            </a:r>
          </a:p>
          <a:p>
            <a:pPr lvl="1"/>
            <a:r>
              <a:rPr lang="en-US" dirty="0" smtClean="0">
                <a:solidFill>
                  <a:srgbClr val="A6A6A6"/>
                </a:solidFill>
              </a:rPr>
              <a:t>AMD GPUs (4), NVIDIA GPUs (4), AMD APUs (2), Intel MIC (2)</a:t>
            </a:r>
            <a:endParaRPr lang="en-US" dirty="0">
              <a:solidFill>
                <a:srgbClr val="A6A6A6"/>
              </a:solidFill>
            </a:endParaRPr>
          </a:p>
          <a:p>
            <a:r>
              <a:rPr lang="en-US" dirty="0" smtClean="0">
                <a:solidFill>
                  <a:srgbClr val="A6A6A6"/>
                </a:solidFill>
              </a:rPr>
              <a:t>Pictures of above</a:t>
            </a:r>
          </a:p>
          <a:p>
            <a:pPr lvl="1"/>
            <a:r>
              <a:rPr lang="en-US" dirty="0" smtClean="0">
                <a:solidFill>
                  <a:srgbClr val="A6A6A6"/>
                </a:solidFill>
              </a:rPr>
              <a:t>Note early access to potpourri of experimental architectures</a:t>
            </a:r>
          </a:p>
          <a:p>
            <a:r>
              <a:rPr lang="en-US" dirty="0" smtClean="0">
                <a:solidFill>
                  <a:srgbClr val="A6A6A6"/>
                </a:solidFill>
              </a:rPr>
              <a:t>Make sure to give 5-second blurb to “memory-unlimited” GPU, i.e., AMD Radeon 7990 and 8970.</a:t>
            </a:r>
          </a:p>
          <a:p>
            <a:pPr lvl="1"/>
            <a:r>
              <a:rPr lang="en-US" dirty="0" smtClean="0">
                <a:solidFill>
                  <a:srgbClr val="A6A6A6"/>
                </a:solidFill>
              </a:rPr>
              <a:t>How?  Virtual memory addressing.  Limited only by system memory.</a:t>
            </a:r>
          </a:p>
        </p:txBody>
      </p:sp>
    </p:spTree>
    <p:extLst>
      <p:ext uri="{BB962C8B-B14F-4D97-AF65-F5344CB8AC3E}">
        <p14:creationId xmlns:p14="http://schemas.microsoft.com/office/powerpoint/2010/main" val="3546301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p:txBody>
          <a:bodyPr>
            <a:normAutofit/>
          </a:bodyPr>
          <a:lstStyle/>
          <a:p>
            <a:r>
              <a:rPr lang="en-US" dirty="0" smtClean="0"/>
              <a:t>This work was funded by the Air Force Office of Scientific Research (AFOSR) Computational Mathematics Program</a:t>
            </a:r>
          </a:p>
          <a:p>
            <a:pPr lvl="1"/>
            <a:r>
              <a:rPr lang="en-US" dirty="0" smtClean="0"/>
              <a:t>Program Manager:  </a:t>
            </a:r>
            <a:r>
              <a:rPr lang="en-US" dirty="0" err="1" smtClean="0"/>
              <a:t>Fariba</a:t>
            </a:r>
            <a:r>
              <a:rPr lang="en-US" dirty="0" smtClean="0"/>
              <a:t> </a:t>
            </a:r>
            <a:r>
              <a:rPr lang="en-US" dirty="0" err="1" smtClean="0"/>
              <a:t>Fahroo</a:t>
            </a:r>
            <a:endParaRPr lang="en-US" dirty="0" smtClean="0"/>
          </a:p>
          <a:p>
            <a:pPr lvl="1"/>
            <a:r>
              <a:rPr lang="en-US" dirty="0" smtClean="0"/>
              <a:t>Grant No. FA9550</a:t>
            </a:r>
            <a:r>
              <a:rPr lang="en-US" dirty="0"/>
              <a:t>-12-1-</a:t>
            </a:r>
            <a:r>
              <a:rPr lang="en-US" dirty="0" smtClean="0"/>
              <a:t>0442</a:t>
            </a:r>
            <a:endParaRPr lang="en-US" dirty="0"/>
          </a:p>
          <a:p>
            <a:pPr marL="457200" lvl="1" indent="0">
              <a:buNone/>
            </a:pPr>
            <a:endParaRPr lang="en-US" dirty="0" smtClean="0"/>
          </a:p>
        </p:txBody>
      </p:sp>
      <p:pic>
        <p:nvPicPr>
          <p:cNvPr id="5" name="Picture 4"/>
          <p:cNvPicPr>
            <a:picLocks noChangeAspect="1"/>
          </p:cNvPicPr>
          <p:nvPr/>
        </p:nvPicPr>
        <p:blipFill>
          <a:blip r:embed="rId2"/>
          <a:stretch>
            <a:fillRect/>
          </a:stretch>
        </p:blipFill>
        <p:spPr>
          <a:xfrm>
            <a:off x="5092700" y="2432558"/>
            <a:ext cx="2438467" cy="2493388"/>
          </a:xfrm>
          <a:prstGeom prst="rect">
            <a:avLst/>
          </a:prstGeom>
        </p:spPr>
      </p:pic>
      <p:pic>
        <p:nvPicPr>
          <p:cNvPr id="6" name="Picture 5"/>
          <p:cNvPicPr>
            <a:picLocks noChangeAspect="1"/>
          </p:cNvPicPr>
          <p:nvPr/>
        </p:nvPicPr>
        <p:blipFill>
          <a:blip r:embed="rId3"/>
          <a:stretch>
            <a:fillRect/>
          </a:stretch>
        </p:blipFill>
        <p:spPr>
          <a:xfrm>
            <a:off x="5919426" y="5113560"/>
            <a:ext cx="760774" cy="750674"/>
          </a:xfrm>
          <a:prstGeom prst="rect">
            <a:avLst/>
          </a:prstGeom>
          <a:effectLst/>
        </p:spPr>
      </p:pic>
      <p:pic>
        <p:nvPicPr>
          <p:cNvPr id="7" name="Picture 6"/>
          <p:cNvPicPr>
            <a:picLocks noChangeAspect="1"/>
          </p:cNvPicPr>
          <p:nvPr/>
        </p:nvPicPr>
        <p:blipFill>
          <a:blip r:embed="rId4"/>
          <a:stretch>
            <a:fillRect/>
          </a:stretch>
        </p:blipFill>
        <p:spPr>
          <a:xfrm>
            <a:off x="4027576" y="4298893"/>
            <a:ext cx="1065124" cy="1065124"/>
          </a:xfrm>
          <a:prstGeom prst="rect">
            <a:avLst/>
          </a:prstGeom>
          <a:effectLst>
            <a:softEdge rad="50800"/>
          </a:effectLst>
        </p:spPr>
      </p:pic>
      <p:pic>
        <p:nvPicPr>
          <p:cNvPr id="8" name="Picture 7"/>
          <p:cNvPicPr>
            <a:picLocks noChangeAspect="1"/>
          </p:cNvPicPr>
          <p:nvPr/>
        </p:nvPicPr>
        <p:blipFill>
          <a:blip r:embed="rId5"/>
          <a:stretch>
            <a:fillRect/>
          </a:stretch>
        </p:blipFill>
        <p:spPr>
          <a:xfrm>
            <a:off x="7531167" y="4335339"/>
            <a:ext cx="863600" cy="863600"/>
          </a:xfrm>
          <a:prstGeom prst="rect">
            <a:avLst/>
          </a:prstGeom>
          <a:effectLst/>
        </p:spPr>
      </p:pic>
    </p:spTree>
    <p:extLst>
      <p:ext uri="{BB962C8B-B14F-4D97-AF65-F5344CB8AC3E}">
        <p14:creationId xmlns:p14="http://schemas.microsoft.com/office/powerpoint/2010/main" val="111016142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Appendix</a:t>
            </a:r>
            <a:endParaRPr lang="en-US" dirty="0"/>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23306303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HPL: High-Performance </a:t>
            </a:r>
            <a:r>
              <a:rPr lang="en-US" dirty="0" err="1" smtClean="0"/>
              <a:t>Linpack</a:t>
            </a:r>
            <a:endParaRPr lang="en-US" dirty="0"/>
          </a:p>
        </p:txBody>
      </p:sp>
      <p:sp>
        <p:nvSpPr>
          <p:cNvPr id="3" name="Content Placeholder 2"/>
          <p:cNvSpPr>
            <a:spLocks noGrp="1"/>
          </p:cNvSpPr>
          <p:nvPr>
            <p:ph idx="1"/>
          </p:nvPr>
        </p:nvSpPr>
        <p:spPr/>
        <p:txBody>
          <a:bodyPr/>
          <a:lstStyle/>
          <a:p>
            <a:r>
              <a:rPr lang="en-US" dirty="0" smtClean="0"/>
              <a:t>A benchmark that </a:t>
            </a:r>
          </a:p>
          <a:p>
            <a:pPr lvl="1"/>
            <a:r>
              <a:rPr lang="en-US" dirty="0" smtClean="0"/>
              <a:t>Solves a dense </a:t>
            </a:r>
            <a:r>
              <a:rPr lang="en-US" i="1" dirty="0" smtClean="0"/>
              <a:t>n</a:t>
            </a:r>
            <a:r>
              <a:rPr lang="en-US" dirty="0" smtClean="0"/>
              <a:t> by </a:t>
            </a:r>
            <a:r>
              <a:rPr lang="en-US" i="1" dirty="0" smtClean="0"/>
              <a:t>n</a:t>
            </a:r>
            <a:r>
              <a:rPr lang="en-US" dirty="0" smtClean="0"/>
              <a:t> system of linear equations </a:t>
            </a:r>
            <a:r>
              <a:rPr lang="en-US" i="1" dirty="0"/>
              <a:t>Ax</a:t>
            </a:r>
            <a:r>
              <a:rPr lang="en-US" dirty="0"/>
              <a:t> = </a:t>
            </a:r>
            <a:r>
              <a:rPr lang="en-US" i="1" dirty="0" smtClean="0"/>
              <a:t>b</a:t>
            </a:r>
            <a:r>
              <a:rPr lang="en-US" dirty="0" smtClean="0"/>
              <a:t>. (Used since 1993 by TOP500 to rank the fastest supercomputers in the world.)</a:t>
            </a:r>
          </a:p>
          <a:p>
            <a:pPr lvl="1"/>
            <a:r>
              <a:rPr lang="en-US" dirty="0" smtClean="0"/>
              <a:t>Seeks to approximate </a:t>
            </a:r>
            <a:r>
              <a:rPr lang="en-US" dirty="0"/>
              <a:t>how fast a computer will perform when solving real problems. </a:t>
            </a:r>
            <a:endParaRPr lang="en-US" dirty="0" smtClean="0"/>
          </a:p>
          <a:p>
            <a:pPr lvl="1"/>
            <a:r>
              <a:rPr lang="en-US" dirty="0" smtClean="0"/>
              <a:t>Number of Operations:  2</a:t>
            </a:r>
            <a:r>
              <a:rPr lang="en-US" dirty="0"/>
              <a:t>/3n³ + 2n</a:t>
            </a:r>
            <a:r>
              <a:rPr lang="en-US" dirty="0" smtClean="0"/>
              <a:t>²</a:t>
            </a:r>
          </a:p>
          <a:p>
            <a:r>
              <a:rPr lang="en-US" dirty="0" smtClean="0"/>
              <a:t>Issue </a:t>
            </a:r>
          </a:p>
          <a:p>
            <a:pPr marL="457200" lvl="1" indent="0">
              <a:buNone/>
            </a:pPr>
            <a:endParaRPr lang="en-US" dirty="0"/>
          </a:p>
          <a:p>
            <a:pPr lvl="1"/>
            <a:endParaRPr lang="en-US" dirty="0"/>
          </a:p>
          <a:p>
            <a:endParaRPr lang="en-US" dirty="0"/>
          </a:p>
        </p:txBody>
      </p:sp>
      <p:sp>
        <p:nvSpPr>
          <p:cNvPr id="4" name="Rectangle 3"/>
          <p:cNvSpPr/>
          <p:nvPr/>
        </p:nvSpPr>
        <p:spPr>
          <a:xfrm>
            <a:off x="8115300" y="-295508"/>
            <a:ext cx="4572000" cy="8125301"/>
          </a:xfrm>
          <a:prstGeom prst="rect">
            <a:avLst/>
          </a:prstGeom>
        </p:spPr>
        <p:txBody>
          <a:bodyPr>
            <a:spAutoFit/>
          </a:bodyPr>
          <a:lstStyle/>
          <a:p>
            <a:r>
              <a:rPr lang="en-US" dirty="0"/>
              <a:t>HPL - Bad Things </a:t>
            </a:r>
          </a:p>
          <a:p>
            <a:endParaRPr lang="en-US" dirty="0"/>
          </a:p>
          <a:p>
            <a:r>
              <a:rPr lang="en-US" dirty="0"/>
              <a:t>• LINPACK Benchmark is 36 years old </a:t>
            </a:r>
          </a:p>
          <a:p>
            <a:endParaRPr lang="en-US" dirty="0"/>
          </a:p>
          <a:p>
            <a:r>
              <a:rPr lang="en-US" dirty="0"/>
              <a:t>• Top500 (HPL) is 20.5 years old </a:t>
            </a:r>
          </a:p>
          <a:p>
            <a:endParaRPr lang="en-US" dirty="0"/>
          </a:p>
          <a:p>
            <a:r>
              <a:rPr lang="en-US" dirty="0"/>
              <a:t>• Floating point-intensive performs O(n3) floating point </a:t>
            </a:r>
          </a:p>
          <a:p>
            <a:endParaRPr lang="en-US" dirty="0"/>
          </a:p>
          <a:p>
            <a:r>
              <a:rPr lang="en-US" dirty="0"/>
              <a:t>operations and moves O(n2) data. </a:t>
            </a:r>
          </a:p>
          <a:p>
            <a:endParaRPr lang="en-US" dirty="0"/>
          </a:p>
          <a:p>
            <a:r>
              <a:rPr lang="en-US" dirty="0"/>
              <a:t>• No longer so strongly correlated to real apps. </a:t>
            </a:r>
          </a:p>
          <a:p>
            <a:endParaRPr lang="en-US" dirty="0"/>
          </a:p>
          <a:p>
            <a:r>
              <a:rPr lang="en-US" dirty="0"/>
              <a:t>• Reports Peak Flops (although hybrid systems see only 1/2 to 2/3 of Peak)</a:t>
            </a:r>
          </a:p>
          <a:p>
            <a:endParaRPr lang="en-US" dirty="0"/>
          </a:p>
          <a:p>
            <a:r>
              <a:rPr lang="en-US" dirty="0"/>
              <a:t>• Encourages poor choices in architectural features </a:t>
            </a:r>
          </a:p>
          <a:p>
            <a:endParaRPr lang="en-US" dirty="0"/>
          </a:p>
          <a:p>
            <a:r>
              <a:rPr lang="en-US" dirty="0"/>
              <a:t>• Overall usability of a system is not measured </a:t>
            </a:r>
          </a:p>
          <a:p>
            <a:endParaRPr lang="en-US" dirty="0"/>
          </a:p>
          <a:p>
            <a:r>
              <a:rPr lang="en-US" dirty="0"/>
              <a:t>• Used as a marketing tool </a:t>
            </a:r>
          </a:p>
          <a:p>
            <a:endParaRPr lang="en-US" dirty="0"/>
          </a:p>
          <a:p>
            <a:r>
              <a:rPr lang="en-US" dirty="0"/>
              <a:t>• Decisions on acquisition made on one number </a:t>
            </a:r>
          </a:p>
          <a:p>
            <a:endParaRPr lang="en-US" dirty="0"/>
          </a:p>
          <a:p>
            <a:r>
              <a:rPr lang="en-US" dirty="0"/>
              <a:t>• Benchmarking for days wastes a valuable resource </a:t>
            </a:r>
          </a:p>
        </p:txBody>
      </p:sp>
    </p:spTree>
    <p:extLst>
      <p:ext uri="{BB962C8B-B14F-4D97-AF65-F5344CB8AC3E}">
        <p14:creationId xmlns:p14="http://schemas.microsoft.com/office/powerpoint/2010/main" val="1554836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HPCG: High-Performance Conjugate Gradient</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508349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3042"/>
            <a:ext cx="8229600" cy="851933"/>
          </a:xfrm>
        </p:spPr>
        <p:txBody>
          <a:bodyPr/>
          <a:lstStyle/>
          <a:p>
            <a:r>
              <a:rPr lang="en-US" dirty="0" smtClean="0"/>
              <a:t>What is an AMD APU?</a:t>
            </a:r>
            <a:endParaRPr lang="en-US" dirty="0"/>
          </a:p>
        </p:txBody>
      </p:sp>
      <p:pic>
        <p:nvPicPr>
          <p:cNvPr id="4" name="Picture 3"/>
          <p:cNvPicPr>
            <a:picLocks noChangeAspect="1"/>
          </p:cNvPicPr>
          <p:nvPr/>
        </p:nvPicPr>
        <p:blipFill>
          <a:blip r:embed="rId2"/>
          <a:stretch>
            <a:fillRect/>
          </a:stretch>
        </p:blipFill>
        <p:spPr>
          <a:xfrm>
            <a:off x="0" y="1104900"/>
            <a:ext cx="9144000" cy="5160546"/>
          </a:xfrm>
          <a:prstGeom prst="rect">
            <a:avLst/>
          </a:prstGeom>
        </p:spPr>
      </p:pic>
    </p:spTree>
    <p:extLst>
      <p:ext uri="{BB962C8B-B14F-4D97-AF65-F5344CB8AC3E}">
        <p14:creationId xmlns:p14="http://schemas.microsoft.com/office/powerpoint/2010/main" val="991585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295400" y="9525"/>
            <a:ext cx="6858000" cy="981075"/>
          </a:xfrm>
        </p:spPr>
        <p:txBody>
          <a:bodyPr/>
          <a:lstStyle/>
          <a:p>
            <a:r>
              <a:rPr lang="en-US" sz="2800" dirty="0" smtClean="0"/>
              <a:t>Collaborations with Math</a:t>
            </a:r>
          </a:p>
        </p:txBody>
      </p:sp>
      <p:sp>
        <p:nvSpPr>
          <p:cNvPr id="6147" name="Content Placeholder 2"/>
          <p:cNvSpPr>
            <a:spLocks noGrp="1"/>
          </p:cNvSpPr>
          <p:nvPr>
            <p:ph idx="1"/>
          </p:nvPr>
        </p:nvSpPr>
        <p:spPr>
          <a:xfrm>
            <a:off x="152400" y="1143000"/>
            <a:ext cx="8763000" cy="5486400"/>
          </a:xfrm>
        </p:spPr>
        <p:txBody>
          <a:bodyPr/>
          <a:lstStyle/>
          <a:p>
            <a:pPr marL="50800" indent="-7938">
              <a:spcBef>
                <a:spcPct val="20000"/>
              </a:spcBef>
              <a:spcAft>
                <a:spcPts val="600"/>
              </a:spcAft>
              <a:buNone/>
            </a:pPr>
            <a:r>
              <a:rPr lang="en-US" b="0" dirty="0" smtClean="0">
                <a:latin typeface="Gill Sans MT"/>
                <a:cs typeface="Gill Sans MT"/>
              </a:rPr>
              <a:t>Collaboration on the implicit SENSEI-LDC code</a:t>
            </a:r>
          </a:p>
          <a:p>
            <a:pPr marL="328613" indent="-285750">
              <a:spcBef>
                <a:spcPts val="480"/>
              </a:spcBef>
            </a:pPr>
            <a:r>
              <a:rPr lang="en-US" sz="2000" b="0" dirty="0" smtClean="0">
                <a:solidFill>
                  <a:srgbClr val="000000"/>
                </a:solidFill>
                <a:latin typeface="Gill Sans MT"/>
                <a:ea typeface="ＭＳ Ｐゴシック" pitchFamily="-108" charset="-128"/>
                <a:cs typeface="Gill Sans MT"/>
              </a:rPr>
              <a:t>Focus is on solvers and </a:t>
            </a:r>
            <a:r>
              <a:rPr lang="en-US" sz="2000" b="0" dirty="0" err="1" smtClean="0">
                <a:solidFill>
                  <a:srgbClr val="000000"/>
                </a:solidFill>
                <a:latin typeface="Gill Sans MT"/>
                <a:ea typeface="ＭＳ Ｐゴシック" pitchFamily="-108" charset="-128"/>
                <a:cs typeface="Gill Sans MT"/>
              </a:rPr>
              <a:t>preconditioners</a:t>
            </a:r>
            <a:endParaRPr lang="en-US" sz="2000" b="0" dirty="0" smtClean="0">
              <a:solidFill>
                <a:srgbClr val="000000"/>
              </a:solidFill>
              <a:latin typeface="Gill Sans MT"/>
              <a:ea typeface="ＭＳ Ｐゴシック" pitchFamily="-108" charset="-128"/>
              <a:cs typeface="Gill Sans MT"/>
            </a:endParaRPr>
          </a:p>
          <a:p>
            <a:pPr marL="328613" indent="-285750">
              <a:spcBef>
                <a:spcPts val="480"/>
              </a:spcBef>
            </a:pPr>
            <a:r>
              <a:rPr lang="en-US" sz="2000" b="0" dirty="0" smtClean="0">
                <a:solidFill>
                  <a:srgbClr val="000000"/>
                </a:solidFill>
                <a:latin typeface="Gill Sans MT"/>
                <a:ea typeface="ＭＳ Ｐゴシック" pitchFamily="-108" charset="-128"/>
                <a:cs typeface="Gill Sans MT"/>
              </a:rPr>
              <a:t>Maximum efficiency is found when considering interactions between: matrix storage format, memory use, hardware, </a:t>
            </a:r>
            <a:r>
              <a:rPr lang="en-US" sz="2000" b="0" dirty="0" err="1" smtClean="0">
                <a:solidFill>
                  <a:srgbClr val="000000"/>
                </a:solidFill>
                <a:latin typeface="Gill Sans MT"/>
                <a:ea typeface="ＭＳ Ｐゴシック" pitchFamily="-108" charset="-128"/>
                <a:cs typeface="Gill Sans MT"/>
              </a:rPr>
              <a:t>preconditioner</a:t>
            </a:r>
            <a:r>
              <a:rPr lang="en-US" sz="2000" b="0" dirty="0" smtClean="0">
                <a:solidFill>
                  <a:srgbClr val="000000"/>
                </a:solidFill>
                <a:latin typeface="Gill Sans MT"/>
                <a:ea typeface="ＭＳ Ｐゴシック" pitchFamily="-108" charset="-128"/>
                <a:cs typeface="Gill Sans MT"/>
              </a:rPr>
              <a:t>, solver</a:t>
            </a:r>
          </a:p>
          <a:p>
            <a:pPr marL="328613" indent="-285750">
              <a:spcBef>
                <a:spcPts val="480"/>
              </a:spcBef>
            </a:pPr>
            <a:r>
              <a:rPr lang="en-US" sz="2000" b="0" dirty="0" smtClean="0">
                <a:latin typeface="Gill Sans MT"/>
                <a:cs typeface="Gill Sans MT"/>
              </a:rPr>
              <a:t>K</a:t>
            </a:r>
            <a:r>
              <a:rPr lang="en-US" sz="2000" b="0" dirty="0">
                <a:latin typeface="Gill Sans MT"/>
                <a:cs typeface="Gill Sans MT"/>
              </a:rPr>
              <a:t>. </a:t>
            </a:r>
            <a:r>
              <a:rPr lang="en-US" sz="2000" b="0" dirty="0" err="1">
                <a:latin typeface="Gill Sans MT"/>
                <a:cs typeface="Gill Sans MT"/>
              </a:rPr>
              <a:t>Swirydowicz</a:t>
            </a:r>
            <a:r>
              <a:rPr lang="en-US" sz="2000" b="0" dirty="0">
                <a:latin typeface="Gill Sans MT"/>
                <a:cs typeface="Gill Sans MT"/>
              </a:rPr>
              <a:t>, E. de </a:t>
            </a:r>
            <a:r>
              <a:rPr lang="en-US" sz="2000" b="0" dirty="0" err="1">
                <a:latin typeface="Gill Sans MT"/>
                <a:cs typeface="Gill Sans MT"/>
              </a:rPr>
              <a:t>Sturler</a:t>
            </a:r>
            <a:r>
              <a:rPr lang="en-US" sz="2000" b="0" dirty="0">
                <a:latin typeface="Gill Sans MT"/>
                <a:cs typeface="Gill Sans MT"/>
              </a:rPr>
              <a:t>, X. Xu, and C. J. Roy, “Fast Solvers </a:t>
            </a:r>
            <a:r>
              <a:rPr lang="en-US" sz="2000" b="0" dirty="0" smtClean="0">
                <a:latin typeface="Gill Sans MT"/>
                <a:cs typeface="Gill Sans MT"/>
              </a:rPr>
              <a:t>and </a:t>
            </a:r>
            <a:r>
              <a:rPr lang="en-US" sz="2000" b="0" dirty="0" err="1" smtClean="0">
                <a:latin typeface="Gill Sans MT"/>
                <a:cs typeface="Gill Sans MT"/>
              </a:rPr>
              <a:t>Precondi</a:t>
            </a:r>
            <a:r>
              <a:rPr lang="en-US" sz="2000" b="0" dirty="0" err="1">
                <a:latin typeface="Gill Sans MT"/>
                <a:cs typeface="Gill Sans MT"/>
              </a:rPr>
              <a:t>tioners</a:t>
            </a:r>
            <a:r>
              <a:rPr lang="en-US" sz="2000" b="0" dirty="0">
                <a:latin typeface="Gill Sans MT"/>
                <a:cs typeface="Gill Sans MT"/>
              </a:rPr>
              <a:t>,” SIAM Annual Meeting, Chicago, IL, July 7-11, 2014</a:t>
            </a:r>
            <a:endParaRPr lang="en-US" sz="2000" b="0" dirty="0" smtClean="0">
              <a:latin typeface="Gill Sans MT"/>
              <a:cs typeface="Gill Sans MT"/>
            </a:endParaRPr>
          </a:p>
          <a:p>
            <a:pPr marL="50800" lvl="0" indent="-7938">
              <a:spcBef>
                <a:spcPts val="1200"/>
              </a:spcBef>
              <a:spcAft>
                <a:spcPts val="600"/>
              </a:spcAft>
              <a:buNone/>
            </a:pPr>
            <a:r>
              <a:rPr lang="en-US" b="0" dirty="0">
                <a:solidFill>
                  <a:srgbClr val="000000"/>
                </a:solidFill>
                <a:latin typeface="Gill Sans MT"/>
                <a:cs typeface="Gill Sans MT"/>
              </a:rPr>
              <a:t>Collaboration on </a:t>
            </a:r>
            <a:r>
              <a:rPr lang="en-US" b="0" dirty="0" smtClean="0">
                <a:solidFill>
                  <a:srgbClr val="000000"/>
                </a:solidFill>
                <a:latin typeface="Gill Sans MT"/>
                <a:cs typeface="Gill Sans MT"/>
              </a:rPr>
              <a:t>SENSEI</a:t>
            </a:r>
            <a:endParaRPr lang="en-US" b="0" dirty="0">
              <a:solidFill>
                <a:srgbClr val="000000"/>
              </a:solidFill>
              <a:latin typeface="Gill Sans MT"/>
              <a:cs typeface="Gill Sans MT"/>
            </a:endParaRPr>
          </a:p>
          <a:p>
            <a:pPr marL="328613" lvl="0" indent="-285750">
              <a:spcBef>
                <a:spcPts val="480"/>
              </a:spcBef>
            </a:pPr>
            <a:r>
              <a:rPr lang="en-US" sz="2000" b="0" dirty="0" smtClean="0">
                <a:solidFill>
                  <a:srgbClr val="000000"/>
                </a:solidFill>
                <a:latin typeface="Gill Sans MT"/>
                <a:ea typeface="ＭＳ Ｐゴシック" pitchFamily="-108" charset="-128"/>
                <a:cs typeface="Gill Sans MT"/>
              </a:rPr>
              <a:t>SENSEI uses modern Fortran, but includes ISO-C bindings so we can interface with existing solvers in C</a:t>
            </a:r>
          </a:p>
          <a:p>
            <a:pPr marL="328613" lvl="0" indent="-285750">
              <a:spcBef>
                <a:spcPts val="480"/>
              </a:spcBef>
            </a:pPr>
            <a:r>
              <a:rPr lang="en-US" sz="2000" b="0" dirty="0" smtClean="0">
                <a:solidFill>
                  <a:srgbClr val="000000"/>
                </a:solidFill>
                <a:latin typeface="Gill Sans MT"/>
                <a:ea typeface="ＭＳ Ｐゴシック" pitchFamily="-108" charset="-128"/>
                <a:cs typeface="Gill Sans MT"/>
              </a:rPr>
              <a:t>SENSEI uses a built in CPU solver library (Fortran), but has recently been extended </a:t>
            </a:r>
            <a:r>
              <a:rPr lang="en-US" sz="2000" b="0" dirty="0">
                <a:solidFill>
                  <a:srgbClr val="000000"/>
                </a:solidFill>
                <a:latin typeface="Gill Sans MT"/>
                <a:ea typeface="ＭＳ Ｐゴシック" pitchFamily="-108" charset="-128"/>
                <a:cs typeface="Gill Sans MT"/>
              </a:rPr>
              <a:t>towards GPU functionality </a:t>
            </a:r>
            <a:r>
              <a:rPr lang="en-US" sz="2000" b="0" dirty="0" smtClean="0">
                <a:solidFill>
                  <a:srgbClr val="000000"/>
                </a:solidFill>
                <a:latin typeface="Gill Sans MT"/>
                <a:ea typeface="ＭＳ Ｐゴシック" pitchFamily="-108" charset="-128"/>
                <a:cs typeface="Gill Sans MT"/>
              </a:rPr>
              <a:t>using the CUDA ITSOL interface (C); this is the same interface used by de </a:t>
            </a:r>
            <a:r>
              <a:rPr lang="en-US" sz="2000" b="0" dirty="0" err="1" smtClean="0">
                <a:solidFill>
                  <a:srgbClr val="000000"/>
                </a:solidFill>
                <a:latin typeface="Gill Sans MT"/>
                <a:ea typeface="ＭＳ Ｐゴシック" pitchFamily="-108" charset="-128"/>
                <a:cs typeface="Gill Sans MT"/>
              </a:rPr>
              <a:t>Sturler’s</a:t>
            </a:r>
            <a:r>
              <a:rPr lang="en-US" sz="2000" b="0" dirty="0" smtClean="0">
                <a:solidFill>
                  <a:srgbClr val="000000"/>
                </a:solidFill>
                <a:latin typeface="Gill Sans MT"/>
                <a:ea typeface="ＭＳ Ｐゴシック" pitchFamily="-108" charset="-128"/>
                <a:cs typeface="Gill Sans MT"/>
              </a:rPr>
              <a:t> group</a:t>
            </a:r>
            <a:endParaRPr lang="en-US" sz="2000" b="0" dirty="0">
              <a:solidFill>
                <a:srgbClr val="000000"/>
              </a:solidFill>
              <a:latin typeface="Gill Sans MT"/>
              <a:ea typeface="ＭＳ Ｐゴシック" pitchFamily="-108" charset="-128"/>
              <a:cs typeface="Gill Sans MT"/>
            </a:endParaRPr>
          </a:p>
          <a:p>
            <a:pPr marL="328613" indent="-285750">
              <a:spcBef>
                <a:spcPts val="480"/>
              </a:spcBef>
            </a:pPr>
            <a:r>
              <a:rPr lang="en-US" sz="2000" b="0" dirty="0" smtClean="0">
                <a:latin typeface="Gill Sans MT"/>
                <a:cs typeface="Gill Sans MT"/>
              </a:rPr>
              <a:t>The folks in Math should now have access to the SENSEI GIT repository</a:t>
            </a:r>
          </a:p>
        </p:txBody>
      </p:sp>
    </p:spTree>
    <p:extLst>
      <p:ext uri="{BB962C8B-B14F-4D97-AF65-F5344CB8AC3E}">
        <p14:creationId xmlns:p14="http://schemas.microsoft.com/office/powerpoint/2010/main" val="1122446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5742"/>
            <a:ext cx="8229600" cy="851933"/>
          </a:xfrm>
        </p:spPr>
        <p:txBody>
          <a:bodyPr/>
          <a:lstStyle/>
          <a:p>
            <a:pPr algn="l"/>
            <a:r>
              <a:rPr lang="en-US" dirty="0" smtClean="0"/>
              <a:t>Roadmap</a:t>
            </a:r>
            <a:endParaRPr lang="en-US" dirty="0"/>
          </a:p>
        </p:txBody>
      </p:sp>
      <p:sp>
        <p:nvSpPr>
          <p:cNvPr id="3" name="Content Placeholder 2"/>
          <p:cNvSpPr>
            <a:spLocks noGrp="1"/>
          </p:cNvSpPr>
          <p:nvPr>
            <p:ph idx="1"/>
          </p:nvPr>
        </p:nvSpPr>
        <p:spPr>
          <a:xfrm>
            <a:off x="457200" y="1074540"/>
            <a:ext cx="8229600" cy="4835727"/>
          </a:xfrm>
        </p:spPr>
        <p:txBody>
          <a:bodyPr>
            <a:normAutofit/>
          </a:bodyPr>
          <a:lstStyle/>
          <a:p>
            <a:r>
              <a:rPr lang="en-US" dirty="0" smtClean="0">
                <a:solidFill>
                  <a:schemeClr val="bg1">
                    <a:lumMod val="65000"/>
                  </a:schemeClr>
                </a:solidFill>
              </a:rPr>
              <a:t>Vision</a:t>
            </a:r>
          </a:p>
          <a:p>
            <a:r>
              <a:rPr lang="en-US" dirty="0" smtClean="0">
                <a:solidFill>
                  <a:schemeClr val="bg1">
                    <a:lumMod val="65000"/>
                  </a:schemeClr>
                </a:solidFill>
              </a:rPr>
              <a:t>Motivation</a:t>
            </a:r>
          </a:p>
          <a:p>
            <a:r>
              <a:rPr lang="en-US" dirty="0" smtClean="0"/>
              <a:t>Approach:  Synergistic Co-Design</a:t>
            </a:r>
          </a:p>
          <a:p>
            <a:r>
              <a:rPr lang="en-US" dirty="0" smtClean="0"/>
              <a:t>Artifacts</a:t>
            </a:r>
          </a:p>
          <a:p>
            <a:pPr lvl="1"/>
            <a:r>
              <a:rPr lang="en-US" dirty="0" smtClean="0"/>
              <a:t>Optimized CFD Codes</a:t>
            </a:r>
          </a:p>
          <a:p>
            <a:pPr lvl="1"/>
            <a:r>
              <a:rPr lang="en-US" dirty="0" err="1" smtClean="0"/>
              <a:t>CoreTSAR</a:t>
            </a:r>
            <a:r>
              <a:rPr lang="en-US" dirty="0" smtClean="0"/>
              <a:t> / </a:t>
            </a:r>
            <a:r>
              <a:rPr lang="en-US" dirty="0" err="1" smtClean="0"/>
              <a:t>AffinityTSAR</a:t>
            </a:r>
            <a:endParaRPr lang="en-US" dirty="0" smtClean="0"/>
          </a:p>
          <a:p>
            <a:pPr lvl="1"/>
            <a:r>
              <a:rPr lang="en-US" dirty="0" err="1" smtClean="0"/>
              <a:t>MetaMorph</a:t>
            </a:r>
            <a:endParaRPr lang="en-US" dirty="0" smtClean="0"/>
          </a:p>
          <a:p>
            <a:pPr lvl="1"/>
            <a:r>
              <a:rPr lang="en-US" dirty="0">
                <a:solidFill>
                  <a:srgbClr val="A6A6A6"/>
                </a:solidFill>
              </a:rPr>
              <a:t>MPI-ACC</a:t>
            </a:r>
          </a:p>
          <a:p>
            <a:pPr lvl="1"/>
            <a:r>
              <a:rPr lang="en-US" dirty="0">
                <a:solidFill>
                  <a:srgbClr val="A6A6A6"/>
                </a:solidFill>
              </a:rPr>
              <a:t>VOCL: Virtual </a:t>
            </a:r>
            <a:r>
              <a:rPr lang="en-US" dirty="0" err="1" smtClean="0">
                <a:solidFill>
                  <a:srgbClr val="A6A6A6"/>
                </a:solidFill>
              </a:rPr>
              <a:t>OpenCL</a:t>
            </a:r>
            <a:endParaRPr lang="en-US" dirty="0" smtClean="0">
              <a:solidFill>
                <a:srgbClr val="A6A6A6"/>
              </a:solidFill>
            </a:endParaRPr>
          </a:p>
          <a:p>
            <a:r>
              <a:rPr lang="en-US" dirty="0" smtClean="0"/>
              <a:t>Achievements &amp; Publications</a:t>
            </a:r>
          </a:p>
          <a:p>
            <a:r>
              <a:rPr lang="en-US" dirty="0" smtClean="0"/>
              <a:t>Next Steps</a:t>
            </a:r>
          </a:p>
          <a:p>
            <a:endParaRPr lang="en-US" dirty="0"/>
          </a:p>
        </p:txBody>
      </p:sp>
      <p:sp>
        <p:nvSpPr>
          <p:cNvPr id="21" name="TextBox 20"/>
          <p:cNvSpPr txBox="1"/>
          <p:nvPr/>
        </p:nvSpPr>
        <p:spPr>
          <a:xfrm>
            <a:off x="3307013" y="5448602"/>
            <a:ext cx="3073401" cy="923330"/>
          </a:xfrm>
          <a:prstGeom prst="rect">
            <a:avLst/>
          </a:prstGeom>
          <a:noFill/>
        </p:spPr>
        <p:txBody>
          <a:bodyPr wrap="square" rtlCol="0">
            <a:spAutoFit/>
          </a:bodyPr>
          <a:lstStyle/>
          <a:p>
            <a:pPr algn="ctr"/>
            <a:r>
              <a:rPr lang="en-US" b="1" i="1" u="sng" dirty="0" smtClean="0">
                <a:solidFill>
                  <a:schemeClr val="bg1">
                    <a:lumMod val="65000"/>
                  </a:schemeClr>
                </a:solidFill>
              </a:rPr>
              <a:t>Generalize</a:t>
            </a:r>
            <a:r>
              <a:rPr lang="en-US" b="1" i="1" dirty="0" smtClean="0">
                <a:solidFill>
                  <a:schemeClr val="bg1">
                    <a:lumMod val="65000"/>
                  </a:schemeClr>
                </a:solidFill>
              </a:rPr>
              <a:t>, </a:t>
            </a:r>
            <a:r>
              <a:rPr lang="en-US" dirty="0" smtClean="0">
                <a:solidFill>
                  <a:schemeClr val="bg1">
                    <a:lumMod val="65000"/>
                  </a:schemeClr>
                </a:solidFill>
              </a:rPr>
              <a:t>as presented at a</a:t>
            </a:r>
          </a:p>
          <a:p>
            <a:pPr algn="ctr"/>
            <a:r>
              <a:rPr lang="en-US" dirty="0" smtClean="0">
                <a:solidFill>
                  <a:schemeClr val="bg1">
                    <a:lumMod val="65000"/>
                  </a:schemeClr>
                </a:solidFill>
              </a:rPr>
              <a:t>White House BIGDATA Event</a:t>
            </a:r>
          </a:p>
          <a:p>
            <a:pPr algn="ctr"/>
            <a:r>
              <a:rPr lang="en-US" dirty="0" smtClean="0">
                <a:solidFill>
                  <a:schemeClr val="bg1">
                    <a:lumMod val="65000"/>
                  </a:schemeClr>
                </a:solidFill>
              </a:rPr>
              <a:t>in May 2013</a:t>
            </a:r>
            <a:endParaRPr lang="en-US" dirty="0">
              <a:solidFill>
                <a:schemeClr val="bg1">
                  <a:lumMod val="65000"/>
                </a:schemeClr>
              </a:solidFill>
            </a:endParaRPr>
          </a:p>
        </p:txBody>
      </p:sp>
      <p:sp>
        <p:nvSpPr>
          <p:cNvPr id="43" name="Oval 42"/>
          <p:cNvSpPr/>
          <p:nvPr/>
        </p:nvSpPr>
        <p:spPr bwMode="auto">
          <a:xfrm>
            <a:off x="5736008" y="279164"/>
            <a:ext cx="1854200" cy="177102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44" name="TextBox 43"/>
          <p:cNvSpPr txBox="1"/>
          <p:nvPr/>
        </p:nvSpPr>
        <p:spPr>
          <a:xfrm>
            <a:off x="5899083" y="560247"/>
            <a:ext cx="1213944" cy="369332"/>
          </a:xfrm>
          <a:prstGeom prst="rect">
            <a:avLst/>
          </a:prstGeom>
          <a:noFill/>
        </p:spPr>
        <p:txBody>
          <a:bodyPr wrap="none" rtlCol="0">
            <a:spAutoFit/>
          </a:bodyPr>
          <a:lstStyle/>
          <a:p>
            <a:r>
              <a:rPr lang="en-US" sz="1800" dirty="0" smtClean="0">
                <a:latin typeface="Gill Sans MT"/>
                <a:cs typeface="Gill Sans MT"/>
              </a:rPr>
              <a:t>Algorithms</a:t>
            </a:r>
            <a:endParaRPr lang="en-US" sz="1800" dirty="0">
              <a:latin typeface="Gill Sans MT"/>
              <a:cs typeface="Gill Sans MT"/>
            </a:endParaRPr>
          </a:p>
        </p:txBody>
      </p:sp>
      <p:sp>
        <p:nvSpPr>
          <p:cNvPr id="45" name="TextBox 44"/>
          <p:cNvSpPr txBox="1"/>
          <p:nvPr/>
        </p:nvSpPr>
        <p:spPr>
          <a:xfrm>
            <a:off x="5887589" y="831509"/>
            <a:ext cx="681810" cy="369332"/>
          </a:xfrm>
          <a:prstGeom prst="rect">
            <a:avLst/>
          </a:prstGeom>
          <a:noFill/>
        </p:spPr>
        <p:txBody>
          <a:bodyPr wrap="none" rtlCol="0">
            <a:spAutoFit/>
          </a:bodyPr>
          <a:lstStyle/>
          <a:p>
            <a:r>
              <a:rPr lang="en-US" i="1" dirty="0" smtClean="0">
                <a:latin typeface="Gill Sans MT"/>
                <a:cs typeface="Gill Sans MT"/>
              </a:rPr>
              <a:t>216</a:t>
            </a:r>
            <a:r>
              <a:rPr lang="en-US" sz="1800" i="1" dirty="0" smtClean="0">
                <a:latin typeface="Gill Sans MT"/>
                <a:cs typeface="Gill Sans MT"/>
              </a:rPr>
              <a:t>x</a:t>
            </a:r>
            <a:endParaRPr lang="en-US" sz="1800" i="1" dirty="0">
              <a:latin typeface="Gill Sans MT"/>
              <a:cs typeface="Gill Sans MT"/>
            </a:endParaRPr>
          </a:p>
        </p:txBody>
      </p:sp>
      <p:sp>
        <p:nvSpPr>
          <p:cNvPr id="48" name="TextBox 47"/>
          <p:cNvSpPr txBox="1"/>
          <p:nvPr/>
        </p:nvSpPr>
        <p:spPr>
          <a:xfrm>
            <a:off x="7643308" y="570055"/>
            <a:ext cx="1014220" cy="369332"/>
          </a:xfrm>
          <a:prstGeom prst="rect">
            <a:avLst/>
          </a:prstGeom>
          <a:noFill/>
        </p:spPr>
        <p:txBody>
          <a:bodyPr wrap="none" rtlCol="0">
            <a:spAutoFit/>
          </a:bodyPr>
          <a:lstStyle/>
          <a:p>
            <a:r>
              <a:rPr lang="en-US" sz="1800" dirty="0" smtClean="0">
                <a:latin typeface="Gill Sans MT"/>
                <a:cs typeface="Gill Sans MT"/>
              </a:rPr>
              <a:t>Software</a:t>
            </a:r>
            <a:endParaRPr lang="en-US" sz="1800" dirty="0">
              <a:latin typeface="Gill Sans MT"/>
              <a:cs typeface="Gill Sans MT"/>
            </a:endParaRPr>
          </a:p>
        </p:txBody>
      </p:sp>
      <p:sp>
        <p:nvSpPr>
          <p:cNvPr id="50" name="TextBox 49"/>
          <p:cNvSpPr txBox="1"/>
          <p:nvPr/>
        </p:nvSpPr>
        <p:spPr>
          <a:xfrm>
            <a:off x="8174401" y="836757"/>
            <a:ext cx="441284" cy="369332"/>
          </a:xfrm>
          <a:prstGeom prst="rect">
            <a:avLst/>
          </a:prstGeom>
          <a:noFill/>
        </p:spPr>
        <p:txBody>
          <a:bodyPr wrap="none" rtlCol="0">
            <a:spAutoFit/>
          </a:bodyPr>
          <a:lstStyle/>
          <a:p>
            <a:r>
              <a:rPr lang="en-US" sz="1800" i="1" dirty="0">
                <a:latin typeface="Gill Sans MT"/>
                <a:cs typeface="Gill Sans MT"/>
              </a:rPr>
              <a:t>4</a:t>
            </a:r>
            <a:r>
              <a:rPr lang="en-US" sz="1800" i="1" dirty="0" smtClean="0">
                <a:latin typeface="Gill Sans MT"/>
                <a:cs typeface="Gill Sans MT"/>
              </a:rPr>
              <a:t>x</a:t>
            </a:r>
            <a:endParaRPr lang="en-US" sz="1800" i="1" dirty="0">
              <a:latin typeface="Gill Sans MT"/>
              <a:cs typeface="Gill Sans MT"/>
            </a:endParaRPr>
          </a:p>
        </p:txBody>
      </p:sp>
      <p:sp>
        <p:nvSpPr>
          <p:cNvPr id="52" name="TextBox 51"/>
          <p:cNvSpPr txBox="1"/>
          <p:nvPr/>
        </p:nvSpPr>
        <p:spPr>
          <a:xfrm>
            <a:off x="6734686" y="2271857"/>
            <a:ext cx="1118929" cy="369332"/>
          </a:xfrm>
          <a:prstGeom prst="rect">
            <a:avLst/>
          </a:prstGeom>
          <a:noFill/>
        </p:spPr>
        <p:txBody>
          <a:bodyPr wrap="none" rtlCol="0">
            <a:spAutoFit/>
          </a:bodyPr>
          <a:lstStyle/>
          <a:p>
            <a:r>
              <a:rPr lang="en-US" sz="1800" dirty="0" smtClean="0">
                <a:latin typeface="Gill Sans MT"/>
                <a:cs typeface="Gill Sans MT"/>
              </a:rPr>
              <a:t>Hardware</a:t>
            </a:r>
            <a:endParaRPr lang="en-US" sz="1800" dirty="0">
              <a:latin typeface="Gill Sans MT"/>
              <a:cs typeface="Gill Sans MT"/>
            </a:endParaRPr>
          </a:p>
        </p:txBody>
      </p:sp>
      <p:sp>
        <p:nvSpPr>
          <p:cNvPr id="55" name="TextBox 54"/>
          <p:cNvSpPr txBox="1"/>
          <p:nvPr/>
        </p:nvSpPr>
        <p:spPr>
          <a:xfrm>
            <a:off x="7049871" y="2001690"/>
            <a:ext cx="561547" cy="369332"/>
          </a:xfrm>
          <a:prstGeom prst="rect">
            <a:avLst/>
          </a:prstGeom>
          <a:noFill/>
        </p:spPr>
        <p:txBody>
          <a:bodyPr wrap="none" rtlCol="0">
            <a:spAutoFit/>
          </a:bodyPr>
          <a:lstStyle/>
          <a:p>
            <a:r>
              <a:rPr lang="en-US" i="1" dirty="0" smtClean="0">
                <a:latin typeface="Gill Sans MT"/>
                <a:cs typeface="Gill Sans MT"/>
              </a:rPr>
              <a:t>88</a:t>
            </a:r>
            <a:r>
              <a:rPr lang="en-US" sz="1800" i="1" dirty="0" smtClean="0">
                <a:latin typeface="Gill Sans MT"/>
                <a:cs typeface="Gill Sans MT"/>
              </a:rPr>
              <a:t>x</a:t>
            </a:r>
            <a:endParaRPr lang="en-US" sz="1800" i="1" dirty="0">
              <a:latin typeface="Gill Sans MT"/>
              <a:cs typeface="Gill Sans MT"/>
            </a:endParaRPr>
          </a:p>
        </p:txBody>
      </p:sp>
      <p:sp>
        <p:nvSpPr>
          <p:cNvPr id="66" name="Oval 65"/>
          <p:cNvSpPr/>
          <p:nvPr/>
        </p:nvSpPr>
        <p:spPr bwMode="auto">
          <a:xfrm>
            <a:off x="6967908" y="291864"/>
            <a:ext cx="1854200" cy="177102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67" name="Oval 66"/>
          <p:cNvSpPr/>
          <p:nvPr/>
        </p:nvSpPr>
        <p:spPr bwMode="auto">
          <a:xfrm>
            <a:off x="6371008" y="990364"/>
            <a:ext cx="1854200" cy="177102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68" name="TextBox 67"/>
          <p:cNvSpPr txBox="1"/>
          <p:nvPr/>
        </p:nvSpPr>
        <p:spPr>
          <a:xfrm>
            <a:off x="8241189" y="4217"/>
            <a:ext cx="902811" cy="369332"/>
          </a:xfrm>
          <a:prstGeom prst="rect">
            <a:avLst/>
          </a:prstGeom>
          <a:noFill/>
        </p:spPr>
        <p:txBody>
          <a:bodyPr wrap="none" rtlCol="0">
            <a:spAutoFit/>
          </a:bodyPr>
          <a:lstStyle/>
          <a:p>
            <a:r>
              <a:rPr lang="en-US" dirty="0" smtClean="0"/>
              <a:t>N-body</a:t>
            </a:r>
            <a:endParaRPr lang="en-US" dirty="0"/>
          </a:p>
        </p:txBody>
      </p:sp>
      <p:cxnSp>
        <p:nvCxnSpPr>
          <p:cNvPr id="69" name="Straight Connector 68"/>
          <p:cNvCxnSpPr/>
          <p:nvPr/>
        </p:nvCxnSpPr>
        <p:spPr>
          <a:xfrm>
            <a:off x="6967908" y="1063073"/>
            <a:ext cx="622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6974258" y="1139273"/>
            <a:ext cx="622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6967908" y="1223211"/>
            <a:ext cx="622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6980608" y="1299411"/>
            <a:ext cx="609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6999701" y="1374223"/>
            <a:ext cx="55256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7014518" y="1450423"/>
            <a:ext cx="52928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7049870" y="1534361"/>
            <a:ext cx="45583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7095067" y="1610561"/>
            <a:ext cx="36406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7133169" y="1686761"/>
            <a:ext cx="28786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7192436" y="1758728"/>
            <a:ext cx="160866"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a:off x="5745414" y="2946400"/>
            <a:ext cx="3086100" cy="3279984"/>
            <a:chOff x="5745414" y="2946400"/>
            <a:chExt cx="3086100" cy="3279984"/>
          </a:xfrm>
        </p:grpSpPr>
        <p:sp>
          <p:nvSpPr>
            <p:cNvPr id="46" name="Oval 45"/>
            <p:cNvSpPr/>
            <p:nvPr/>
          </p:nvSpPr>
          <p:spPr bwMode="auto">
            <a:xfrm>
              <a:off x="5745414" y="3744163"/>
              <a:ext cx="1854200" cy="177102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47" name="TextBox 46"/>
            <p:cNvSpPr txBox="1"/>
            <p:nvPr/>
          </p:nvSpPr>
          <p:spPr>
            <a:xfrm>
              <a:off x="5908488" y="4025246"/>
              <a:ext cx="1213944" cy="369332"/>
            </a:xfrm>
            <a:prstGeom prst="rect">
              <a:avLst/>
            </a:prstGeom>
            <a:noFill/>
          </p:spPr>
          <p:txBody>
            <a:bodyPr wrap="none" rtlCol="0">
              <a:spAutoFit/>
            </a:bodyPr>
            <a:lstStyle/>
            <a:p>
              <a:r>
                <a:rPr lang="en-US" sz="1800" dirty="0" smtClean="0">
                  <a:latin typeface="Gill Sans MT"/>
                  <a:cs typeface="Gill Sans MT"/>
                </a:rPr>
                <a:t>Algorithms</a:t>
              </a:r>
              <a:endParaRPr lang="en-US" sz="1800" dirty="0">
                <a:latin typeface="Gill Sans MT"/>
                <a:cs typeface="Gill Sans MT"/>
              </a:endParaRPr>
            </a:p>
          </p:txBody>
        </p:sp>
        <p:sp>
          <p:nvSpPr>
            <p:cNvPr id="49" name="TextBox 48"/>
            <p:cNvSpPr txBox="1"/>
            <p:nvPr/>
          </p:nvSpPr>
          <p:spPr>
            <a:xfrm>
              <a:off x="7652714" y="4035054"/>
              <a:ext cx="1014220" cy="369332"/>
            </a:xfrm>
            <a:prstGeom prst="rect">
              <a:avLst/>
            </a:prstGeom>
            <a:noFill/>
          </p:spPr>
          <p:txBody>
            <a:bodyPr wrap="none" rtlCol="0">
              <a:spAutoFit/>
            </a:bodyPr>
            <a:lstStyle/>
            <a:p>
              <a:r>
                <a:rPr lang="en-US" sz="1800" dirty="0" smtClean="0">
                  <a:latin typeface="Gill Sans MT"/>
                  <a:cs typeface="Gill Sans MT"/>
                </a:rPr>
                <a:t>Software</a:t>
              </a:r>
              <a:endParaRPr lang="en-US" sz="1800" dirty="0">
                <a:latin typeface="Gill Sans MT"/>
                <a:cs typeface="Gill Sans MT"/>
              </a:endParaRPr>
            </a:p>
          </p:txBody>
        </p:sp>
        <p:sp>
          <p:nvSpPr>
            <p:cNvPr id="51" name="TextBox 50"/>
            <p:cNvSpPr txBox="1"/>
            <p:nvPr/>
          </p:nvSpPr>
          <p:spPr>
            <a:xfrm>
              <a:off x="6744092" y="5736856"/>
              <a:ext cx="1118929" cy="369332"/>
            </a:xfrm>
            <a:prstGeom prst="rect">
              <a:avLst/>
            </a:prstGeom>
            <a:noFill/>
          </p:spPr>
          <p:txBody>
            <a:bodyPr wrap="none" rtlCol="0">
              <a:spAutoFit/>
            </a:bodyPr>
            <a:lstStyle/>
            <a:p>
              <a:r>
                <a:rPr lang="en-US" sz="1800" dirty="0" smtClean="0">
                  <a:latin typeface="Gill Sans MT"/>
                  <a:cs typeface="Gill Sans MT"/>
                </a:rPr>
                <a:t>Hardware</a:t>
              </a:r>
              <a:endParaRPr lang="en-US" sz="1800" dirty="0">
                <a:latin typeface="Gill Sans MT"/>
                <a:cs typeface="Gill Sans MT"/>
              </a:endParaRPr>
            </a:p>
          </p:txBody>
        </p:sp>
        <p:sp>
          <p:nvSpPr>
            <p:cNvPr id="53" name="Oval 52"/>
            <p:cNvSpPr/>
            <p:nvPr/>
          </p:nvSpPr>
          <p:spPr bwMode="auto">
            <a:xfrm>
              <a:off x="6977314" y="3756863"/>
              <a:ext cx="1854200" cy="177102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54" name="Oval 53"/>
            <p:cNvSpPr/>
            <p:nvPr/>
          </p:nvSpPr>
          <p:spPr bwMode="auto">
            <a:xfrm>
              <a:off x="6380414" y="4455363"/>
              <a:ext cx="1854200" cy="177102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cxnSp>
          <p:nvCxnSpPr>
            <p:cNvPr id="56" name="Straight Connector 55"/>
            <p:cNvCxnSpPr/>
            <p:nvPr/>
          </p:nvCxnSpPr>
          <p:spPr>
            <a:xfrm>
              <a:off x="6977314" y="4528072"/>
              <a:ext cx="622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6983664" y="4604272"/>
              <a:ext cx="622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6977314" y="4688210"/>
              <a:ext cx="622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6990014" y="4764410"/>
              <a:ext cx="609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7009106" y="4839222"/>
              <a:ext cx="55256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7023924" y="4915422"/>
              <a:ext cx="52928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7059277" y="4999360"/>
              <a:ext cx="45583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7104473" y="5075560"/>
              <a:ext cx="36406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7142574" y="5151760"/>
              <a:ext cx="28786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7201842" y="5223727"/>
              <a:ext cx="160866"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Down Arrow 4"/>
            <p:cNvSpPr/>
            <p:nvPr/>
          </p:nvSpPr>
          <p:spPr>
            <a:xfrm>
              <a:off x="7163742" y="2946400"/>
              <a:ext cx="303858" cy="75966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0" name="TextBox 79"/>
          <p:cNvSpPr txBox="1"/>
          <p:nvPr/>
        </p:nvSpPr>
        <p:spPr>
          <a:xfrm>
            <a:off x="4093635" y="2971800"/>
            <a:ext cx="3161595" cy="615553"/>
          </a:xfrm>
          <a:prstGeom prst="rect">
            <a:avLst/>
          </a:prstGeom>
          <a:noFill/>
        </p:spPr>
        <p:txBody>
          <a:bodyPr wrap="square" rtlCol="0">
            <a:spAutoFit/>
          </a:bodyPr>
          <a:lstStyle/>
          <a:p>
            <a:pPr algn="ctr"/>
            <a:r>
              <a:rPr lang="en-US" b="1" i="1" u="sng" dirty="0" smtClean="0"/>
              <a:t>Formalize</a:t>
            </a:r>
            <a:r>
              <a:rPr lang="en-US" b="1" i="1" dirty="0" smtClean="0"/>
              <a:t> for CFD</a:t>
            </a:r>
          </a:p>
          <a:p>
            <a:pPr algn="ctr"/>
            <a:r>
              <a:rPr lang="en-US" sz="1600" b="1" i="1" dirty="0" smtClean="0"/>
              <a:t>(structured &amp; unstructured grid)</a:t>
            </a:r>
            <a:endParaRPr lang="en-US" sz="1600" b="1" i="1" dirty="0"/>
          </a:p>
        </p:txBody>
      </p:sp>
    </p:spTree>
    <p:extLst>
      <p:ext uri="{BB962C8B-B14F-4D97-AF65-F5344CB8AC3E}">
        <p14:creationId xmlns:p14="http://schemas.microsoft.com/office/powerpoint/2010/main" val="116357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80"/>
                                        </p:tgtEl>
                                        <p:attrNameLst>
                                          <p:attrName>style.visibility</p:attrName>
                                        </p:attrNameLst>
                                      </p:cBhvr>
                                      <p:to>
                                        <p:strVal val="visible"/>
                                      </p:to>
                                    </p:set>
                                    <p:anim calcmode="lin" valueType="num">
                                      <p:cBhvr additive="base">
                                        <p:cTn id="11" dur="500"/>
                                        <p:tgtEl>
                                          <p:spTgt spid="80"/>
                                        </p:tgtEl>
                                        <p:attrNameLst>
                                          <p:attrName>ppt_y</p:attrName>
                                        </p:attrNameLst>
                                      </p:cBhvr>
                                      <p:tavLst>
                                        <p:tav tm="0">
                                          <p:val>
                                            <p:strVal val="#ppt_y-#ppt_h*1.125000"/>
                                          </p:val>
                                        </p:tav>
                                        <p:tav tm="100000">
                                          <p:val>
                                            <p:strVal val="#ppt_y"/>
                                          </p:val>
                                        </p:tav>
                                      </p:tavLst>
                                    </p:anim>
                                    <p:animEffect transition="in" filter="wipe(down)">
                                      <p:cBhvr>
                                        <p:cTn id="12" dur="500"/>
                                        <p:tgtEl>
                                          <p:spTgt spid="80"/>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p:tgtEl>
                                          <p:spTgt spid="21"/>
                                        </p:tgtEl>
                                        <p:attrNameLst>
                                          <p:attrName>ppt_y</p:attrName>
                                        </p:attrNameLst>
                                      </p:cBhvr>
                                      <p:tavLst>
                                        <p:tav tm="0">
                                          <p:val>
                                            <p:strVal val="#ppt_y-#ppt_h*1.125000"/>
                                          </p:val>
                                        </p:tav>
                                        <p:tav tm="100000">
                                          <p:val>
                                            <p:strVal val="#ppt_y"/>
                                          </p:val>
                                        </p:tav>
                                      </p:tavLst>
                                    </p:anim>
                                    <p:animEffect transition="in" filter="wipe(down)">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80"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990600" y="9525"/>
            <a:ext cx="7162800" cy="981075"/>
          </a:xfrm>
        </p:spPr>
        <p:txBody>
          <a:bodyPr/>
          <a:lstStyle/>
          <a:p>
            <a:r>
              <a:rPr lang="en-US" sz="2800" dirty="0" smtClean="0"/>
              <a:t>Collaborations with CS</a:t>
            </a:r>
          </a:p>
        </p:txBody>
      </p:sp>
      <p:sp>
        <p:nvSpPr>
          <p:cNvPr id="6147" name="Content Placeholder 2"/>
          <p:cNvSpPr>
            <a:spLocks noGrp="1"/>
          </p:cNvSpPr>
          <p:nvPr>
            <p:ph idx="1"/>
          </p:nvPr>
        </p:nvSpPr>
        <p:spPr>
          <a:xfrm>
            <a:off x="152400" y="1143000"/>
            <a:ext cx="8763000" cy="5486400"/>
          </a:xfrm>
        </p:spPr>
        <p:txBody>
          <a:bodyPr/>
          <a:lstStyle/>
          <a:p>
            <a:pPr marL="50800" indent="-7938">
              <a:spcBef>
                <a:spcPct val="20000"/>
              </a:spcBef>
              <a:spcAft>
                <a:spcPts val="600"/>
              </a:spcAft>
              <a:buNone/>
            </a:pPr>
            <a:r>
              <a:rPr lang="en-US" b="0" dirty="0" smtClean="0">
                <a:latin typeface="Gill Sans MT"/>
                <a:cs typeface="Gill Sans MT"/>
              </a:rPr>
              <a:t>Collaboration w/ Feng’s group: SENSEI-LDC and SENSEI</a:t>
            </a:r>
          </a:p>
          <a:p>
            <a:pPr marL="328613" indent="-285750">
              <a:spcBef>
                <a:spcPts val="480"/>
              </a:spcBef>
            </a:pPr>
            <a:r>
              <a:rPr lang="en-US" sz="2000" b="0" dirty="0" smtClean="0">
                <a:solidFill>
                  <a:srgbClr val="000000"/>
                </a:solidFill>
                <a:latin typeface="Gill Sans MT"/>
                <a:ea typeface="ＭＳ Ｐゴシック" pitchFamily="-108" charset="-128"/>
                <a:cs typeface="Gill Sans MT"/>
              </a:rPr>
              <a:t>Worked with Tom </a:t>
            </a:r>
            <a:r>
              <a:rPr lang="en-US" sz="2000" b="0" dirty="0" err="1" smtClean="0">
                <a:solidFill>
                  <a:srgbClr val="000000"/>
                </a:solidFill>
                <a:latin typeface="Gill Sans MT"/>
                <a:ea typeface="ＭＳ Ｐゴシック" pitchFamily="-108" charset="-128"/>
                <a:cs typeface="Gill Sans MT"/>
              </a:rPr>
              <a:t>Scogland</a:t>
            </a:r>
            <a:r>
              <a:rPr lang="en-US" sz="2000" b="0" dirty="0" smtClean="0">
                <a:solidFill>
                  <a:srgbClr val="000000"/>
                </a:solidFill>
                <a:latin typeface="Gill Sans MT"/>
                <a:ea typeface="ＭＳ Ｐゴシック" pitchFamily="-108" charset="-128"/>
                <a:cs typeface="Gill Sans MT"/>
              </a:rPr>
              <a:t> to get explicit SENSEI-LDC code running on multiple GPUs (AIAA Paper, journal submission in progress)</a:t>
            </a:r>
          </a:p>
          <a:p>
            <a:pPr marL="328613" indent="-285750">
              <a:spcBef>
                <a:spcPts val="480"/>
              </a:spcBef>
            </a:pPr>
            <a:r>
              <a:rPr lang="en-US" sz="2000" b="0" dirty="0" smtClean="0">
                <a:solidFill>
                  <a:srgbClr val="000000"/>
                </a:solidFill>
                <a:latin typeface="Gill Sans MT"/>
                <a:ea typeface="ＭＳ Ｐゴシック" pitchFamily="-108" charset="-128"/>
                <a:cs typeface="Gill Sans MT"/>
              </a:rPr>
              <a:t>Developed plan for GPU-parallelizing SENSEI using </a:t>
            </a:r>
            <a:r>
              <a:rPr lang="en-US" sz="2000" b="0" dirty="0" err="1" smtClean="0">
                <a:solidFill>
                  <a:srgbClr val="000000"/>
                </a:solidFill>
                <a:latin typeface="Gill Sans MT"/>
                <a:ea typeface="ＭＳ Ｐゴシック" pitchFamily="-108" charset="-128"/>
                <a:cs typeface="Gill Sans MT"/>
              </a:rPr>
              <a:t>OpenACC</a:t>
            </a:r>
            <a:endParaRPr lang="en-US" sz="2000" b="0" dirty="0" smtClean="0">
              <a:solidFill>
                <a:srgbClr val="000000"/>
              </a:solidFill>
              <a:latin typeface="Gill Sans MT"/>
              <a:ea typeface="ＭＳ Ｐゴシック" pitchFamily="-108" charset="-128"/>
              <a:cs typeface="Gill Sans MT"/>
            </a:endParaRPr>
          </a:p>
          <a:p>
            <a:pPr marL="328613" indent="-285750">
              <a:spcBef>
                <a:spcPts val="480"/>
              </a:spcBef>
            </a:pPr>
            <a:r>
              <a:rPr lang="en-US" sz="1600" b="0" dirty="0" smtClean="0">
                <a:solidFill>
                  <a:srgbClr val="000000"/>
                </a:solidFill>
                <a:latin typeface="Gill Sans MT"/>
                <a:ea typeface="ＭＳ Ｐゴシック" pitchFamily="-108" charset="-128"/>
                <a:cs typeface="Gill Sans MT"/>
              </a:rPr>
              <a:t>B</a:t>
            </a:r>
            <a:r>
              <a:rPr lang="en-US" sz="1600" b="0" dirty="0">
                <a:solidFill>
                  <a:srgbClr val="000000"/>
                </a:solidFill>
                <a:latin typeface="Gill Sans MT"/>
                <a:ea typeface="ＭＳ Ｐゴシック" pitchFamily="-108" charset="-128"/>
                <a:cs typeface="Gill Sans MT"/>
              </a:rPr>
              <a:t>. P. Pickering, C. W. Jackson, T. R. W. </a:t>
            </a:r>
            <a:r>
              <a:rPr lang="en-US" sz="1600" b="0" dirty="0" err="1">
                <a:solidFill>
                  <a:srgbClr val="000000"/>
                </a:solidFill>
                <a:latin typeface="Gill Sans MT"/>
                <a:ea typeface="ＭＳ Ｐゴシック" pitchFamily="-108" charset="-128"/>
                <a:cs typeface="Gill Sans MT"/>
              </a:rPr>
              <a:t>Scogland</a:t>
            </a:r>
            <a:r>
              <a:rPr lang="en-US" sz="1600" b="0" dirty="0">
                <a:solidFill>
                  <a:srgbClr val="000000"/>
                </a:solidFill>
                <a:latin typeface="Gill Sans MT"/>
                <a:ea typeface="ＭＳ Ｐゴシック" pitchFamily="-108" charset="-128"/>
                <a:cs typeface="Gill Sans MT"/>
              </a:rPr>
              <a:t>, W.-C. Feng, and C. J. Roy, “Directive-Based GPU Programming for Computational Fluid Dynamics,” AIAA Paper 2014-1131, </a:t>
            </a:r>
            <a:r>
              <a:rPr lang="en-US" sz="1600" b="0" dirty="0" smtClean="0">
                <a:solidFill>
                  <a:srgbClr val="000000"/>
                </a:solidFill>
                <a:latin typeface="Gill Sans MT"/>
                <a:ea typeface="ＭＳ Ｐゴシック" pitchFamily="-108" charset="-128"/>
                <a:cs typeface="Gill Sans MT"/>
              </a:rPr>
              <a:t>52</a:t>
            </a:r>
            <a:r>
              <a:rPr lang="en-US" sz="1600" b="0" baseline="30000" dirty="0" smtClean="0">
                <a:solidFill>
                  <a:srgbClr val="000000"/>
                </a:solidFill>
                <a:latin typeface="Gill Sans MT"/>
                <a:ea typeface="ＭＳ Ｐゴシック" pitchFamily="-108" charset="-128"/>
                <a:cs typeface="Gill Sans MT"/>
              </a:rPr>
              <a:t>nd</a:t>
            </a:r>
            <a:r>
              <a:rPr lang="en-US" sz="1600" b="0" dirty="0" smtClean="0">
                <a:solidFill>
                  <a:srgbClr val="000000"/>
                </a:solidFill>
                <a:latin typeface="Gill Sans MT"/>
                <a:ea typeface="ＭＳ Ｐゴシック" pitchFamily="-108" charset="-128"/>
                <a:cs typeface="Gill Sans MT"/>
              </a:rPr>
              <a:t> Aerospace </a:t>
            </a:r>
            <a:r>
              <a:rPr lang="en-US" sz="1600" b="0" dirty="0">
                <a:solidFill>
                  <a:srgbClr val="000000"/>
                </a:solidFill>
                <a:latin typeface="Gill Sans MT"/>
                <a:ea typeface="ＭＳ Ｐゴシック" pitchFamily="-108" charset="-128"/>
                <a:cs typeface="Gill Sans MT"/>
              </a:rPr>
              <a:t>Sciences Meeting, National Harbor, MD, January 13-17, 2014</a:t>
            </a:r>
            <a:endParaRPr lang="en-US" sz="1600" b="0" dirty="0" smtClean="0">
              <a:solidFill>
                <a:srgbClr val="000000"/>
              </a:solidFill>
              <a:latin typeface="Gill Sans MT"/>
              <a:ea typeface="ＭＳ Ｐゴシック" pitchFamily="-108" charset="-128"/>
              <a:cs typeface="Gill Sans MT"/>
            </a:endParaRPr>
          </a:p>
          <a:p>
            <a:pPr marL="50800" lvl="0" indent="-7938">
              <a:spcBef>
                <a:spcPts val="1200"/>
              </a:spcBef>
              <a:spcAft>
                <a:spcPts val="600"/>
              </a:spcAft>
              <a:buNone/>
            </a:pPr>
            <a:r>
              <a:rPr lang="en-US" b="0" dirty="0" smtClean="0">
                <a:solidFill>
                  <a:srgbClr val="000000"/>
                </a:solidFill>
                <a:latin typeface="Gill Sans MT"/>
                <a:cs typeface="Gill Sans MT"/>
              </a:rPr>
              <a:t>Collaboration w/ </a:t>
            </a:r>
            <a:r>
              <a:rPr lang="en-US" b="0" dirty="0" err="1" smtClean="0">
                <a:solidFill>
                  <a:srgbClr val="000000"/>
                </a:solidFill>
                <a:latin typeface="Gill Sans MT"/>
                <a:cs typeface="Gill Sans MT"/>
              </a:rPr>
              <a:t>Sandu’s</a:t>
            </a:r>
            <a:r>
              <a:rPr lang="en-US" b="0" dirty="0" smtClean="0">
                <a:solidFill>
                  <a:srgbClr val="000000"/>
                </a:solidFill>
                <a:latin typeface="Gill Sans MT"/>
                <a:cs typeface="Gill Sans MT"/>
              </a:rPr>
              <a:t> group: SENSEI-Lite</a:t>
            </a:r>
            <a:endParaRPr lang="en-US" b="0" dirty="0">
              <a:solidFill>
                <a:srgbClr val="000000"/>
              </a:solidFill>
              <a:latin typeface="Gill Sans MT"/>
              <a:cs typeface="Gill Sans MT"/>
            </a:endParaRPr>
          </a:p>
          <a:p>
            <a:pPr marL="328613" lvl="0" indent="-285750">
              <a:spcBef>
                <a:spcPts val="480"/>
              </a:spcBef>
            </a:pPr>
            <a:r>
              <a:rPr lang="en-US" sz="2000" b="0" dirty="0" smtClean="0">
                <a:solidFill>
                  <a:srgbClr val="000000"/>
                </a:solidFill>
                <a:latin typeface="Gill Sans MT"/>
                <a:ea typeface="ＭＳ Ｐゴシック" pitchFamily="-108" charset="-128"/>
                <a:cs typeface="Gill Sans MT"/>
              </a:rPr>
              <a:t>Developed a MATLAB version of SENSEI: the “real” SENSEI-Lite</a:t>
            </a:r>
          </a:p>
          <a:p>
            <a:pPr marL="328613" lvl="0" indent="-285750">
              <a:spcBef>
                <a:spcPts val="480"/>
              </a:spcBef>
            </a:pPr>
            <a:r>
              <a:rPr lang="en-US" sz="2000" b="0" dirty="0" smtClean="0">
                <a:solidFill>
                  <a:srgbClr val="000000"/>
                </a:solidFill>
                <a:latin typeface="Gill Sans MT"/>
                <a:ea typeface="ＭＳ Ｐゴシック" pitchFamily="-108" charset="-128"/>
                <a:cs typeface="Gill Sans MT"/>
              </a:rPr>
              <a:t>Current code capabilities: structured grid, general geometry, finite volume method, single block, </a:t>
            </a:r>
            <a:r>
              <a:rPr lang="en-US" sz="2000" b="0" dirty="0" err="1" smtClean="0">
                <a:solidFill>
                  <a:srgbClr val="000000"/>
                </a:solidFill>
                <a:latin typeface="Gill Sans MT"/>
                <a:ea typeface="ＭＳ Ｐゴシック" pitchFamily="-108" charset="-128"/>
                <a:cs typeface="Gill Sans MT"/>
              </a:rPr>
              <a:t>inviscid</a:t>
            </a:r>
            <a:r>
              <a:rPr lang="en-US" sz="2000" b="0" dirty="0" smtClean="0">
                <a:solidFill>
                  <a:srgbClr val="000000"/>
                </a:solidFill>
                <a:latin typeface="Gill Sans MT"/>
                <a:ea typeface="ＭＳ Ｐゴシック" pitchFamily="-108" charset="-128"/>
                <a:cs typeface="Gill Sans MT"/>
              </a:rPr>
              <a:t>, and explicit solver</a:t>
            </a:r>
          </a:p>
          <a:p>
            <a:pPr marL="328613" lvl="0" indent="-285750">
              <a:spcBef>
                <a:spcPts val="480"/>
              </a:spcBef>
            </a:pPr>
            <a:r>
              <a:rPr lang="en-US" sz="2000" b="0" dirty="0" smtClean="0">
                <a:solidFill>
                  <a:srgbClr val="000000"/>
                </a:solidFill>
                <a:latin typeface="Gill Sans MT"/>
                <a:ea typeface="ＭＳ Ｐゴシック" pitchFamily="-108" charset="-128"/>
                <a:cs typeface="Gill Sans MT"/>
              </a:rPr>
              <a:t>Upcoming capabilities: viscous (</a:t>
            </a:r>
            <a:r>
              <a:rPr lang="en-US" sz="2000" b="0" dirty="0" err="1" smtClean="0">
                <a:solidFill>
                  <a:srgbClr val="000000"/>
                </a:solidFill>
                <a:latin typeface="Gill Sans MT"/>
                <a:ea typeface="ＭＳ Ｐゴシック" pitchFamily="-108" charset="-128"/>
                <a:cs typeface="Gill Sans MT"/>
              </a:rPr>
              <a:t>Navier</a:t>
            </a:r>
            <a:r>
              <a:rPr lang="en-US" sz="2000" b="0" dirty="0" smtClean="0">
                <a:solidFill>
                  <a:srgbClr val="000000"/>
                </a:solidFill>
                <a:latin typeface="Gill Sans MT"/>
                <a:ea typeface="ＭＳ Ｐゴシック" pitchFamily="-108" charset="-128"/>
                <a:cs typeface="Gill Sans MT"/>
              </a:rPr>
              <a:t>-Stokes) &amp; implicit w/ full </a:t>
            </a:r>
            <a:r>
              <a:rPr lang="en-US" sz="2000" b="0" dirty="0" err="1" smtClean="0">
                <a:solidFill>
                  <a:srgbClr val="000000"/>
                </a:solidFill>
                <a:latin typeface="Gill Sans MT"/>
                <a:ea typeface="ＭＳ Ｐゴシック" pitchFamily="-108" charset="-128"/>
                <a:cs typeface="Gill Sans MT"/>
              </a:rPr>
              <a:t>Jacobian</a:t>
            </a:r>
            <a:endParaRPr lang="en-US" sz="2000" b="0" dirty="0">
              <a:solidFill>
                <a:srgbClr val="000000"/>
              </a:solidFill>
              <a:latin typeface="Gill Sans MT"/>
              <a:ea typeface="ＭＳ Ｐゴシック" pitchFamily="-108" charset="-128"/>
              <a:cs typeface="Gill Sans MT"/>
            </a:endParaRPr>
          </a:p>
          <a:p>
            <a:pPr marL="328613" indent="-285750">
              <a:spcBef>
                <a:spcPts val="480"/>
              </a:spcBef>
            </a:pPr>
            <a:r>
              <a:rPr lang="en-US" sz="2000" b="0" dirty="0" err="1" smtClean="0">
                <a:latin typeface="Gill Sans MT"/>
                <a:cs typeface="Gill Sans MT"/>
              </a:rPr>
              <a:t>Sandu’s</a:t>
            </a:r>
            <a:r>
              <a:rPr lang="en-US" sz="2000" b="0" dirty="0" smtClean="0">
                <a:latin typeface="Gill Sans MT"/>
                <a:cs typeface="Gill Sans MT"/>
              </a:rPr>
              <a:t> group currently has access to code through </a:t>
            </a:r>
            <a:r>
              <a:rPr lang="en-US" sz="2000" b="0" dirty="0" err="1" smtClean="0">
                <a:latin typeface="Gill Sans MT"/>
                <a:cs typeface="Gill Sans MT"/>
              </a:rPr>
              <a:t>github</a:t>
            </a:r>
            <a:endParaRPr lang="en-US" sz="2000" b="0" dirty="0" smtClean="0">
              <a:latin typeface="Gill Sans MT"/>
              <a:cs typeface="Gill Sans MT"/>
            </a:endParaRPr>
          </a:p>
          <a:p>
            <a:pPr marL="328613" indent="-285750">
              <a:spcBef>
                <a:spcPts val="480"/>
              </a:spcBef>
            </a:pPr>
            <a:r>
              <a:rPr lang="en-US" sz="2000" b="0" dirty="0" err="1" smtClean="0">
                <a:latin typeface="Gill Sans MT"/>
                <a:cs typeface="Gill Sans MT"/>
              </a:rPr>
              <a:t>Sandu’s</a:t>
            </a:r>
            <a:r>
              <a:rPr lang="en-US" sz="2000" b="0" dirty="0" smtClean="0">
                <a:latin typeface="Gill Sans MT"/>
                <a:cs typeface="Gill Sans MT"/>
              </a:rPr>
              <a:t> group will use the implicit code for studying their IMEX and ROK/EXPK schemes for time accurate simulations</a:t>
            </a:r>
          </a:p>
        </p:txBody>
      </p:sp>
    </p:spTree>
    <p:extLst>
      <p:ext uri="{BB962C8B-B14F-4D97-AF65-F5344CB8AC3E}">
        <p14:creationId xmlns:p14="http://schemas.microsoft.com/office/powerpoint/2010/main" val="589494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p:cNvSpPr>
            <a:spLocks noGrp="1"/>
          </p:cNvSpPr>
          <p:nvPr>
            <p:ph type="title"/>
          </p:nvPr>
        </p:nvSpPr>
        <p:spPr>
          <a:xfrm>
            <a:off x="457200" y="160341"/>
            <a:ext cx="8229600" cy="690560"/>
          </a:xfrm>
        </p:spPr>
        <p:txBody>
          <a:bodyPr>
            <a:normAutofit fontScale="90000"/>
          </a:bodyPr>
          <a:lstStyle/>
          <a:p>
            <a:r>
              <a:rPr lang="en-US" dirty="0" smtClean="0"/>
              <a:t>    Ecosystem for Heterogeneous Parallel Computing</a:t>
            </a:r>
            <a:endParaRPr lang="en-US" dirty="0"/>
          </a:p>
        </p:txBody>
      </p:sp>
      <p:pic>
        <p:nvPicPr>
          <p:cNvPr id="8" name="Picture 7"/>
          <p:cNvPicPr>
            <a:picLocks noChangeAspect="1"/>
          </p:cNvPicPr>
          <p:nvPr/>
        </p:nvPicPr>
        <p:blipFill>
          <a:blip r:embed="rId3"/>
          <a:srcRect l="17872" t="37952" b="12470"/>
          <a:stretch>
            <a:fillRect/>
          </a:stretch>
        </p:blipFill>
        <p:spPr>
          <a:xfrm>
            <a:off x="759490" y="2610747"/>
            <a:ext cx="7059198" cy="3344543"/>
          </a:xfrm>
          <a:prstGeom prst="rect">
            <a:avLst/>
          </a:prstGeom>
        </p:spPr>
      </p:pic>
      <p:sp>
        <p:nvSpPr>
          <p:cNvPr id="13" name="TextBox 12"/>
          <p:cNvSpPr txBox="1"/>
          <p:nvPr/>
        </p:nvSpPr>
        <p:spPr>
          <a:xfrm>
            <a:off x="1998989" y="5929868"/>
            <a:ext cx="4328379" cy="369332"/>
          </a:xfrm>
          <a:prstGeom prst="rect">
            <a:avLst/>
          </a:prstGeom>
          <a:noFill/>
        </p:spPr>
        <p:txBody>
          <a:bodyPr wrap="none" rtlCol="0">
            <a:spAutoFit/>
          </a:bodyPr>
          <a:lstStyle/>
          <a:p>
            <a:r>
              <a:rPr lang="en-US" sz="1800" dirty="0" smtClean="0">
                <a:cs typeface="Calibri"/>
              </a:rPr>
              <a:t>Heterogeneous Parallel Computing Platform</a:t>
            </a:r>
            <a:endParaRPr lang="en-US" sz="1800" dirty="0">
              <a:cs typeface="Calibri"/>
            </a:endParaRPr>
          </a:p>
        </p:txBody>
      </p:sp>
      <p:pic>
        <p:nvPicPr>
          <p:cNvPr id="10" name="Picture 9"/>
          <p:cNvPicPr>
            <a:picLocks noChangeAspect="1"/>
          </p:cNvPicPr>
          <p:nvPr/>
        </p:nvPicPr>
        <p:blipFill>
          <a:blip r:embed="rId4"/>
          <a:stretch>
            <a:fillRect/>
          </a:stretch>
        </p:blipFill>
        <p:spPr>
          <a:xfrm>
            <a:off x="2517817" y="1825573"/>
            <a:ext cx="247481" cy="496790"/>
          </a:xfrm>
          <a:prstGeom prst="rect">
            <a:avLst/>
          </a:prstGeom>
          <a:scene3d>
            <a:camera prst="orthographicFront">
              <a:rot lat="0" lon="0" rev="5400000"/>
            </a:camera>
            <a:lightRig rig="threePt" dir="t"/>
          </a:scene3d>
        </p:spPr>
      </p:pic>
      <p:sp>
        <p:nvSpPr>
          <p:cNvPr id="14" name="Rectangle 13"/>
          <p:cNvSpPr/>
          <p:nvPr/>
        </p:nvSpPr>
        <p:spPr>
          <a:xfrm>
            <a:off x="1686591" y="1066800"/>
            <a:ext cx="1264285" cy="13716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prstTxWarp prst="textNoShape">
              <a:avLst/>
            </a:prstTxWarp>
          </a:bodyPr>
          <a:lstStyle/>
          <a:p>
            <a:pPr algn="ctr">
              <a:defRPr/>
            </a:pPr>
            <a:r>
              <a:rPr lang="en-US" sz="1600" dirty="0">
                <a:solidFill>
                  <a:schemeClr val="tx1"/>
                </a:solidFill>
              </a:rPr>
              <a:t>Sequence</a:t>
            </a:r>
          </a:p>
          <a:p>
            <a:pPr algn="ctr">
              <a:defRPr/>
            </a:pPr>
            <a:r>
              <a:rPr lang="en-US" sz="1600" dirty="0">
                <a:solidFill>
                  <a:schemeClr val="tx1"/>
                </a:solidFill>
              </a:rPr>
              <a:t>Alignment</a:t>
            </a:r>
          </a:p>
        </p:txBody>
      </p:sp>
      <p:pic>
        <p:nvPicPr>
          <p:cNvPr id="16" name="Picture 61"/>
          <p:cNvPicPr>
            <a:picLocks noChangeAspect="1"/>
          </p:cNvPicPr>
          <p:nvPr/>
        </p:nvPicPr>
        <p:blipFill>
          <a:blip r:embed="rId5"/>
          <a:srcRect l="15596" r="15596"/>
          <a:stretch>
            <a:fillRect/>
          </a:stretch>
        </p:blipFill>
        <p:spPr bwMode="auto">
          <a:xfrm>
            <a:off x="1784381" y="1673231"/>
            <a:ext cx="515144" cy="688975"/>
          </a:xfrm>
          <a:prstGeom prst="rect">
            <a:avLst/>
          </a:prstGeom>
          <a:noFill/>
          <a:ln w="9525">
            <a:noFill/>
            <a:miter lim="800000"/>
            <a:headEnd/>
            <a:tailEnd/>
          </a:ln>
        </p:spPr>
      </p:pic>
      <p:pic>
        <p:nvPicPr>
          <p:cNvPr id="17" name="Picture 59"/>
          <p:cNvPicPr>
            <a:picLocks noChangeAspect="1"/>
          </p:cNvPicPr>
          <p:nvPr/>
        </p:nvPicPr>
        <p:blipFill>
          <a:blip r:embed="rId6"/>
          <a:srcRect l="23260" t="2534" r="48634" b="2534"/>
          <a:stretch>
            <a:fillRect/>
          </a:stretch>
        </p:blipFill>
        <p:spPr bwMode="auto">
          <a:xfrm>
            <a:off x="2330957" y="1676400"/>
            <a:ext cx="536098" cy="685800"/>
          </a:xfrm>
          <a:prstGeom prst="rect">
            <a:avLst/>
          </a:prstGeom>
          <a:noFill/>
          <a:ln w="9525">
            <a:noFill/>
            <a:miter lim="800000"/>
            <a:headEnd/>
            <a:tailEnd/>
          </a:ln>
        </p:spPr>
      </p:pic>
      <p:sp>
        <p:nvSpPr>
          <p:cNvPr id="18" name="Rectangle 17"/>
          <p:cNvSpPr/>
          <p:nvPr/>
        </p:nvSpPr>
        <p:spPr>
          <a:xfrm>
            <a:off x="2950875" y="1066800"/>
            <a:ext cx="1257300" cy="13716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lstStyle/>
          <a:p>
            <a:pPr algn="ctr">
              <a:defRPr/>
            </a:pPr>
            <a:r>
              <a:rPr lang="en-US" sz="1600" dirty="0">
                <a:solidFill>
                  <a:schemeClr val="tx1"/>
                </a:solidFill>
              </a:rPr>
              <a:t>Molecular</a:t>
            </a:r>
          </a:p>
          <a:p>
            <a:pPr algn="ctr">
              <a:defRPr/>
            </a:pPr>
            <a:r>
              <a:rPr lang="en-US" sz="1600" dirty="0">
                <a:solidFill>
                  <a:schemeClr val="tx1"/>
                </a:solidFill>
              </a:rPr>
              <a:t>Dynamics</a:t>
            </a:r>
          </a:p>
        </p:txBody>
      </p:sp>
      <p:pic>
        <p:nvPicPr>
          <p:cNvPr id="19" name="Picture 75"/>
          <p:cNvPicPr>
            <a:picLocks noChangeAspect="1"/>
          </p:cNvPicPr>
          <p:nvPr/>
        </p:nvPicPr>
        <p:blipFill>
          <a:blip r:embed="rId7"/>
          <a:srcRect/>
          <a:stretch>
            <a:fillRect/>
          </a:stretch>
        </p:blipFill>
        <p:spPr bwMode="auto">
          <a:xfrm>
            <a:off x="3179646" y="1676400"/>
            <a:ext cx="777081" cy="636588"/>
          </a:xfrm>
          <a:prstGeom prst="rect">
            <a:avLst/>
          </a:prstGeom>
          <a:noFill/>
          <a:ln w="9525">
            <a:noFill/>
            <a:miter lim="800000"/>
            <a:headEnd/>
            <a:tailEnd/>
          </a:ln>
        </p:spPr>
      </p:pic>
      <p:sp>
        <p:nvSpPr>
          <p:cNvPr id="20" name="Rectangle 19"/>
          <p:cNvSpPr/>
          <p:nvPr/>
        </p:nvSpPr>
        <p:spPr>
          <a:xfrm>
            <a:off x="4208175" y="1066800"/>
            <a:ext cx="1341120" cy="13716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lstStyle/>
          <a:p>
            <a:pPr algn="ctr">
              <a:defRPr/>
            </a:pPr>
            <a:r>
              <a:rPr lang="en-US" sz="1600" dirty="0">
                <a:solidFill>
                  <a:schemeClr val="tx1"/>
                </a:solidFill>
              </a:rPr>
              <a:t>Earthquake</a:t>
            </a:r>
          </a:p>
          <a:p>
            <a:pPr algn="ctr">
              <a:defRPr/>
            </a:pPr>
            <a:r>
              <a:rPr lang="en-US" sz="1600" dirty="0">
                <a:solidFill>
                  <a:schemeClr val="tx1"/>
                </a:solidFill>
              </a:rPr>
              <a:t>Modeling</a:t>
            </a:r>
          </a:p>
        </p:txBody>
      </p:sp>
      <p:sp>
        <p:nvSpPr>
          <p:cNvPr id="21" name="Rectangle 20"/>
          <p:cNvSpPr/>
          <p:nvPr/>
        </p:nvSpPr>
        <p:spPr>
          <a:xfrm>
            <a:off x="5549295" y="1066800"/>
            <a:ext cx="1341120" cy="13716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lstStyle/>
          <a:p>
            <a:pPr algn="ctr">
              <a:defRPr/>
            </a:pPr>
            <a:r>
              <a:rPr lang="en-US" sz="1600" dirty="0" err="1">
                <a:solidFill>
                  <a:schemeClr val="tx1"/>
                </a:solidFill>
              </a:rPr>
              <a:t>Neuro</a:t>
            </a:r>
            <a:r>
              <a:rPr lang="en-US" sz="1600" dirty="0">
                <a:solidFill>
                  <a:schemeClr val="tx1"/>
                </a:solidFill>
              </a:rPr>
              <a:t>-</a:t>
            </a:r>
          </a:p>
          <a:p>
            <a:pPr algn="ctr">
              <a:defRPr/>
            </a:pPr>
            <a:r>
              <a:rPr lang="en-US" sz="1600" dirty="0">
                <a:solidFill>
                  <a:schemeClr val="tx1"/>
                </a:solidFill>
              </a:rPr>
              <a:t>informatics</a:t>
            </a:r>
          </a:p>
        </p:txBody>
      </p:sp>
      <p:pic>
        <p:nvPicPr>
          <p:cNvPr id="22" name="Picture 72"/>
          <p:cNvPicPr>
            <a:picLocks noChangeAspect="1"/>
          </p:cNvPicPr>
          <p:nvPr/>
        </p:nvPicPr>
        <p:blipFill>
          <a:blip r:embed="rId8"/>
          <a:srcRect/>
          <a:stretch>
            <a:fillRect/>
          </a:stretch>
        </p:blipFill>
        <p:spPr bwMode="auto">
          <a:xfrm>
            <a:off x="5800757" y="1676400"/>
            <a:ext cx="773589" cy="700088"/>
          </a:xfrm>
          <a:prstGeom prst="rect">
            <a:avLst/>
          </a:prstGeom>
          <a:noFill/>
          <a:ln w="9525">
            <a:noFill/>
            <a:miter lim="800000"/>
            <a:headEnd/>
            <a:tailEnd/>
          </a:ln>
        </p:spPr>
      </p:pic>
      <p:pic>
        <p:nvPicPr>
          <p:cNvPr id="23" name="Picture 48"/>
          <p:cNvPicPr>
            <a:picLocks noChangeAspect="1"/>
          </p:cNvPicPr>
          <p:nvPr/>
        </p:nvPicPr>
        <p:blipFill>
          <a:blip r:embed="rId9"/>
          <a:srcRect t="16045" r="10863" b="16045"/>
          <a:stretch>
            <a:fillRect/>
          </a:stretch>
        </p:blipFill>
        <p:spPr bwMode="auto">
          <a:xfrm>
            <a:off x="4375817" y="1619250"/>
            <a:ext cx="923767" cy="742950"/>
          </a:xfrm>
          <a:prstGeom prst="rect">
            <a:avLst/>
          </a:prstGeom>
          <a:noFill/>
          <a:ln w="9525">
            <a:noFill/>
            <a:miter lim="800000"/>
            <a:headEnd/>
            <a:tailEnd/>
          </a:ln>
        </p:spPr>
      </p:pic>
      <p:grpSp>
        <p:nvGrpSpPr>
          <p:cNvPr id="2" name="Group 30"/>
          <p:cNvGrpSpPr/>
          <p:nvPr/>
        </p:nvGrpSpPr>
        <p:grpSpPr>
          <a:xfrm>
            <a:off x="359065" y="1066800"/>
            <a:ext cx="1327526" cy="1371600"/>
            <a:chOff x="-1167231" y="2413000"/>
            <a:chExt cx="1460279" cy="1371600"/>
          </a:xfrm>
        </p:grpSpPr>
        <p:sp>
          <p:nvSpPr>
            <p:cNvPr id="27" name="Rectangle 26"/>
            <p:cNvSpPr/>
            <p:nvPr/>
          </p:nvSpPr>
          <p:spPr>
            <a:xfrm>
              <a:off x="-1167231" y="2413000"/>
              <a:ext cx="1460279" cy="13716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prstTxWarp prst="textNoShape">
                <a:avLst/>
              </a:prstTxWarp>
            </a:bodyPr>
            <a:lstStyle/>
            <a:p>
              <a:pPr algn="ctr">
                <a:defRPr/>
              </a:pPr>
              <a:r>
                <a:rPr lang="en-US" sz="1600" dirty="0" smtClean="0">
                  <a:solidFill>
                    <a:schemeClr val="tx1"/>
                  </a:solidFill>
                </a:rPr>
                <a:t>Epidemiology</a:t>
              </a:r>
              <a:endParaRPr lang="en-US" sz="1600" dirty="0">
                <a:solidFill>
                  <a:schemeClr val="tx1"/>
                </a:solidFill>
              </a:endParaRPr>
            </a:p>
          </p:txBody>
        </p:sp>
        <p:pic>
          <p:nvPicPr>
            <p:cNvPr id="29" name="Picture 28"/>
            <p:cNvPicPr>
              <a:picLocks noChangeAspect="1"/>
            </p:cNvPicPr>
            <p:nvPr/>
          </p:nvPicPr>
          <p:blipFill>
            <a:blip r:embed="rId10"/>
            <a:stretch>
              <a:fillRect/>
            </a:stretch>
          </p:blipFill>
          <p:spPr>
            <a:xfrm>
              <a:off x="-1046867" y="2747966"/>
              <a:ext cx="1258362" cy="973134"/>
            </a:xfrm>
            <a:prstGeom prst="rect">
              <a:avLst/>
            </a:prstGeom>
          </p:spPr>
        </p:pic>
      </p:grpSp>
      <p:grpSp>
        <p:nvGrpSpPr>
          <p:cNvPr id="3" name="Group 34"/>
          <p:cNvGrpSpPr/>
          <p:nvPr/>
        </p:nvGrpSpPr>
        <p:grpSpPr>
          <a:xfrm>
            <a:off x="6890415" y="969966"/>
            <a:ext cx="1341120" cy="1371600"/>
            <a:chOff x="368300" y="1663700"/>
            <a:chExt cx="1341120" cy="1371600"/>
          </a:xfrm>
        </p:grpSpPr>
        <p:sp>
          <p:nvSpPr>
            <p:cNvPr id="33" name="Rectangle 32"/>
            <p:cNvSpPr/>
            <p:nvPr/>
          </p:nvSpPr>
          <p:spPr>
            <a:xfrm>
              <a:off x="368300" y="1663700"/>
              <a:ext cx="1341120" cy="1371600"/>
            </a:xfrm>
            <a:prstGeom prst="rect">
              <a:avLst/>
            </a:prstGeom>
            <a:solidFill>
              <a:schemeClr val="bg1"/>
            </a:solidFill>
            <a:ln>
              <a:noFill/>
            </a:ln>
            <a:effectLst>
              <a:outerShdw blurRad="40000" dist="23000" dir="5400000" rotWithShape="0">
                <a:srgbClr val="000000">
                  <a:alpha val="35000"/>
                </a:srgbClr>
              </a:outerShdw>
              <a:softEdge rad="50800"/>
            </a:effectLst>
          </p:spPr>
          <p:style>
            <a:lnRef idx="1">
              <a:schemeClr val="accent1"/>
            </a:lnRef>
            <a:fillRef idx="3">
              <a:schemeClr val="accent1"/>
            </a:fillRef>
            <a:effectRef idx="2">
              <a:schemeClr val="accent1"/>
            </a:effectRef>
            <a:fontRef idx="minor">
              <a:schemeClr val="lt1"/>
            </a:fontRef>
          </p:style>
          <p:txBody>
            <a:bodyPr/>
            <a:lstStyle/>
            <a:p>
              <a:pPr algn="ctr">
                <a:defRPr/>
              </a:pPr>
              <a:r>
                <a:rPr lang="en-US" sz="1600" dirty="0" err="1" smtClean="0">
                  <a:solidFill>
                    <a:schemeClr val="tx1"/>
                  </a:solidFill>
                </a:rPr>
                <a:t>Cybersecurity</a:t>
              </a:r>
              <a:endParaRPr lang="en-US" sz="1600" dirty="0">
                <a:solidFill>
                  <a:schemeClr val="tx1"/>
                </a:solidFill>
              </a:endParaRPr>
            </a:p>
          </p:txBody>
        </p:sp>
        <p:pic>
          <p:nvPicPr>
            <p:cNvPr id="32" name="Picture 31"/>
            <p:cNvPicPr>
              <a:picLocks noChangeAspect="1"/>
            </p:cNvPicPr>
            <p:nvPr/>
          </p:nvPicPr>
          <p:blipFill>
            <a:blip r:embed="rId11"/>
            <a:stretch>
              <a:fillRect/>
            </a:stretch>
          </p:blipFill>
          <p:spPr>
            <a:xfrm>
              <a:off x="718819" y="2009956"/>
              <a:ext cx="640081" cy="815261"/>
            </a:xfrm>
            <a:prstGeom prst="rect">
              <a:avLst/>
            </a:prstGeom>
            <a:effectLst>
              <a:softEdge rad="50800"/>
            </a:effectLst>
          </p:spPr>
        </p:pic>
      </p:grpSp>
      <p:sp>
        <p:nvSpPr>
          <p:cNvPr id="31" name="Rectangle 30"/>
          <p:cNvSpPr/>
          <p:nvPr/>
        </p:nvSpPr>
        <p:spPr>
          <a:xfrm>
            <a:off x="7607301" y="1536128"/>
            <a:ext cx="1533437" cy="1219772"/>
          </a:xfrm>
          <a:prstGeom prst="rect">
            <a:avLst/>
          </a:prstGeom>
          <a:solidFill>
            <a:schemeClr val="bg1"/>
          </a:solidFill>
          <a:ln>
            <a:noFill/>
          </a:ln>
          <a:effectLst>
            <a:outerShdw blurRad="40000" dist="23000" dir="5400000" rotWithShape="0">
              <a:srgbClr val="000000">
                <a:alpha val="35000"/>
              </a:srgbClr>
            </a:outerShdw>
            <a:softEdge rad="50800"/>
          </a:effectLst>
        </p:spPr>
        <p:style>
          <a:lnRef idx="1">
            <a:schemeClr val="accent1"/>
          </a:lnRef>
          <a:fillRef idx="3">
            <a:schemeClr val="accent1"/>
          </a:fillRef>
          <a:effectRef idx="2">
            <a:schemeClr val="accent1"/>
          </a:effectRef>
          <a:fontRef idx="minor">
            <a:schemeClr val="lt1"/>
          </a:fontRef>
        </p:style>
        <p:txBody>
          <a:bodyPr/>
          <a:lstStyle/>
          <a:p>
            <a:pPr algn="ctr">
              <a:defRPr/>
            </a:pPr>
            <a:r>
              <a:rPr lang="en-US" sz="1600" dirty="0" smtClean="0">
                <a:solidFill>
                  <a:schemeClr val="tx1"/>
                </a:solidFill>
              </a:rPr>
              <a:t>MAVs</a:t>
            </a:r>
          </a:p>
        </p:txBody>
      </p:sp>
      <p:sp>
        <p:nvSpPr>
          <p:cNvPr id="25" name="TextBox 24"/>
          <p:cNvSpPr txBox="1"/>
          <p:nvPr/>
        </p:nvSpPr>
        <p:spPr>
          <a:xfrm>
            <a:off x="114931" y="190500"/>
            <a:ext cx="1386618" cy="369332"/>
          </a:xfrm>
          <a:prstGeom prst="rect">
            <a:avLst/>
          </a:prstGeom>
          <a:noFill/>
          <a:scene3d>
            <a:camera prst="orthographicFront">
              <a:rot lat="0" lon="0" rev="1440000"/>
            </a:camera>
            <a:lightRig rig="threePt" dir="t"/>
          </a:scene3d>
        </p:spPr>
        <p:txBody>
          <a:bodyPr wrap="none" rtlCol="0">
            <a:spAutoFit/>
          </a:bodyPr>
          <a:lstStyle/>
          <a:p>
            <a:r>
              <a:rPr lang="en-US" b="1" dirty="0" smtClean="0"/>
              <a:t>Intra-Node</a:t>
            </a:r>
            <a:endParaRPr lang="en-US" b="1" dirty="0"/>
          </a:p>
        </p:txBody>
      </p:sp>
      <p:pic>
        <p:nvPicPr>
          <p:cNvPr id="26" name="Picture 25"/>
          <p:cNvPicPr>
            <a:picLocks noChangeAspect="1"/>
          </p:cNvPicPr>
          <p:nvPr/>
        </p:nvPicPr>
        <p:blipFill>
          <a:blip r:embed="rId12"/>
          <a:stretch>
            <a:fillRect/>
          </a:stretch>
        </p:blipFill>
        <p:spPr>
          <a:xfrm>
            <a:off x="3722326" y="1913913"/>
            <a:ext cx="468801" cy="462577"/>
          </a:xfrm>
          <a:prstGeom prst="rect">
            <a:avLst/>
          </a:prstGeom>
          <a:effectLst/>
        </p:spPr>
      </p:pic>
      <p:pic>
        <p:nvPicPr>
          <p:cNvPr id="6" name="Picture 5"/>
          <p:cNvPicPr>
            <a:picLocks noChangeAspect="1"/>
          </p:cNvPicPr>
          <p:nvPr/>
        </p:nvPicPr>
        <p:blipFill>
          <a:blip r:embed="rId13"/>
          <a:stretch>
            <a:fillRect/>
          </a:stretch>
        </p:blipFill>
        <p:spPr>
          <a:xfrm>
            <a:off x="359066" y="1855990"/>
            <a:ext cx="557010" cy="557010"/>
          </a:xfrm>
          <a:prstGeom prst="rect">
            <a:avLst/>
          </a:prstGeom>
          <a:effectLst>
            <a:softEdge rad="50800"/>
          </a:effectLst>
        </p:spPr>
      </p:pic>
      <p:pic>
        <p:nvPicPr>
          <p:cNvPr id="34" name="Picture 33"/>
          <p:cNvPicPr>
            <a:picLocks noChangeAspect="1"/>
          </p:cNvPicPr>
          <p:nvPr/>
        </p:nvPicPr>
        <p:blipFill>
          <a:blip r:embed="rId14"/>
          <a:stretch>
            <a:fillRect/>
          </a:stretch>
        </p:blipFill>
        <p:spPr>
          <a:xfrm>
            <a:off x="4991100" y="1881538"/>
            <a:ext cx="507395" cy="507395"/>
          </a:xfrm>
          <a:prstGeom prst="rect">
            <a:avLst/>
          </a:prstGeom>
          <a:effectLst/>
        </p:spPr>
      </p:pic>
      <p:pic>
        <p:nvPicPr>
          <p:cNvPr id="35" name="Picture 34"/>
          <p:cNvPicPr>
            <a:picLocks noChangeAspect="1"/>
          </p:cNvPicPr>
          <p:nvPr/>
        </p:nvPicPr>
        <p:blipFill>
          <a:blip r:embed="rId13"/>
          <a:stretch>
            <a:fillRect/>
          </a:stretch>
        </p:blipFill>
        <p:spPr>
          <a:xfrm>
            <a:off x="1686591" y="1868690"/>
            <a:ext cx="557010" cy="557010"/>
          </a:xfrm>
          <a:prstGeom prst="rect">
            <a:avLst/>
          </a:prstGeom>
          <a:effectLst>
            <a:softEdge rad="50800"/>
          </a:effectLst>
        </p:spPr>
      </p:pic>
      <p:pic>
        <p:nvPicPr>
          <p:cNvPr id="9" name="Picture 8"/>
          <p:cNvPicPr>
            <a:picLocks noChangeAspect="1"/>
          </p:cNvPicPr>
          <p:nvPr/>
        </p:nvPicPr>
        <p:blipFill>
          <a:blip r:embed="rId15"/>
          <a:stretch>
            <a:fillRect/>
          </a:stretch>
        </p:blipFill>
        <p:spPr>
          <a:xfrm>
            <a:off x="1155700" y="1892911"/>
            <a:ext cx="505491" cy="503244"/>
          </a:xfrm>
          <a:prstGeom prst="rect">
            <a:avLst/>
          </a:prstGeom>
        </p:spPr>
      </p:pic>
      <p:pic>
        <p:nvPicPr>
          <p:cNvPr id="36" name="Picture 35"/>
          <p:cNvPicPr>
            <a:picLocks noChangeAspect="1"/>
          </p:cNvPicPr>
          <p:nvPr/>
        </p:nvPicPr>
        <p:blipFill>
          <a:blip r:embed="rId13"/>
          <a:stretch>
            <a:fillRect/>
          </a:stretch>
        </p:blipFill>
        <p:spPr>
          <a:xfrm>
            <a:off x="6333406" y="1855990"/>
            <a:ext cx="557010" cy="557010"/>
          </a:xfrm>
          <a:prstGeom prst="rect">
            <a:avLst/>
          </a:prstGeom>
          <a:effectLst>
            <a:softEdge rad="50800"/>
          </a:effectLst>
        </p:spPr>
      </p:pic>
      <p:pic>
        <p:nvPicPr>
          <p:cNvPr id="12" name="Picture 11"/>
          <p:cNvPicPr>
            <a:picLocks noChangeAspect="1"/>
          </p:cNvPicPr>
          <p:nvPr/>
        </p:nvPicPr>
        <p:blipFill>
          <a:blip r:embed="rId16"/>
          <a:stretch>
            <a:fillRect/>
          </a:stretch>
        </p:blipFill>
        <p:spPr>
          <a:xfrm>
            <a:off x="2230878" y="1875813"/>
            <a:ext cx="694599" cy="516911"/>
          </a:xfrm>
          <a:prstGeom prst="rect">
            <a:avLst/>
          </a:prstGeom>
        </p:spPr>
      </p:pic>
      <p:pic>
        <p:nvPicPr>
          <p:cNvPr id="39" name="Picture 38"/>
          <p:cNvPicPr>
            <a:picLocks noChangeAspect="1"/>
          </p:cNvPicPr>
          <p:nvPr/>
        </p:nvPicPr>
        <p:blipFill>
          <a:blip r:embed="rId17"/>
          <a:stretch>
            <a:fillRect/>
          </a:stretch>
        </p:blipFill>
        <p:spPr>
          <a:xfrm>
            <a:off x="7815426" y="2916855"/>
            <a:ext cx="1181167" cy="1207770"/>
          </a:xfrm>
          <a:prstGeom prst="rect">
            <a:avLst/>
          </a:prstGeom>
        </p:spPr>
      </p:pic>
      <p:sp>
        <p:nvSpPr>
          <p:cNvPr id="28" name="TextBox 27"/>
          <p:cNvSpPr txBox="1"/>
          <p:nvPr/>
        </p:nvSpPr>
        <p:spPr>
          <a:xfrm>
            <a:off x="2310937" y="735568"/>
            <a:ext cx="2419164" cy="369332"/>
          </a:xfrm>
          <a:prstGeom prst="rect">
            <a:avLst/>
          </a:prstGeom>
          <a:noFill/>
        </p:spPr>
        <p:txBody>
          <a:bodyPr wrap="none" rtlCol="0">
            <a:spAutoFit/>
          </a:bodyPr>
          <a:lstStyle/>
          <a:p>
            <a:r>
              <a:rPr lang="en-US" dirty="0" smtClean="0">
                <a:solidFill>
                  <a:srgbClr val="FF0000"/>
                </a:solidFill>
              </a:rPr>
              <a:t>MANUAL CO-DESIGN</a:t>
            </a:r>
            <a:endParaRPr lang="en-US" dirty="0">
              <a:solidFill>
                <a:srgbClr val="FF0000"/>
              </a:solidFill>
            </a:endParaRPr>
          </a:p>
        </p:txBody>
      </p:sp>
      <p:pic>
        <p:nvPicPr>
          <p:cNvPr id="7" name="Picture 6"/>
          <p:cNvPicPr>
            <a:picLocks noChangeAspect="1"/>
          </p:cNvPicPr>
          <p:nvPr/>
        </p:nvPicPr>
        <p:blipFill>
          <a:blip r:embed="rId18"/>
          <a:stretch>
            <a:fillRect/>
          </a:stretch>
        </p:blipFill>
        <p:spPr>
          <a:xfrm>
            <a:off x="7866226" y="1850975"/>
            <a:ext cx="1027789" cy="769129"/>
          </a:xfrm>
          <a:prstGeom prst="rect">
            <a:avLst/>
          </a:prstGeom>
        </p:spPr>
      </p:pic>
      <p:sp>
        <p:nvSpPr>
          <p:cNvPr id="11" name="Rounded Rectangle 10"/>
          <p:cNvSpPr/>
          <p:nvPr/>
        </p:nvSpPr>
        <p:spPr>
          <a:xfrm>
            <a:off x="3179646" y="2983321"/>
            <a:ext cx="4317534" cy="1219772"/>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7823680" y="4176237"/>
            <a:ext cx="1239868" cy="1477328"/>
          </a:xfrm>
          <a:prstGeom prst="rect">
            <a:avLst/>
          </a:prstGeom>
          <a:noFill/>
        </p:spPr>
        <p:txBody>
          <a:bodyPr wrap="none" rtlCol="0">
            <a:spAutoFit/>
          </a:bodyPr>
          <a:lstStyle/>
          <a:p>
            <a:pPr algn="ctr"/>
            <a:r>
              <a:rPr lang="en-US" dirty="0" smtClean="0">
                <a:solidFill>
                  <a:srgbClr val="FF0000"/>
                </a:solidFill>
              </a:rPr>
              <a:t>Manual </a:t>
            </a:r>
          </a:p>
          <a:p>
            <a:pPr algn="ctr"/>
            <a:r>
              <a:rPr lang="en-US" dirty="0" smtClean="0">
                <a:solidFill>
                  <a:srgbClr val="FF0000"/>
                </a:solidFill>
                <a:sym typeface="Wingdings"/>
              </a:rPr>
              <a:t>Co-Design</a:t>
            </a:r>
          </a:p>
          <a:p>
            <a:r>
              <a:rPr lang="en-US" dirty="0" smtClean="0">
                <a:solidFill>
                  <a:srgbClr val="FF0000"/>
                </a:solidFill>
                <a:sym typeface="Wingdings"/>
              </a:rPr>
              <a:t></a:t>
            </a:r>
          </a:p>
          <a:p>
            <a:pPr algn="ctr"/>
            <a:r>
              <a:rPr lang="en-US" dirty="0" smtClean="0">
                <a:solidFill>
                  <a:srgbClr val="FF0000"/>
                </a:solidFill>
                <a:sym typeface="Wingdings"/>
              </a:rPr>
              <a:t>Automated</a:t>
            </a:r>
          </a:p>
          <a:p>
            <a:pPr algn="ctr"/>
            <a:r>
              <a:rPr lang="en-US" dirty="0" smtClean="0">
                <a:solidFill>
                  <a:srgbClr val="FF0000"/>
                </a:solidFill>
              </a:rPr>
              <a:t>Co-Design</a:t>
            </a:r>
            <a:endParaRPr lang="en-US" dirty="0">
              <a:solidFill>
                <a:srgbClr val="FF0000"/>
              </a:solidFill>
            </a:endParaRPr>
          </a:p>
        </p:txBody>
      </p:sp>
    </p:spTree>
    <p:extLst>
      <p:ext uri="{BB962C8B-B14F-4D97-AF65-F5344CB8AC3E}">
        <p14:creationId xmlns:p14="http://schemas.microsoft.com/office/powerpoint/2010/main" val="1522131487"/>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4"/>
          <p:cNvSpPr>
            <a:spLocks noGrp="1" noChangeArrowheads="1"/>
          </p:cNvSpPr>
          <p:nvPr>
            <p:ph type="title"/>
          </p:nvPr>
        </p:nvSpPr>
        <p:spPr>
          <a:xfrm>
            <a:off x="457200" y="592142"/>
            <a:ext cx="8229600" cy="851933"/>
          </a:xfrm>
        </p:spPr>
        <p:txBody>
          <a:bodyPr>
            <a:normAutofit/>
          </a:bodyPr>
          <a:lstStyle/>
          <a:p>
            <a:pPr algn="ctr" eaLnBrk="1" hangingPunct="1">
              <a:defRPr/>
            </a:pPr>
            <a:r>
              <a:rPr lang="en-US" sz="3600" dirty="0" smtClean="0"/>
              <a:t>Acceleration Potential of Kernels</a:t>
            </a:r>
          </a:p>
        </p:txBody>
      </p:sp>
      <p:sp>
        <p:nvSpPr>
          <p:cNvPr id="2" name="Content Placeholder 1"/>
          <p:cNvSpPr>
            <a:spLocks noGrp="1"/>
          </p:cNvSpPr>
          <p:nvPr>
            <p:ph idx="1"/>
          </p:nvPr>
        </p:nvSpPr>
        <p:spPr>
          <a:xfrm>
            <a:off x="457200" y="1638300"/>
            <a:ext cx="8229600" cy="4487867"/>
          </a:xfrm>
        </p:spPr>
        <p:txBody>
          <a:bodyPr>
            <a:normAutofit/>
          </a:bodyPr>
          <a:lstStyle/>
          <a:p>
            <a:pPr>
              <a:buSzPct val="100000"/>
            </a:pPr>
            <a:r>
              <a:rPr lang="en-US" dirty="0"/>
              <a:t>Parallelism: </a:t>
            </a:r>
            <a:r>
              <a:rPr lang="en-US" dirty="0" smtClean="0"/>
              <a:t> Multicores and Accelerators </a:t>
            </a:r>
            <a:r>
              <a:rPr lang="en-US" dirty="0"/>
              <a:t>(GPUs, Intel MIC) </a:t>
            </a:r>
          </a:p>
          <a:p>
            <a:pPr>
              <a:buSzPct val="100000"/>
            </a:pPr>
            <a:r>
              <a:rPr lang="en-US" dirty="0"/>
              <a:t>Problem: </a:t>
            </a:r>
            <a:r>
              <a:rPr lang="en-US" dirty="0" smtClean="0"/>
              <a:t> Existing Codes Sequential or Coarse Parallelism</a:t>
            </a:r>
          </a:p>
          <a:p>
            <a:pPr lvl="1">
              <a:buClrTx/>
              <a:buSzPct val="100000"/>
              <a:buFont typeface="Lucida Grande"/>
              <a:buChar char="-"/>
            </a:pPr>
            <a:r>
              <a:rPr lang="en-US" sz="2000" dirty="0" smtClean="0">
                <a:solidFill>
                  <a:schemeClr val="tx1"/>
                </a:solidFill>
              </a:rPr>
              <a:t>Ad</a:t>
            </a:r>
            <a:r>
              <a:rPr lang="en-US" sz="2000" dirty="0">
                <a:solidFill>
                  <a:schemeClr val="tx1"/>
                </a:solidFill>
              </a:rPr>
              <a:t>-hoc approach parallelization </a:t>
            </a:r>
            <a:r>
              <a:rPr lang="en-US" sz="2000" dirty="0">
                <a:solidFill>
                  <a:schemeClr val="tx1"/>
                </a:solidFill>
                <a:sym typeface="Wingdings" pitchFamily="2" charset="2"/>
              </a:rPr>
              <a:t> unknown results</a:t>
            </a:r>
          </a:p>
          <a:p>
            <a:pPr>
              <a:buSzPct val="100000"/>
            </a:pPr>
            <a:r>
              <a:rPr lang="en-US" dirty="0">
                <a:sym typeface="Wingdings" pitchFamily="2" charset="2"/>
              </a:rPr>
              <a:t>Vision: </a:t>
            </a:r>
            <a:r>
              <a:rPr lang="en-US" dirty="0" smtClean="0">
                <a:sym typeface="Wingdings" pitchFamily="2" charset="2"/>
              </a:rPr>
              <a:t> </a:t>
            </a:r>
            <a:r>
              <a:rPr lang="en-US" dirty="0" smtClean="0">
                <a:solidFill>
                  <a:srgbClr val="F90516"/>
                </a:solidFill>
              </a:rPr>
              <a:t>Infer </a:t>
            </a:r>
            <a:r>
              <a:rPr lang="en-US" dirty="0">
                <a:solidFill>
                  <a:srgbClr val="F90516"/>
                </a:solidFill>
              </a:rPr>
              <a:t>speedup potential before </a:t>
            </a:r>
            <a:r>
              <a:rPr lang="en-US" dirty="0" smtClean="0">
                <a:solidFill>
                  <a:srgbClr val="F90516"/>
                </a:solidFill>
              </a:rPr>
              <a:t>refactoring code</a:t>
            </a:r>
            <a:endParaRPr lang="en-US" dirty="0"/>
          </a:p>
          <a:p>
            <a:pPr marL="914400" lvl="1" indent="-457200">
              <a:buClrTx/>
              <a:buSzPct val="100000"/>
              <a:buFont typeface="+mj-lt"/>
              <a:buAutoNum type="arabicPeriod"/>
            </a:pPr>
            <a:r>
              <a:rPr lang="en-US" sz="2400" dirty="0"/>
              <a:t>Determine variable reuse for given architecture</a:t>
            </a:r>
          </a:p>
          <a:p>
            <a:pPr marL="914400" lvl="1" indent="-457200">
              <a:buClrTx/>
              <a:buSzPct val="100000"/>
              <a:buFont typeface="Wingdings" pitchFamily="2" charset="2"/>
              <a:buAutoNum type="arabicPeriod"/>
            </a:pPr>
            <a:r>
              <a:rPr lang="en-US" sz="2400" dirty="0"/>
              <a:t>Estimate speedup for fine-grained parallelization</a:t>
            </a:r>
          </a:p>
          <a:p>
            <a:pPr marL="914400" lvl="1" indent="-457200">
              <a:buClrTx/>
              <a:buSzPct val="100000"/>
              <a:buFont typeface="Wingdings" pitchFamily="2" charset="2"/>
              <a:buAutoNum type="arabicPeriod"/>
            </a:pPr>
            <a:r>
              <a:rPr lang="en-US" sz="2400" dirty="0"/>
              <a:t>Assess effects of manual </a:t>
            </a:r>
            <a:r>
              <a:rPr lang="en-US" sz="2400" dirty="0" smtClean="0"/>
              <a:t>code and data transformations</a:t>
            </a:r>
            <a:endParaRPr lang="en-US" sz="2400" dirty="0"/>
          </a:p>
          <a:p>
            <a:pPr marL="914400" lvl="1" indent="-457200">
              <a:buClrTx/>
              <a:buSzPct val="100000"/>
              <a:buFont typeface="Wingdings" pitchFamily="2" charset="2"/>
              <a:buAutoNum type="arabicPeriod"/>
            </a:pPr>
            <a:r>
              <a:rPr lang="en-US" sz="2400" dirty="0" smtClean="0"/>
              <a:t>Suggest (or auto</a:t>
            </a:r>
            <a:r>
              <a:rPr lang="en-US" sz="2400" dirty="0"/>
              <a:t>-</a:t>
            </a:r>
            <a:r>
              <a:rPr lang="en-US" sz="2400" dirty="0" smtClean="0"/>
              <a:t>generate) code and data transformations</a:t>
            </a:r>
            <a:endParaRPr lang="en-US" sz="2400" dirty="0"/>
          </a:p>
        </p:txBody>
      </p:sp>
      <p:sp>
        <p:nvSpPr>
          <p:cNvPr id="3" name="TextBox 2"/>
          <p:cNvSpPr txBox="1"/>
          <p:nvPr/>
        </p:nvSpPr>
        <p:spPr>
          <a:xfrm>
            <a:off x="5757028" y="18955"/>
            <a:ext cx="3434642" cy="307777"/>
          </a:xfrm>
          <a:prstGeom prst="rect">
            <a:avLst/>
          </a:prstGeom>
          <a:noFill/>
        </p:spPr>
        <p:txBody>
          <a:bodyPr wrap="none" rtlCol="0">
            <a:spAutoFit/>
          </a:bodyPr>
          <a:lstStyle/>
          <a:p>
            <a:r>
              <a:rPr lang="en-US" sz="1400" dirty="0" smtClean="0"/>
              <a:t>Performance: Hardware/Software Co-Design</a:t>
            </a:r>
            <a:endParaRPr lang="en-US" sz="1400" dirty="0"/>
          </a:p>
        </p:txBody>
      </p:sp>
    </p:spTree>
    <p:extLst>
      <p:ext uri="{BB962C8B-B14F-4D97-AF65-F5344CB8AC3E}">
        <p14:creationId xmlns:p14="http://schemas.microsoft.com/office/powerpoint/2010/main" val="1765121974"/>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MAV Requirements</a:t>
            </a:r>
            <a:endParaRPr lang="en-US" dirty="0"/>
          </a:p>
        </p:txBody>
      </p:sp>
      <p:pic>
        <p:nvPicPr>
          <p:cNvPr id="5" name="Content Placeholder 4"/>
          <p:cNvPicPr>
            <a:picLocks noGrp="1" noChangeAspect="1"/>
          </p:cNvPicPr>
          <p:nvPr>
            <p:ph idx="1"/>
          </p:nvPr>
        </p:nvPicPr>
        <p:blipFill>
          <a:blip r:embed="rId3"/>
          <a:srcRect t="-1315" b="-1315"/>
          <a:stretch>
            <a:fillRect/>
          </a:stretch>
        </p:blipFill>
        <p:spPr>
          <a:prstGeom prst="rect">
            <a:avLst/>
          </a:prstGeom>
        </p:spPr>
      </p:pic>
    </p:spTree>
    <p:extLst>
      <p:ext uri="{BB962C8B-B14F-4D97-AF65-F5344CB8AC3E}">
        <p14:creationId xmlns:p14="http://schemas.microsoft.com/office/powerpoint/2010/main" val="2129939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642"/>
            <a:ext cx="8229600" cy="851933"/>
          </a:xfrm>
        </p:spPr>
        <p:txBody>
          <a:bodyPr/>
          <a:lstStyle/>
          <a:p>
            <a:pPr algn="r"/>
            <a:r>
              <a:rPr lang="en-US" dirty="0"/>
              <a:t>Targeted CFD </a:t>
            </a:r>
            <a:r>
              <a:rPr lang="en-US" dirty="0" smtClean="0"/>
              <a:t>Codes</a:t>
            </a:r>
            <a:endParaRPr lang="en-US" dirty="0"/>
          </a:p>
        </p:txBody>
      </p:sp>
      <p:sp>
        <p:nvSpPr>
          <p:cNvPr id="3" name="Content Placeholder 2"/>
          <p:cNvSpPr>
            <a:spLocks noGrp="1"/>
          </p:cNvSpPr>
          <p:nvPr>
            <p:ph idx="1"/>
          </p:nvPr>
        </p:nvSpPr>
        <p:spPr>
          <a:xfrm>
            <a:off x="381000" y="723901"/>
            <a:ext cx="8382000" cy="5829300"/>
          </a:xfrm>
        </p:spPr>
        <p:txBody>
          <a:bodyPr>
            <a:normAutofit fontScale="92500" lnSpcReduction="10000"/>
          </a:bodyPr>
          <a:lstStyle/>
          <a:p>
            <a:pPr marL="0" indent="0">
              <a:buNone/>
            </a:pPr>
            <a:r>
              <a:rPr lang="en-US" b="1" dirty="0" smtClean="0">
                <a:solidFill>
                  <a:schemeClr val="bg1">
                    <a:lumMod val="65000"/>
                  </a:schemeClr>
                </a:solidFill>
              </a:rPr>
              <a:t>SENSEI (C. Roy, Virginia Tech)</a:t>
            </a:r>
          </a:p>
          <a:p>
            <a:pPr lvl="1"/>
            <a:r>
              <a:rPr lang="en-US" dirty="0" smtClean="0">
                <a:solidFill>
                  <a:srgbClr val="A6A6A6"/>
                </a:solidFill>
              </a:rPr>
              <a:t>Structured, </a:t>
            </a:r>
            <a:r>
              <a:rPr lang="en-US" dirty="0" err="1" smtClean="0">
                <a:solidFill>
                  <a:srgbClr val="A6A6A6"/>
                </a:solidFill>
              </a:rPr>
              <a:t>multiblock</a:t>
            </a:r>
            <a:r>
              <a:rPr lang="en-US" dirty="0" smtClean="0">
                <a:solidFill>
                  <a:srgbClr val="A6A6A6"/>
                </a:solidFill>
              </a:rPr>
              <a:t>, 2</a:t>
            </a:r>
            <a:r>
              <a:rPr lang="en-US" baseline="30000" dirty="0" smtClean="0">
                <a:solidFill>
                  <a:srgbClr val="A6A6A6"/>
                </a:solidFill>
              </a:rPr>
              <a:t>nd</a:t>
            </a:r>
            <a:r>
              <a:rPr lang="en-US" dirty="0" smtClean="0">
                <a:solidFill>
                  <a:srgbClr val="A6A6A6"/>
                </a:solidFill>
              </a:rPr>
              <a:t> order, finite volume code</a:t>
            </a:r>
          </a:p>
          <a:p>
            <a:pPr lvl="1"/>
            <a:r>
              <a:rPr lang="en-US" dirty="0" smtClean="0">
                <a:solidFill>
                  <a:srgbClr val="A6A6A6"/>
                </a:solidFill>
              </a:rPr>
              <a:t>Artificial compressibility method</a:t>
            </a:r>
          </a:p>
          <a:p>
            <a:pPr lvl="1"/>
            <a:r>
              <a:rPr lang="en-US" dirty="0" smtClean="0">
                <a:solidFill>
                  <a:srgbClr val="A6A6A6"/>
                </a:solidFill>
              </a:rPr>
              <a:t>Arbitrary </a:t>
            </a:r>
            <a:r>
              <a:rPr lang="en-US" dirty="0" err="1" smtClean="0">
                <a:solidFill>
                  <a:srgbClr val="A6A6A6"/>
                </a:solidFill>
              </a:rPr>
              <a:t>Lagrangian</a:t>
            </a:r>
            <a:r>
              <a:rPr lang="en-US" dirty="0" smtClean="0">
                <a:solidFill>
                  <a:srgbClr val="A6A6A6"/>
                </a:solidFill>
              </a:rPr>
              <a:t>/</a:t>
            </a:r>
            <a:r>
              <a:rPr lang="en-US" dirty="0" err="1" smtClean="0">
                <a:solidFill>
                  <a:srgbClr val="A6A6A6"/>
                </a:solidFill>
              </a:rPr>
              <a:t>Eulerian</a:t>
            </a:r>
            <a:r>
              <a:rPr lang="en-US" dirty="0" smtClean="0">
                <a:solidFill>
                  <a:srgbClr val="A6A6A6"/>
                </a:solidFill>
              </a:rPr>
              <a:t> (ALE) 2</a:t>
            </a:r>
            <a:r>
              <a:rPr lang="en-US" baseline="30000" dirty="0" smtClean="0">
                <a:solidFill>
                  <a:srgbClr val="A6A6A6"/>
                </a:solidFill>
              </a:rPr>
              <a:t>nd</a:t>
            </a:r>
            <a:r>
              <a:rPr lang="en-US" dirty="0" smtClean="0">
                <a:solidFill>
                  <a:srgbClr val="A6A6A6"/>
                </a:solidFill>
              </a:rPr>
              <a:t> or higher order spatial accuracy</a:t>
            </a:r>
          </a:p>
          <a:p>
            <a:pPr lvl="1"/>
            <a:r>
              <a:rPr lang="en-US" dirty="0" smtClean="0">
                <a:solidFill>
                  <a:srgbClr val="A6A6A6"/>
                </a:solidFill>
              </a:rPr>
              <a:t>Artificial compressibility (AC) and immersed boundary (IB) methods</a:t>
            </a:r>
            <a:endParaRPr lang="en-US" sz="1100" dirty="0" smtClean="0">
              <a:solidFill>
                <a:srgbClr val="A6A6A6"/>
              </a:solidFill>
            </a:endParaRPr>
          </a:p>
          <a:p>
            <a:pPr marL="0" indent="0">
              <a:buNone/>
            </a:pPr>
            <a:r>
              <a:rPr lang="en-US" b="1" dirty="0" err="1" smtClean="0">
                <a:solidFill>
                  <a:srgbClr val="CC0000"/>
                </a:solidFill>
              </a:rPr>
              <a:t>GenIDLEST</a:t>
            </a:r>
            <a:r>
              <a:rPr lang="en-US" b="1" dirty="0" smtClean="0">
                <a:solidFill>
                  <a:srgbClr val="CC0000"/>
                </a:solidFill>
              </a:rPr>
              <a:t> (D. </a:t>
            </a:r>
            <a:r>
              <a:rPr lang="en-US" b="1" dirty="0" err="1" smtClean="0">
                <a:solidFill>
                  <a:srgbClr val="CC0000"/>
                </a:solidFill>
              </a:rPr>
              <a:t>Tafti</a:t>
            </a:r>
            <a:r>
              <a:rPr lang="en-US" b="1" dirty="0" smtClean="0">
                <a:solidFill>
                  <a:srgbClr val="CC0000"/>
                </a:solidFill>
              </a:rPr>
              <a:t>, Virginia Tech)</a:t>
            </a:r>
            <a:endParaRPr lang="en-US" dirty="0" smtClean="0">
              <a:solidFill>
                <a:srgbClr val="CC0000"/>
              </a:solidFill>
            </a:endParaRPr>
          </a:p>
          <a:p>
            <a:pPr lvl="1"/>
            <a:r>
              <a:rPr lang="en-US" dirty="0" smtClean="0"/>
              <a:t>Structured, </a:t>
            </a:r>
            <a:r>
              <a:rPr lang="en-US" dirty="0" err="1" smtClean="0"/>
              <a:t>multiblock</a:t>
            </a:r>
            <a:r>
              <a:rPr lang="en-US" dirty="0" smtClean="0"/>
              <a:t>, 2</a:t>
            </a:r>
            <a:r>
              <a:rPr lang="en-US" baseline="30000" dirty="0" smtClean="0"/>
              <a:t>nd</a:t>
            </a:r>
            <a:r>
              <a:rPr lang="en-US" dirty="0" smtClean="0"/>
              <a:t> order, finite volume code</a:t>
            </a:r>
          </a:p>
          <a:p>
            <a:pPr lvl="1"/>
            <a:r>
              <a:rPr lang="en-US" dirty="0" smtClean="0"/>
              <a:t>Pressure projection method</a:t>
            </a:r>
          </a:p>
          <a:p>
            <a:pPr lvl="1"/>
            <a:r>
              <a:rPr lang="en-US" dirty="0" smtClean="0"/>
              <a:t>ALE and immersed boundary methods (IBM)</a:t>
            </a:r>
            <a:endParaRPr lang="en-US" b="1" dirty="0" smtClean="0">
              <a:solidFill>
                <a:srgbClr val="CC0000"/>
              </a:solidFill>
            </a:endParaRPr>
          </a:p>
          <a:p>
            <a:pPr marL="0" indent="0">
              <a:buNone/>
            </a:pPr>
            <a:r>
              <a:rPr lang="en-US" b="1" dirty="0" smtClean="0">
                <a:solidFill>
                  <a:srgbClr val="A6A6A6"/>
                </a:solidFill>
              </a:rPr>
              <a:t>RDGFLO (H. </a:t>
            </a:r>
            <a:r>
              <a:rPr lang="en-US" b="1" dirty="0" err="1" smtClean="0">
                <a:solidFill>
                  <a:srgbClr val="A6A6A6"/>
                </a:solidFill>
              </a:rPr>
              <a:t>Luo</a:t>
            </a:r>
            <a:r>
              <a:rPr lang="en-US" b="1" dirty="0" smtClean="0">
                <a:solidFill>
                  <a:srgbClr val="A6A6A6"/>
                </a:solidFill>
              </a:rPr>
              <a:t>, NCSU)</a:t>
            </a:r>
            <a:endParaRPr lang="en-US" dirty="0" smtClean="0">
              <a:solidFill>
                <a:srgbClr val="A6A6A6"/>
              </a:solidFill>
            </a:endParaRPr>
          </a:p>
          <a:p>
            <a:pPr lvl="1"/>
            <a:r>
              <a:rPr lang="en-US" dirty="0" smtClean="0">
                <a:solidFill>
                  <a:srgbClr val="A6A6A6"/>
                </a:solidFill>
              </a:rPr>
              <a:t>Unstructured, discontinuous </a:t>
            </a:r>
            <a:r>
              <a:rPr lang="en-US" dirty="0" err="1" smtClean="0">
                <a:solidFill>
                  <a:srgbClr val="A6A6A6"/>
                </a:solidFill>
              </a:rPr>
              <a:t>Galerkin</a:t>
            </a:r>
            <a:r>
              <a:rPr lang="en-US" dirty="0" smtClean="0">
                <a:solidFill>
                  <a:srgbClr val="A6A6A6"/>
                </a:solidFill>
              </a:rPr>
              <a:t> (DG) method</a:t>
            </a:r>
            <a:endParaRPr lang="en-US" dirty="0">
              <a:solidFill>
                <a:srgbClr val="A6A6A6"/>
              </a:solidFill>
            </a:endParaRPr>
          </a:p>
          <a:p>
            <a:pPr lvl="1"/>
            <a:r>
              <a:rPr lang="en-US" dirty="0">
                <a:solidFill>
                  <a:srgbClr val="A6A6A6"/>
                </a:solidFill>
              </a:rPr>
              <a:t>High-order solution of compressible </a:t>
            </a:r>
            <a:r>
              <a:rPr lang="en-US" dirty="0" smtClean="0">
                <a:solidFill>
                  <a:srgbClr val="A6A6A6"/>
                </a:solidFill>
              </a:rPr>
              <a:t>flows</a:t>
            </a:r>
            <a:endParaRPr lang="en-US" sz="1100" dirty="0">
              <a:solidFill>
                <a:srgbClr val="A6A6A6"/>
              </a:solidFill>
            </a:endParaRPr>
          </a:p>
          <a:p>
            <a:pPr marL="0" indent="0">
              <a:spcBef>
                <a:spcPts val="1200"/>
              </a:spcBef>
              <a:buNone/>
            </a:pPr>
            <a:r>
              <a:rPr lang="en-US" b="1" dirty="0" smtClean="0">
                <a:solidFill>
                  <a:srgbClr val="A6A6A6"/>
                </a:solidFill>
              </a:rPr>
              <a:t>INCOMP3D (J. Edwards, NCSU)</a:t>
            </a:r>
            <a:endParaRPr lang="en-US" b="1" dirty="0">
              <a:solidFill>
                <a:srgbClr val="A6A6A6"/>
              </a:solidFill>
            </a:endParaRPr>
          </a:p>
          <a:p>
            <a:pPr lvl="1"/>
            <a:r>
              <a:rPr lang="en-US" dirty="0" smtClean="0">
                <a:solidFill>
                  <a:srgbClr val="A6A6A6"/>
                </a:solidFill>
              </a:rPr>
              <a:t>Structured, </a:t>
            </a:r>
            <a:r>
              <a:rPr lang="en-US" dirty="0" err="1" smtClean="0">
                <a:solidFill>
                  <a:srgbClr val="A6A6A6"/>
                </a:solidFill>
              </a:rPr>
              <a:t>multiblock</a:t>
            </a:r>
            <a:r>
              <a:rPr lang="en-US" dirty="0" smtClean="0">
                <a:solidFill>
                  <a:srgbClr val="A6A6A6"/>
                </a:solidFill>
              </a:rPr>
              <a:t> finite volume code</a:t>
            </a:r>
          </a:p>
          <a:p>
            <a:pPr lvl="1"/>
            <a:r>
              <a:rPr lang="en-US" dirty="0" smtClean="0">
                <a:solidFill>
                  <a:srgbClr val="A6A6A6"/>
                </a:solidFill>
              </a:rPr>
              <a:t>Second </a:t>
            </a:r>
            <a:r>
              <a:rPr lang="en-US" dirty="0">
                <a:solidFill>
                  <a:srgbClr val="A6A6A6"/>
                </a:solidFill>
              </a:rPr>
              <a:t>or higher order spatial </a:t>
            </a:r>
            <a:r>
              <a:rPr lang="en-US" dirty="0" smtClean="0">
                <a:solidFill>
                  <a:srgbClr val="A6A6A6"/>
                </a:solidFill>
              </a:rPr>
              <a:t>accuracy</a:t>
            </a:r>
          </a:p>
          <a:p>
            <a:pPr lvl="1"/>
            <a:r>
              <a:rPr lang="en-US" dirty="0" smtClean="0">
                <a:solidFill>
                  <a:srgbClr val="A6A6A6"/>
                </a:solidFill>
              </a:rPr>
              <a:t>ALE and IBM</a:t>
            </a:r>
          </a:p>
          <a:p>
            <a:pPr lvl="1"/>
            <a:endParaRPr lang="en-US" dirty="0" smtClean="0"/>
          </a:p>
        </p:txBody>
      </p:sp>
    </p:spTree>
    <p:extLst>
      <p:ext uri="{BB962C8B-B14F-4D97-AF65-F5344CB8AC3E}">
        <p14:creationId xmlns:p14="http://schemas.microsoft.com/office/powerpoint/2010/main" val="427276222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GPU </a:t>
            </a:r>
            <a:r>
              <a:rPr lang="en-US" dirty="0" err="1" smtClean="0"/>
              <a:t>GenIDLEST</a:t>
            </a:r>
            <a:r>
              <a:rPr lang="en-US" dirty="0" smtClean="0"/>
              <a:t>:  Preliminary Profiling</a:t>
            </a:r>
            <a:endParaRPr lang="en-US" dirty="0"/>
          </a:p>
        </p:txBody>
      </p:sp>
      <p:sp>
        <p:nvSpPr>
          <p:cNvPr id="5" name="Content Placeholder 4"/>
          <p:cNvSpPr>
            <a:spLocks noGrp="1"/>
          </p:cNvSpPr>
          <p:nvPr>
            <p:ph idx="1"/>
          </p:nvPr>
        </p:nvSpPr>
        <p:spPr>
          <a:xfrm>
            <a:off x="457200" y="1257300"/>
            <a:ext cx="8229600" cy="5203623"/>
          </a:xfrm>
        </p:spPr>
        <p:txBody>
          <a:bodyPr>
            <a:normAutofit/>
          </a:bodyPr>
          <a:lstStyle/>
          <a:p>
            <a:r>
              <a:rPr lang="en-US" sz="2800" dirty="0" smtClean="0"/>
              <a:t>Performance Breakdown</a:t>
            </a:r>
          </a:p>
          <a:p>
            <a:endParaRPr lang="en-US" sz="2800" dirty="0"/>
          </a:p>
          <a:p>
            <a:endParaRPr lang="en-US" sz="2800" dirty="0" smtClean="0"/>
          </a:p>
          <a:p>
            <a:endParaRPr lang="en-US" sz="2800" dirty="0"/>
          </a:p>
          <a:p>
            <a:endParaRPr lang="en-US" sz="2800" dirty="0" smtClean="0"/>
          </a:p>
          <a:p>
            <a:endParaRPr lang="en-US" sz="2800" dirty="0" smtClean="0"/>
          </a:p>
          <a:p>
            <a:r>
              <a:rPr lang="en-US" sz="2800" dirty="0" smtClean="0"/>
              <a:t>Data marshaling performed on GPU, but …</a:t>
            </a:r>
          </a:p>
          <a:p>
            <a:pPr lvl="1"/>
            <a:r>
              <a:rPr lang="en-US" sz="2400" dirty="0" smtClean="0"/>
              <a:t>Data transfers still ~ 20% of execution time</a:t>
            </a:r>
            <a:endParaRPr lang="en-US" sz="2400" dirty="0">
              <a:sym typeface="Wingdings" pitchFamily="2" charset="2"/>
            </a:endParaRPr>
          </a:p>
          <a:p>
            <a:pPr lvl="1"/>
            <a:r>
              <a:rPr lang="en-US" sz="2400" dirty="0" smtClean="0">
                <a:sym typeface="Wingdings" pitchFamily="2" charset="2"/>
              </a:rPr>
              <a:t>Maximum speedup achievable:  5x! (Amdahl’s law)</a:t>
            </a:r>
          </a:p>
          <a:p>
            <a:pPr lvl="2"/>
            <a:r>
              <a:rPr lang="en-US" sz="2000" dirty="0" smtClean="0">
                <a:sym typeface="Wingdings" pitchFamily="2" charset="2"/>
              </a:rPr>
              <a:t>Better overlapping of computations with transfers </a:t>
            </a:r>
            <a:r>
              <a:rPr lang="en-US" sz="2000" dirty="0" smtClean="0">
                <a:sym typeface="Wingdings"/>
              </a:rPr>
              <a:t> MPI-ACC</a:t>
            </a:r>
            <a:endParaRPr lang="en-US" sz="2000" dirty="0" smtClean="0"/>
          </a:p>
          <a:p>
            <a:endParaRPr lang="en-US" sz="2800" dirty="0"/>
          </a:p>
        </p:txBody>
      </p:sp>
      <p:graphicFrame>
        <p:nvGraphicFramePr>
          <p:cNvPr id="8" name="Table 7"/>
          <p:cNvGraphicFramePr>
            <a:graphicFrameLocks noGrp="1"/>
          </p:cNvGraphicFramePr>
          <p:nvPr>
            <p:extLst>
              <p:ext uri="{D42A27DB-BD31-4B8C-83A1-F6EECF244321}">
                <p14:modId xmlns:p14="http://schemas.microsoft.com/office/powerpoint/2010/main" val="2836043879"/>
              </p:ext>
            </p:extLst>
          </p:nvPr>
        </p:nvGraphicFramePr>
        <p:xfrm>
          <a:off x="914400" y="1854200"/>
          <a:ext cx="7162800" cy="2225040"/>
        </p:xfrm>
        <a:graphic>
          <a:graphicData uri="http://schemas.openxmlformats.org/drawingml/2006/table">
            <a:tbl>
              <a:tblPr firstRow="1" bandRow="1">
                <a:tableStyleId>{5C22544A-7EE6-4342-B048-85BDC9FD1C3A}</a:tableStyleId>
              </a:tblPr>
              <a:tblGrid>
                <a:gridCol w="3581400"/>
                <a:gridCol w="3581400"/>
              </a:tblGrid>
              <a:tr h="370840">
                <a:tc>
                  <a:txBody>
                    <a:bodyPr/>
                    <a:lstStyle/>
                    <a:p>
                      <a:r>
                        <a:rPr lang="en-US" dirty="0" smtClean="0"/>
                        <a:t>Time</a:t>
                      </a:r>
                      <a:r>
                        <a:rPr lang="en-US" baseline="0" dirty="0" smtClean="0"/>
                        <a:t> %</a:t>
                      </a:r>
                      <a:endParaRPr lang="en-US" dirty="0"/>
                    </a:p>
                  </a:txBody>
                  <a:tcPr/>
                </a:tc>
                <a:tc>
                  <a:txBody>
                    <a:bodyPr/>
                    <a:lstStyle/>
                    <a:p>
                      <a:r>
                        <a:rPr lang="en-US" dirty="0" smtClean="0"/>
                        <a:t>Component</a:t>
                      </a:r>
                      <a:endParaRPr lang="en-US" dirty="0"/>
                    </a:p>
                  </a:txBody>
                  <a:tcPr/>
                </a:tc>
              </a:tr>
              <a:tr h="370840">
                <a:tc>
                  <a:txBody>
                    <a:bodyPr/>
                    <a:lstStyle/>
                    <a:p>
                      <a:r>
                        <a:rPr lang="en-US" dirty="0" smtClean="0"/>
                        <a:t>44%</a:t>
                      </a:r>
                      <a:endParaRPr lang="en-US" dirty="0"/>
                    </a:p>
                  </a:txBody>
                  <a:tcPr/>
                </a:tc>
                <a:tc>
                  <a:txBody>
                    <a:bodyPr/>
                    <a:lstStyle/>
                    <a:p>
                      <a:r>
                        <a:rPr lang="en-US" dirty="0" smtClean="0"/>
                        <a:t>kernel_pc_jac_blk2_pc_ortho</a:t>
                      </a:r>
                      <a:endParaRPr lang="en-US" dirty="0"/>
                    </a:p>
                  </a:txBody>
                  <a:tcPr/>
                </a:tc>
              </a:tr>
              <a:tr h="370840">
                <a:tc>
                  <a:txBody>
                    <a:bodyPr/>
                    <a:lstStyle/>
                    <a:p>
                      <a:r>
                        <a:rPr lang="en-US" b="1" i="1" dirty="0" smtClean="0"/>
                        <a:t>19.3%</a:t>
                      </a:r>
                      <a:endParaRPr lang="en-US" b="1" i="1" dirty="0"/>
                    </a:p>
                  </a:txBody>
                  <a:tcPr/>
                </a:tc>
                <a:tc>
                  <a:txBody>
                    <a:bodyPr/>
                    <a:lstStyle/>
                    <a:p>
                      <a:r>
                        <a:rPr lang="en-US" b="1" i="1" dirty="0" smtClean="0"/>
                        <a:t>GPU-CPU</a:t>
                      </a:r>
                      <a:r>
                        <a:rPr lang="en-US" b="1" i="1" baseline="0" dirty="0" smtClean="0"/>
                        <a:t> Data Transfers</a:t>
                      </a:r>
                      <a:endParaRPr lang="en-US" b="1" i="1" dirty="0"/>
                    </a:p>
                  </a:txBody>
                  <a:tcPr/>
                </a:tc>
              </a:tr>
              <a:tr h="370840">
                <a:tc>
                  <a:txBody>
                    <a:bodyPr/>
                    <a:lstStyle/>
                    <a:p>
                      <a:r>
                        <a:rPr lang="en-US" dirty="0" smtClean="0"/>
                        <a:t>7.32%</a:t>
                      </a:r>
                      <a:endParaRPr lang="en-US" dirty="0"/>
                    </a:p>
                  </a:txBody>
                  <a:tcPr/>
                </a:tc>
                <a:tc>
                  <a:txBody>
                    <a:bodyPr/>
                    <a:lstStyle/>
                    <a:p>
                      <a:r>
                        <a:rPr lang="en-US" dirty="0" smtClean="0"/>
                        <a:t>kernel_pc_jac_glb2_ortho</a:t>
                      </a:r>
                      <a:endParaRPr lang="en-US" dirty="0"/>
                    </a:p>
                  </a:txBody>
                  <a:tcPr/>
                </a:tc>
              </a:tr>
              <a:tr h="370840">
                <a:tc>
                  <a:txBody>
                    <a:bodyPr/>
                    <a:lstStyle/>
                    <a:p>
                      <a:r>
                        <a:rPr lang="en-US" dirty="0" smtClean="0"/>
                        <a:t>7.13%</a:t>
                      </a:r>
                      <a:endParaRPr lang="en-US" dirty="0"/>
                    </a:p>
                  </a:txBody>
                  <a:tcPr/>
                </a:tc>
                <a:tc>
                  <a:txBody>
                    <a:bodyPr/>
                    <a:lstStyle/>
                    <a:p>
                      <a:r>
                        <a:rPr lang="en-US" dirty="0" smtClean="0"/>
                        <a:t>kernel_matxvec2_ortho</a:t>
                      </a:r>
                      <a:endParaRPr lang="en-US" dirty="0"/>
                    </a:p>
                  </a:txBody>
                  <a:tcPr/>
                </a:tc>
              </a:tr>
              <a:tr h="370840">
                <a:tc>
                  <a:txBody>
                    <a:bodyPr/>
                    <a:lstStyle/>
                    <a:p>
                      <a:r>
                        <a:rPr lang="en-US" dirty="0" smtClean="0"/>
                        <a:t>….</a:t>
                      </a:r>
                      <a:endParaRPr lang="en-US" dirty="0"/>
                    </a:p>
                  </a:txBody>
                  <a:tcPr/>
                </a:tc>
                <a:tc>
                  <a:txBody>
                    <a:bodyPr/>
                    <a:lstStyle/>
                    <a:p>
                      <a:r>
                        <a:rPr lang="en-US" dirty="0" smtClean="0"/>
                        <a:t>….</a:t>
                      </a:r>
                      <a:endParaRPr lang="en-US" dirty="0"/>
                    </a:p>
                  </a:txBody>
                  <a:tcPr/>
                </a:tc>
              </a:tr>
            </a:tbl>
          </a:graphicData>
        </a:graphic>
      </p:graphicFrame>
      <p:sp>
        <p:nvSpPr>
          <p:cNvPr id="3" name="Rounded Rectangle 2"/>
          <p:cNvSpPr/>
          <p:nvPr/>
        </p:nvSpPr>
        <p:spPr>
          <a:xfrm>
            <a:off x="774700" y="2578100"/>
            <a:ext cx="7391400" cy="419100"/>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201549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GPU </a:t>
            </a:r>
            <a:r>
              <a:rPr lang="en-US" dirty="0" err="1" smtClean="0"/>
              <a:t>GenIDLEST</a:t>
            </a:r>
            <a:r>
              <a:rPr lang="en-US" dirty="0" smtClean="0"/>
              <a:t>:  Issues</a:t>
            </a:r>
            <a:endParaRPr lang="en-US" dirty="0"/>
          </a:p>
        </p:txBody>
      </p:sp>
      <p:sp>
        <p:nvSpPr>
          <p:cNvPr id="5" name="Content Placeholder 4"/>
          <p:cNvSpPr>
            <a:spLocks noGrp="1"/>
          </p:cNvSpPr>
          <p:nvPr>
            <p:ph idx="1"/>
          </p:nvPr>
        </p:nvSpPr>
        <p:spPr>
          <a:xfrm>
            <a:off x="317500" y="1219200"/>
            <a:ext cx="8585200" cy="4991100"/>
          </a:xfrm>
        </p:spPr>
        <p:txBody>
          <a:bodyPr>
            <a:normAutofit/>
          </a:bodyPr>
          <a:lstStyle/>
          <a:p>
            <a:r>
              <a:rPr lang="en-US" dirty="0" smtClean="0"/>
              <a:t>Kernels operating at low occupancy</a:t>
            </a:r>
          </a:p>
          <a:p>
            <a:pPr lvl="1"/>
            <a:r>
              <a:rPr lang="en-US" dirty="0" smtClean="0"/>
              <a:t>52% @ 75% occupancy, 33% @ 25% occupancy, 15% @ &lt; 25% occupancy</a:t>
            </a:r>
          </a:p>
          <a:p>
            <a:pPr lvl="1"/>
            <a:r>
              <a:rPr lang="en-US" dirty="0" smtClean="0"/>
              <a:t>Manual optimization techniques:  (1) Improved register usage, (2) optimize use of in-kernel resources, and (3) concurrent kernel execution</a:t>
            </a:r>
          </a:p>
          <a:p>
            <a:r>
              <a:rPr lang="en-US" dirty="0" smtClean="0"/>
              <a:t>Reductions performed on CPU</a:t>
            </a:r>
          </a:p>
          <a:p>
            <a:pPr lvl="1"/>
            <a:r>
              <a:rPr lang="en-US" dirty="0" smtClean="0"/>
              <a:t>Entails transferring data back to CPU for reduction</a:t>
            </a:r>
          </a:p>
          <a:p>
            <a:pPr lvl="1"/>
            <a:r>
              <a:rPr lang="en-US" dirty="0" smtClean="0"/>
              <a:t>Efficient reduction algorithms available for GPU </a:t>
            </a:r>
            <a:r>
              <a:rPr lang="en-US" dirty="0" smtClean="0">
                <a:sym typeface="Wingdings"/>
              </a:rPr>
              <a:t> port r</a:t>
            </a:r>
            <a:r>
              <a:rPr lang="en-US" dirty="0" smtClean="0"/>
              <a:t>eduction to GPU</a:t>
            </a:r>
          </a:p>
          <a:p>
            <a:r>
              <a:rPr lang="en-US" dirty="0" smtClean="0"/>
              <a:t>Linear algebra kernels</a:t>
            </a:r>
            <a:r>
              <a:rPr lang="en-US" dirty="0"/>
              <a:t> </a:t>
            </a:r>
            <a:r>
              <a:rPr lang="en-US" dirty="0" smtClean="0"/>
              <a:t>– </a:t>
            </a:r>
            <a:r>
              <a:rPr lang="en-US" dirty="0" err="1" smtClean="0"/>
              <a:t>saxpy</a:t>
            </a:r>
            <a:r>
              <a:rPr lang="en-US" dirty="0" smtClean="0"/>
              <a:t>, </a:t>
            </a:r>
            <a:r>
              <a:rPr lang="en-US" dirty="0" err="1" smtClean="0"/>
              <a:t>daxpy</a:t>
            </a:r>
            <a:r>
              <a:rPr lang="en-US" dirty="0" smtClean="0"/>
              <a:t>, matrix-vector multiply</a:t>
            </a:r>
          </a:p>
          <a:p>
            <a:pPr lvl="1"/>
            <a:r>
              <a:rPr lang="en-US" dirty="0" smtClean="0"/>
              <a:t>15% of execution time</a:t>
            </a:r>
          </a:p>
          <a:p>
            <a:pPr lvl="1"/>
            <a:r>
              <a:rPr lang="en-US" dirty="0" smtClean="0"/>
              <a:t>Benchmark performance against GPU BLAS libraries</a:t>
            </a:r>
          </a:p>
          <a:p>
            <a:r>
              <a:rPr lang="en-US" dirty="0" smtClean="0"/>
              <a:t>Sliced array data transfers in CUDA Fortran</a:t>
            </a:r>
          </a:p>
          <a:p>
            <a:pPr lvl="1"/>
            <a:r>
              <a:rPr lang="en-US" dirty="0" smtClean="0"/>
              <a:t>Results into multiple </a:t>
            </a:r>
            <a:r>
              <a:rPr lang="en-US" dirty="0" err="1" smtClean="0"/>
              <a:t>cudaMemcpy</a:t>
            </a:r>
            <a:r>
              <a:rPr lang="en-US" dirty="0" smtClean="0"/>
              <a:t> calls for a single data transfer.  OUCH!</a:t>
            </a:r>
          </a:p>
        </p:txBody>
      </p:sp>
    </p:spTree>
    <p:extLst>
      <p:ext uri="{BB962C8B-B14F-4D97-AF65-F5344CB8AC3E}">
        <p14:creationId xmlns:p14="http://schemas.microsoft.com/office/powerpoint/2010/main" val="225687955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84142"/>
            <a:ext cx="8229600" cy="851933"/>
          </a:xfrm>
        </p:spPr>
        <p:txBody>
          <a:bodyPr/>
          <a:lstStyle/>
          <a:p>
            <a:pPr algn="r"/>
            <a:r>
              <a:rPr lang="en-US" dirty="0"/>
              <a:t>Targeted CFD </a:t>
            </a:r>
            <a:r>
              <a:rPr lang="en-US" dirty="0" smtClean="0"/>
              <a:t>Codes</a:t>
            </a:r>
            <a:endParaRPr lang="en-US" dirty="0"/>
          </a:p>
        </p:txBody>
      </p:sp>
      <p:sp>
        <p:nvSpPr>
          <p:cNvPr id="3" name="Content Placeholder 2"/>
          <p:cNvSpPr>
            <a:spLocks noGrp="1"/>
          </p:cNvSpPr>
          <p:nvPr>
            <p:ph idx="1"/>
          </p:nvPr>
        </p:nvSpPr>
        <p:spPr>
          <a:xfrm>
            <a:off x="381000" y="723901"/>
            <a:ext cx="8382000" cy="5829300"/>
          </a:xfrm>
        </p:spPr>
        <p:txBody>
          <a:bodyPr>
            <a:normAutofit fontScale="92500" lnSpcReduction="10000"/>
          </a:bodyPr>
          <a:lstStyle/>
          <a:p>
            <a:pPr marL="0" indent="0">
              <a:buNone/>
            </a:pPr>
            <a:r>
              <a:rPr lang="en-US" b="1" dirty="0" smtClean="0">
                <a:solidFill>
                  <a:srgbClr val="A6A6A6"/>
                </a:solidFill>
              </a:rPr>
              <a:t>SENSEI (C. Roy, Virginia Tech)</a:t>
            </a:r>
          </a:p>
          <a:p>
            <a:pPr lvl="1"/>
            <a:r>
              <a:rPr lang="en-US" dirty="0" smtClean="0">
                <a:solidFill>
                  <a:srgbClr val="A6A6A6"/>
                </a:solidFill>
              </a:rPr>
              <a:t>Structured, </a:t>
            </a:r>
            <a:r>
              <a:rPr lang="en-US" dirty="0" err="1" smtClean="0">
                <a:solidFill>
                  <a:srgbClr val="A6A6A6"/>
                </a:solidFill>
              </a:rPr>
              <a:t>multiblock</a:t>
            </a:r>
            <a:r>
              <a:rPr lang="en-US" dirty="0" smtClean="0">
                <a:solidFill>
                  <a:srgbClr val="A6A6A6"/>
                </a:solidFill>
              </a:rPr>
              <a:t>, 2</a:t>
            </a:r>
            <a:r>
              <a:rPr lang="en-US" baseline="30000" dirty="0" smtClean="0">
                <a:solidFill>
                  <a:srgbClr val="A6A6A6"/>
                </a:solidFill>
              </a:rPr>
              <a:t>nd</a:t>
            </a:r>
            <a:r>
              <a:rPr lang="en-US" dirty="0" smtClean="0">
                <a:solidFill>
                  <a:srgbClr val="A6A6A6"/>
                </a:solidFill>
              </a:rPr>
              <a:t> order, finite volume code</a:t>
            </a:r>
          </a:p>
          <a:p>
            <a:pPr lvl="1"/>
            <a:r>
              <a:rPr lang="en-US" dirty="0" smtClean="0">
                <a:solidFill>
                  <a:srgbClr val="A6A6A6"/>
                </a:solidFill>
              </a:rPr>
              <a:t>Artificial compressibility method</a:t>
            </a:r>
          </a:p>
          <a:p>
            <a:pPr lvl="1"/>
            <a:r>
              <a:rPr lang="en-US" dirty="0" smtClean="0">
                <a:solidFill>
                  <a:srgbClr val="A6A6A6"/>
                </a:solidFill>
              </a:rPr>
              <a:t>Arbitrary </a:t>
            </a:r>
            <a:r>
              <a:rPr lang="en-US" dirty="0" err="1" smtClean="0">
                <a:solidFill>
                  <a:srgbClr val="A6A6A6"/>
                </a:solidFill>
              </a:rPr>
              <a:t>Lagrangian</a:t>
            </a:r>
            <a:r>
              <a:rPr lang="en-US" dirty="0" smtClean="0">
                <a:solidFill>
                  <a:srgbClr val="A6A6A6"/>
                </a:solidFill>
              </a:rPr>
              <a:t>/</a:t>
            </a:r>
            <a:r>
              <a:rPr lang="en-US" dirty="0" err="1" smtClean="0">
                <a:solidFill>
                  <a:srgbClr val="A6A6A6"/>
                </a:solidFill>
              </a:rPr>
              <a:t>Eulerian</a:t>
            </a:r>
            <a:r>
              <a:rPr lang="en-US" dirty="0" smtClean="0">
                <a:solidFill>
                  <a:srgbClr val="A6A6A6"/>
                </a:solidFill>
              </a:rPr>
              <a:t> (ALE) 2</a:t>
            </a:r>
            <a:r>
              <a:rPr lang="en-US" baseline="30000" dirty="0" smtClean="0">
                <a:solidFill>
                  <a:srgbClr val="A6A6A6"/>
                </a:solidFill>
              </a:rPr>
              <a:t>nd</a:t>
            </a:r>
            <a:r>
              <a:rPr lang="en-US" dirty="0" smtClean="0">
                <a:solidFill>
                  <a:srgbClr val="A6A6A6"/>
                </a:solidFill>
              </a:rPr>
              <a:t> or higher order spatial accuracy</a:t>
            </a:r>
          </a:p>
          <a:p>
            <a:pPr lvl="1"/>
            <a:r>
              <a:rPr lang="en-US" dirty="0" smtClean="0">
                <a:solidFill>
                  <a:srgbClr val="A6A6A6"/>
                </a:solidFill>
              </a:rPr>
              <a:t>Artificial compressibility (AC) and immersed boundary (IB) methods</a:t>
            </a:r>
            <a:endParaRPr lang="en-US" sz="1100" dirty="0" smtClean="0">
              <a:solidFill>
                <a:srgbClr val="A6A6A6"/>
              </a:solidFill>
            </a:endParaRPr>
          </a:p>
          <a:p>
            <a:pPr marL="0" indent="0">
              <a:buNone/>
            </a:pPr>
            <a:r>
              <a:rPr lang="en-US" b="1" dirty="0" err="1" smtClean="0">
                <a:solidFill>
                  <a:srgbClr val="A6A6A6"/>
                </a:solidFill>
              </a:rPr>
              <a:t>GenIDLEST</a:t>
            </a:r>
            <a:r>
              <a:rPr lang="en-US" b="1" dirty="0" smtClean="0">
                <a:solidFill>
                  <a:srgbClr val="A6A6A6"/>
                </a:solidFill>
              </a:rPr>
              <a:t> (D. </a:t>
            </a:r>
            <a:r>
              <a:rPr lang="en-US" b="1" dirty="0" err="1" smtClean="0">
                <a:solidFill>
                  <a:srgbClr val="A6A6A6"/>
                </a:solidFill>
              </a:rPr>
              <a:t>Tafti</a:t>
            </a:r>
            <a:r>
              <a:rPr lang="en-US" b="1" dirty="0" smtClean="0">
                <a:solidFill>
                  <a:srgbClr val="A6A6A6"/>
                </a:solidFill>
              </a:rPr>
              <a:t>, Virginia Tech)</a:t>
            </a:r>
            <a:endParaRPr lang="en-US" dirty="0" smtClean="0">
              <a:solidFill>
                <a:srgbClr val="A6A6A6"/>
              </a:solidFill>
            </a:endParaRPr>
          </a:p>
          <a:p>
            <a:pPr lvl="1"/>
            <a:r>
              <a:rPr lang="en-US" dirty="0" smtClean="0">
                <a:solidFill>
                  <a:srgbClr val="A6A6A6"/>
                </a:solidFill>
              </a:rPr>
              <a:t>Structured, </a:t>
            </a:r>
            <a:r>
              <a:rPr lang="en-US" dirty="0" err="1" smtClean="0">
                <a:solidFill>
                  <a:srgbClr val="A6A6A6"/>
                </a:solidFill>
              </a:rPr>
              <a:t>multiblock</a:t>
            </a:r>
            <a:r>
              <a:rPr lang="en-US" dirty="0" smtClean="0">
                <a:solidFill>
                  <a:srgbClr val="A6A6A6"/>
                </a:solidFill>
              </a:rPr>
              <a:t>, 2</a:t>
            </a:r>
            <a:r>
              <a:rPr lang="en-US" baseline="30000" dirty="0" smtClean="0">
                <a:solidFill>
                  <a:srgbClr val="A6A6A6"/>
                </a:solidFill>
              </a:rPr>
              <a:t>nd</a:t>
            </a:r>
            <a:r>
              <a:rPr lang="en-US" dirty="0" smtClean="0">
                <a:solidFill>
                  <a:srgbClr val="A6A6A6"/>
                </a:solidFill>
              </a:rPr>
              <a:t> order, finite volume code</a:t>
            </a:r>
          </a:p>
          <a:p>
            <a:pPr lvl="1"/>
            <a:r>
              <a:rPr lang="en-US" dirty="0" smtClean="0">
                <a:solidFill>
                  <a:srgbClr val="A6A6A6"/>
                </a:solidFill>
              </a:rPr>
              <a:t>Pressure projection method</a:t>
            </a:r>
          </a:p>
          <a:p>
            <a:pPr lvl="1"/>
            <a:r>
              <a:rPr lang="en-US" dirty="0" smtClean="0">
                <a:solidFill>
                  <a:srgbClr val="A6A6A6"/>
                </a:solidFill>
              </a:rPr>
              <a:t>ALE and immersed boundary methods (IBM)</a:t>
            </a:r>
            <a:endParaRPr lang="en-US" b="1" dirty="0" smtClean="0">
              <a:solidFill>
                <a:srgbClr val="A6A6A6"/>
              </a:solidFill>
            </a:endParaRPr>
          </a:p>
          <a:p>
            <a:pPr marL="0" indent="0">
              <a:buNone/>
            </a:pPr>
            <a:r>
              <a:rPr lang="en-US" b="1" dirty="0" smtClean="0">
                <a:solidFill>
                  <a:srgbClr val="CC0000"/>
                </a:solidFill>
              </a:rPr>
              <a:t>RDGFLO (H. </a:t>
            </a:r>
            <a:r>
              <a:rPr lang="en-US" b="1" dirty="0" err="1" smtClean="0">
                <a:solidFill>
                  <a:srgbClr val="CC0000"/>
                </a:solidFill>
              </a:rPr>
              <a:t>Luo</a:t>
            </a:r>
            <a:r>
              <a:rPr lang="en-US" b="1" dirty="0" smtClean="0">
                <a:solidFill>
                  <a:srgbClr val="CC0000"/>
                </a:solidFill>
              </a:rPr>
              <a:t>, NCSU)</a:t>
            </a:r>
            <a:endParaRPr lang="en-US" dirty="0" smtClean="0">
              <a:solidFill>
                <a:srgbClr val="CC0000"/>
              </a:solidFill>
            </a:endParaRPr>
          </a:p>
          <a:p>
            <a:pPr lvl="1"/>
            <a:r>
              <a:rPr lang="en-US" dirty="0" smtClean="0"/>
              <a:t>Unstructured, discontinuous </a:t>
            </a:r>
            <a:r>
              <a:rPr lang="en-US" dirty="0" err="1" smtClean="0"/>
              <a:t>Galerkin</a:t>
            </a:r>
            <a:r>
              <a:rPr lang="en-US" dirty="0" smtClean="0"/>
              <a:t> (DG) method</a:t>
            </a:r>
            <a:endParaRPr lang="en-US" dirty="0"/>
          </a:p>
          <a:p>
            <a:pPr lvl="1"/>
            <a:r>
              <a:rPr lang="en-US" dirty="0"/>
              <a:t>High-order solution of compressible </a:t>
            </a:r>
            <a:r>
              <a:rPr lang="en-US" dirty="0" smtClean="0"/>
              <a:t>flows</a:t>
            </a:r>
            <a:endParaRPr lang="en-US" sz="1100" dirty="0"/>
          </a:p>
          <a:p>
            <a:pPr marL="0" indent="0">
              <a:spcBef>
                <a:spcPts val="1200"/>
              </a:spcBef>
              <a:buNone/>
            </a:pPr>
            <a:r>
              <a:rPr lang="en-US" b="1" dirty="0" smtClean="0">
                <a:solidFill>
                  <a:srgbClr val="A6A6A6"/>
                </a:solidFill>
              </a:rPr>
              <a:t>INCOMP3D (J. Edwards, NCSU)</a:t>
            </a:r>
            <a:endParaRPr lang="en-US" b="1" dirty="0">
              <a:solidFill>
                <a:srgbClr val="A6A6A6"/>
              </a:solidFill>
            </a:endParaRPr>
          </a:p>
          <a:p>
            <a:pPr lvl="1"/>
            <a:r>
              <a:rPr lang="en-US" dirty="0" smtClean="0">
                <a:solidFill>
                  <a:srgbClr val="A6A6A6"/>
                </a:solidFill>
              </a:rPr>
              <a:t>Structured, </a:t>
            </a:r>
            <a:r>
              <a:rPr lang="en-US" dirty="0" err="1" smtClean="0">
                <a:solidFill>
                  <a:srgbClr val="A6A6A6"/>
                </a:solidFill>
              </a:rPr>
              <a:t>multiblock</a:t>
            </a:r>
            <a:r>
              <a:rPr lang="en-US" dirty="0" smtClean="0">
                <a:solidFill>
                  <a:srgbClr val="A6A6A6"/>
                </a:solidFill>
              </a:rPr>
              <a:t> finite volume code</a:t>
            </a:r>
          </a:p>
          <a:p>
            <a:pPr lvl="1"/>
            <a:r>
              <a:rPr lang="en-US" dirty="0" smtClean="0">
                <a:solidFill>
                  <a:srgbClr val="A6A6A6"/>
                </a:solidFill>
              </a:rPr>
              <a:t>Second </a:t>
            </a:r>
            <a:r>
              <a:rPr lang="en-US" dirty="0">
                <a:solidFill>
                  <a:srgbClr val="A6A6A6"/>
                </a:solidFill>
              </a:rPr>
              <a:t>or higher order spatial </a:t>
            </a:r>
            <a:r>
              <a:rPr lang="en-US" dirty="0" smtClean="0">
                <a:solidFill>
                  <a:srgbClr val="A6A6A6"/>
                </a:solidFill>
              </a:rPr>
              <a:t>accuracy</a:t>
            </a:r>
          </a:p>
          <a:p>
            <a:pPr lvl="1"/>
            <a:r>
              <a:rPr lang="en-US" dirty="0" smtClean="0">
                <a:solidFill>
                  <a:srgbClr val="A6A6A6"/>
                </a:solidFill>
              </a:rPr>
              <a:t>ALE and IBM</a:t>
            </a:r>
          </a:p>
          <a:p>
            <a:pPr lvl="1"/>
            <a:endParaRPr lang="en-US" dirty="0" smtClean="0"/>
          </a:p>
        </p:txBody>
      </p:sp>
    </p:spTree>
    <p:extLst>
      <p:ext uri="{BB962C8B-B14F-4D97-AF65-F5344CB8AC3E}">
        <p14:creationId xmlns:p14="http://schemas.microsoft.com/office/powerpoint/2010/main" val="367025714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942"/>
            <a:ext cx="8229600" cy="851933"/>
          </a:xfrm>
        </p:spPr>
        <p:txBody>
          <a:bodyPr>
            <a:normAutofit/>
          </a:bodyPr>
          <a:lstStyle/>
          <a:p>
            <a:r>
              <a:rPr lang="en-US" dirty="0" smtClean="0"/>
              <a:t>RDGFLO:  Overview  </a:t>
            </a:r>
            <a:endParaRPr lang="en-US" dirty="0"/>
          </a:p>
        </p:txBody>
      </p:sp>
      <p:sp>
        <p:nvSpPr>
          <p:cNvPr id="3" name="Content Placeholder 2"/>
          <p:cNvSpPr>
            <a:spLocks noGrp="1"/>
          </p:cNvSpPr>
          <p:nvPr>
            <p:ph idx="1"/>
          </p:nvPr>
        </p:nvSpPr>
        <p:spPr>
          <a:xfrm>
            <a:off x="381000" y="838200"/>
            <a:ext cx="8534400" cy="5486400"/>
          </a:xfrm>
        </p:spPr>
        <p:txBody>
          <a:bodyPr>
            <a:normAutofit/>
          </a:bodyPr>
          <a:lstStyle/>
          <a:p>
            <a:pPr marL="0" indent="0">
              <a:buNone/>
            </a:pPr>
            <a:r>
              <a:rPr lang="en-US" sz="2400" u="sng" dirty="0" smtClean="0">
                <a:solidFill>
                  <a:srgbClr val="CC0000"/>
                </a:solidFill>
              </a:rPr>
              <a:t>R</a:t>
            </a:r>
            <a:r>
              <a:rPr lang="en-US" sz="2400" dirty="0" smtClean="0">
                <a:solidFill>
                  <a:srgbClr val="CC0000"/>
                </a:solidFill>
              </a:rPr>
              <a:t>econstructed </a:t>
            </a:r>
            <a:r>
              <a:rPr lang="en-US" sz="2400" u="sng" dirty="0" smtClean="0">
                <a:solidFill>
                  <a:srgbClr val="CC0000"/>
                </a:solidFill>
              </a:rPr>
              <a:t>D</a:t>
            </a:r>
            <a:r>
              <a:rPr lang="en-US" sz="2400" dirty="0" smtClean="0">
                <a:solidFill>
                  <a:srgbClr val="CC0000"/>
                </a:solidFill>
              </a:rPr>
              <a:t>iscontinuous </a:t>
            </a:r>
            <a:r>
              <a:rPr lang="en-US" sz="2400" u="sng" dirty="0" smtClean="0">
                <a:solidFill>
                  <a:srgbClr val="CC0000"/>
                </a:solidFill>
              </a:rPr>
              <a:t>G</a:t>
            </a:r>
            <a:r>
              <a:rPr lang="en-US" sz="2400" dirty="0" smtClean="0">
                <a:solidFill>
                  <a:srgbClr val="CC0000"/>
                </a:solidFill>
              </a:rPr>
              <a:t>alerkin </a:t>
            </a:r>
            <a:r>
              <a:rPr lang="en-US" sz="2400" u="sng" dirty="0" smtClean="0">
                <a:solidFill>
                  <a:srgbClr val="CC0000"/>
                </a:solidFill>
              </a:rPr>
              <a:t>Flo</a:t>
            </a:r>
            <a:r>
              <a:rPr lang="en-US" sz="2400" dirty="0" smtClean="0">
                <a:solidFill>
                  <a:srgbClr val="CC0000"/>
                </a:solidFill>
              </a:rPr>
              <a:t>w Solver</a:t>
            </a:r>
          </a:p>
          <a:p>
            <a:pPr marL="0" indent="0">
              <a:buNone/>
            </a:pPr>
            <a:r>
              <a:rPr lang="en-US" sz="2000" dirty="0" smtClean="0"/>
              <a:t>Key Features</a:t>
            </a:r>
            <a:endParaRPr lang="en-US" sz="2000" dirty="0"/>
          </a:p>
          <a:p>
            <a:pPr lvl="1"/>
            <a:r>
              <a:rPr lang="en-US" sz="1800" dirty="0" smtClean="0"/>
              <a:t>Compressible Navier-Stokes / Euler equations.</a:t>
            </a:r>
          </a:p>
          <a:p>
            <a:pPr lvl="1"/>
            <a:r>
              <a:rPr lang="en-US" sz="1800" dirty="0" smtClean="0"/>
              <a:t>Third-order reconstructed discontinuous Galerkin (DG) finite element method.</a:t>
            </a:r>
          </a:p>
          <a:p>
            <a:pPr lvl="1"/>
            <a:r>
              <a:rPr lang="en-US" sz="1800" dirty="0" smtClean="0"/>
              <a:t>Unstructured hybrid grids, i.e., tetrahedron, prism, pyramid, hexahedron.</a:t>
            </a:r>
          </a:p>
          <a:p>
            <a:pPr lvl="1"/>
            <a:r>
              <a:rPr lang="en-US" sz="1800" dirty="0" smtClean="0"/>
              <a:t>Time-accurate and steady-state solution schemes.</a:t>
            </a:r>
          </a:p>
          <a:p>
            <a:pPr lvl="1"/>
            <a:r>
              <a:rPr lang="en-US" sz="1800" dirty="0" smtClean="0"/>
              <a:t>MPI-based parallel computing on CPU clusters.</a:t>
            </a:r>
            <a:endParaRPr lang="en-US" sz="1800" dirty="0"/>
          </a:p>
          <a:p>
            <a:endParaRPr lang="en-US" sz="1600" dirty="0" smtClean="0"/>
          </a:p>
          <a:p>
            <a:endParaRPr lang="en-US" sz="1600" dirty="0" smtClean="0"/>
          </a:p>
          <a:p>
            <a:pPr>
              <a:buNone/>
            </a:pPr>
            <a:endParaRPr lang="en-US" sz="1600" dirty="0" smtClean="0"/>
          </a:p>
          <a:p>
            <a:pPr>
              <a:buNone/>
            </a:pPr>
            <a:endParaRPr lang="en-US" sz="1000" dirty="0" smtClean="0"/>
          </a:p>
          <a:p>
            <a:pPr>
              <a:buNone/>
            </a:pPr>
            <a:endParaRPr lang="en-US" sz="1000" dirty="0" smtClean="0"/>
          </a:p>
          <a:p>
            <a:pPr>
              <a:buNone/>
            </a:pPr>
            <a:r>
              <a:rPr lang="en-US" sz="2000" dirty="0" smtClean="0"/>
              <a:t>Need GPU acceleration for RDGFLO because …</a:t>
            </a:r>
            <a:endParaRPr lang="en-US" sz="2400" dirty="0" smtClean="0"/>
          </a:p>
          <a:p>
            <a:pPr>
              <a:buNone/>
            </a:pPr>
            <a:endParaRPr lang="en-US" b="1" dirty="0" smtClean="0"/>
          </a:p>
          <a:p>
            <a:pPr>
              <a:buNone/>
            </a:pPr>
            <a:r>
              <a:rPr lang="en-US" sz="2000" dirty="0" smtClean="0"/>
              <a:t>Rewriting a huge legacy code using CUDA is too costly.   Alternatively, </a:t>
            </a:r>
            <a:r>
              <a:rPr lang="en-US" sz="2000" b="1" dirty="0" smtClean="0"/>
              <a:t>…  </a:t>
            </a:r>
            <a:endParaRPr lang="en-US" sz="2000" b="1" dirty="0"/>
          </a:p>
        </p:txBody>
      </p:sp>
      <p:sp>
        <p:nvSpPr>
          <p:cNvPr id="6" name="Content Placeholder 2"/>
          <p:cNvSpPr txBox="1">
            <a:spLocks/>
          </p:cNvSpPr>
          <p:nvPr/>
        </p:nvSpPr>
        <p:spPr>
          <a:xfrm>
            <a:off x="304800" y="4953000"/>
            <a:ext cx="8686800" cy="381000"/>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ormAutofit/>
          </a:body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H</a:t>
            </a:r>
            <a:r>
              <a:rPr lang="en-US" dirty="0" smtClean="0"/>
              <a:t>igh-order methods</a:t>
            </a:r>
            <a:r>
              <a:rPr kumimoji="0" lang="en-US" b="0" i="0" u="none" strike="noStrike" kern="1200" cap="none" spc="0" normalizeH="0" baseline="0" noProof="0" dirty="0" smtClean="0">
                <a:ln>
                  <a:noFill/>
                </a:ln>
                <a:solidFill>
                  <a:schemeClr val="dk1"/>
                </a:solidFill>
                <a:effectLst/>
                <a:uLnTx/>
                <a:uFillTx/>
                <a:latin typeface="+mn-lt"/>
                <a:ea typeface="+mn-ea"/>
                <a:cs typeface="+mn-cs"/>
              </a:rPr>
              <a:t> are</a:t>
            </a:r>
            <a:r>
              <a:rPr kumimoji="0" lang="en-US" b="0" i="0" u="none" strike="noStrike" kern="1200" cap="none" spc="0" normalizeH="0" noProof="0" dirty="0" smtClean="0">
                <a:ln>
                  <a:noFill/>
                </a:ln>
                <a:solidFill>
                  <a:schemeClr val="dk1"/>
                </a:solidFill>
                <a:effectLst/>
                <a:uLnTx/>
                <a:uFillTx/>
                <a:latin typeface="+mn-lt"/>
                <a:ea typeface="+mn-ea"/>
                <a:cs typeface="+mn-cs"/>
              </a:rPr>
              <a:t> expensive</a:t>
            </a:r>
            <a:r>
              <a:rPr kumimoji="0" lang="en-US" b="0" i="0" u="none" strike="noStrike" kern="1200" cap="none" spc="0" normalizeH="0" baseline="0" noProof="0" dirty="0" smtClean="0">
                <a:ln>
                  <a:noFill/>
                </a:ln>
                <a:solidFill>
                  <a:schemeClr val="dk1"/>
                </a:solidFill>
                <a:effectLst/>
                <a:uLnTx/>
                <a:uFillTx/>
                <a:latin typeface="+mn-lt"/>
                <a:ea typeface="+mn-ea"/>
                <a:cs typeface="+mn-cs"/>
              </a:rPr>
              <a:t> for </a:t>
            </a:r>
            <a:r>
              <a:rPr lang="en-US" dirty="0" smtClean="0"/>
              <a:t>large-scale</a:t>
            </a:r>
            <a:r>
              <a:rPr kumimoji="0" lang="en-US" b="0" i="0" u="none" strike="noStrike" kern="1200" cap="none" spc="0" normalizeH="0" baseline="0" noProof="0" dirty="0" smtClean="0">
                <a:ln>
                  <a:noFill/>
                </a:ln>
                <a:solidFill>
                  <a:schemeClr val="dk1"/>
                </a:solidFill>
                <a:effectLst/>
                <a:uLnTx/>
                <a:uFillTx/>
                <a:latin typeface="+mn-lt"/>
                <a:ea typeface="+mn-ea"/>
                <a:cs typeface="+mn-cs"/>
              </a:rPr>
              <a:t> problems</a:t>
            </a:r>
            <a:r>
              <a:rPr lang="en-US" dirty="0" smtClean="0"/>
              <a:t> in terms of</a:t>
            </a:r>
            <a:r>
              <a:rPr kumimoji="0" lang="en-US" b="0" i="0" u="none" strike="noStrike" kern="1200" cap="none" spc="0" normalizeH="0" noProof="0" dirty="0" smtClean="0">
                <a:ln>
                  <a:noFill/>
                </a:ln>
                <a:solidFill>
                  <a:schemeClr val="dk1"/>
                </a:solidFill>
                <a:effectLst/>
                <a:uLnTx/>
                <a:uFillTx/>
                <a:latin typeface="+mn-lt"/>
                <a:ea typeface="+mn-ea"/>
                <a:cs typeface="+mn-cs"/>
              </a:rPr>
              <a:t> computing time!</a:t>
            </a:r>
            <a:endParaRPr kumimoji="0" lang="en-US" b="0" i="0" u="none" strike="noStrike" kern="1200" cap="none" spc="0" normalizeH="0" baseline="0" noProof="0" dirty="0" smtClean="0">
              <a:ln>
                <a:noFill/>
              </a:ln>
              <a:solidFill>
                <a:schemeClr val="dk1"/>
              </a:solidFill>
              <a:effectLst/>
              <a:uLnTx/>
              <a:uFillTx/>
              <a:latin typeface="+mn-lt"/>
              <a:ea typeface="+mn-ea"/>
              <a:cs typeface="+mn-cs"/>
            </a:endParaRPr>
          </a:p>
        </p:txBody>
      </p:sp>
      <p:graphicFrame>
        <p:nvGraphicFramePr>
          <p:cNvPr id="7" name="Object 2"/>
          <p:cNvGraphicFramePr>
            <a:graphicFrameLocks noChangeAspect="1"/>
          </p:cNvGraphicFramePr>
          <p:nvPr/>
        </p:nvGraphicFramePr>
        <p:xfrm>
          <a:off x="6477000" y="3276600"/>
          <a:ext cx="1889125" cy="1258888"/>
        </p:xfrm>
        <a:graphic>
          <a:graphicData uri="http://schemas.openxmlformats.org/presentationml/2006/ole">
            <mc:AlternateContent xmlns:mc="http://schemas.openxmlformats.org/markup-compatibility/2006">
              <mc:Choice xmlns:v="urn:schemas-microsoft-com:vml" Requires="v">
                <p:oleObj spid="_x0000_s19654" name="Acrobat Document" r:id="rId4" imgW="8233920" imgH="5479920" progId="AcroExch.Document.7">
                  <p:embed/>
                </p:oleObj>
              </mc:Choice>
              <mc:Fallback>
                <p:oleObj name="Acrobat Document" r:id="rId4" imgW="8233920" imgH="5479920"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3276600"/>
                        <a:ext cx="1889125" cy="1258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8" name="Object 3"/>
          <p:cNvGraphicFramePr>
            <a:graphicFrameLocks noChangeAspect="1"/>
          </p:cNvGraphicFramePr>
          <p:nvPr/>
        </p:nvGraphicFramePr>
        <p:xfrm>
          <a:off x="4267200" y="3276600"/>
          <a:ext cx="2263775" cy="1260475"/>
        </p:xfrm>
        <a:graphic>
          <a:graphicData uri="http://schemas.openxmlformats.org/presentationml/2006/ole">
            <mc:AlternateContent xmlns:mc="http://schemas.openxmlformats.org/markup-compatibility/2006">
              <mc:Choice xmlns:v="urn:schemas-microsoft-com:vml" Requires="v">
                <p:oleObj spid="_x0000_s19655" name="Acrobat Document" r:id="rId6" imgW="8259480" imgH="4592160" progId="AcroExch.Document.7">
                  <p:embed/>
                </p:oleObj>
              </mc:Choice>
              <mc:Fallback>
                <p:oleObj name="Acrobat Document" r:id="rId6" imgW="8259480" imgH="4592160" progId="AcroExch.Document.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200" y="3276600"/>
                        <a:ext cx="2263775" cy="1260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 name="Object 4"/>
          <p:cNvGraphicFramePr>
            <a:graphicFrameLocks noChangeAspect="1"/>
          </p:cNvGraphicFramePr>
          <p:nvPr/>
        </p:nvGraphicFramePr>
        <p:xfrm>
          <a:off x="2819400" y="3276600"/>
          <a:ext cx="1450975" cy="1262063"/>
        </p:xfrm>
        <a:graphic>
          <a:graphicData uri="http://schemas.openxmlformats.org/presentationml/2006/ole">
            <mc:AlternateContent xmlns:mc="http://schemas.openxmlformats.org/markup-compatibility/2006">
              <mc:Choice xmlns:v="urn:schemas-microsoft-com:vml" Requires="v">
                <p:oleObj spid="_x0000_s19656" name="Acrobat Document" r:id="rId8" imgW="13456800" imgH="11683440" progId="AcroExch.Document.7">
                  <p:embed/>
                </p:oleObj>
              </mc:Choice>
              <mc:Fallback>
                <p:oleObj name="Acrobat Document" r:id="rId8" imgW="13456800" imgH="11683440" progId="AcroExch.Document.7">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19400" y="3276600"/>
                        <a:ext cx="1450975" cy="12620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29" name="Object 5"/>
          <p:cNvGraphicFramePr>
            <a:graphicFrameLocks noChangeAspect="1"/>
          </p:cNvGraphicFramePr>
          <p:nvPr/>
        </p:nvGraphicFramePr>
        <p:xfrm>
          <a:off x="533400" y="3276600"/>
          <a:ext cx="2263775" cy="1260475"/>
        </p:xfrm>
        <a:graphic>
          <a:graphicData uri="http://schemas.openxmlformats.org/presentationml/2006/ole">
            <mc:AlternateContent xmlns:mc="http://schemas.openxmlformats.org/markup-compatibility/2006">
              <mc:Choice xmlns:v="urn:schemas-microsoft-com:vml" Requires="v">
                <p:oleObj spid="_x0000_s19657" name="Acrobat Document" r:id="rId10" imgW="8259480" imgH="4592160" progId="AcroExch.Document.7">
                  <p:embed/>
                </p:oleObj>
              </mc:Choice>
              <mc:Fallback>
                <p:oleObj name="Acrobat Document" r:id="rId10" imgW="8259480" imgH="4592160" progId="AcroExch.Document.7">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00" y="3276600"/>
                        <a:ext cx="2263775" cy="1260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 name="Content Placeholder 2"/>
          <p:cNvSpPr txBox="1">
            <a:spLocks/>
          </p:cNvSpPr>
          <p:nvPr/>
        </p:nvSpPr>
        <p:spPr>
          <a:xfrm>
            <a:off x="304800" y="5867400"/>
            <a:ext cx="8686800" cy="381000"/>
          </a:xfrm>
          <a:prstGeom prst="rect">
            <a:avLst/>
          </a:prstGeom>
          <a:solidFill>
            <a:schemeClr val="accent5">
              <a:lumMod val="40000"/>
              <a:lumOff val="60000"/>
            </a:schemeClr>
          </a:solidFill>
        </p:spPr>
        <p:style>
          <a:lnRef idx="1">
            <a:schemeClr val="accent2"/>
          </a:lnRef>
          <a:fillRef idx="2">
            <a:schemeClr val="accent2"/>
          </a:fillRef>
          <a:effectRef idx="1">
            <a:schemeClr val="accent2"/>
          </a:effectRef>
          <a:fontRef idx="minor">
            <a:schemeClr val="dk1"/>
          </a:fontRef>
        </p:style>
        <p:txBody>
          <a:bodyPr vert="horz" lIns="91440" tIns="45720" rIns="91440" bIns="45720" rtlCol="0">
            <a:normAutofit fontScale="92500"/>
          </a:body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lang="en-US" noProof="0" dirty="0" err="1" smtClean="0"/>
              <a:t>OpenACC</a:t>
            </a:r>
            <a:r>
              <a:rPr lang="en-US" dirty="0" smtClean="0"/>
              <a:t> does not require much </a:t>
            </a:r>
            <a:r>
              <a:rPr lang="en-US" noProof="0" dirty="0" smtClean="0"/>
              <a:t>change of data structures and algorithms in a legacy code. </a:t>
            </a:r>
            <a:endParaRPr kumimoji="0" lang="en-US" b="0" i="0" u="none" strike="noStrike" kern="1200" cap="none" spc="0" normalizeH="0" baseline="0" noProof="0" dirty="0" smtClean="0">
              <a:ln>
                <a:noFill/>
              </a:ln>
              <a:solidFill>
                <a:schemeClr val="dk1"/>
              </a:solidFill>
              <a:effectLst/>
              <a:uLnTx/>
              <a:uFillTx/>
              <a:latin typeface="+mn-lt"/>
              <a:ea typeface="+mn-ea"/>
              <a:cs typeface="+mn-cs"/>
            </a:endParaRPr>
          </a:p>
        </p:txBody>
      </p:sp>
    </p:spTree>
    <p:extLst>
      <p:ext uri="{BB962C8B-B14F-4D97-AF65-F5344CB8AC3E}">
        <p14:creationId xmlns:p14="http://schemas.microsoft.com/office/powerpoint/2010/main" val="333519428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586814"/>
          </a:xfrm>
        </p:spPr>
        <p:txBody>
          <a:bodyPr>
            <a:normAutofit/>
          </a:bodyPr>
          <a:lstStyle/>
          <a:p>
            <a:r>
              <a:rPr lang="en-US" dirty="0" smtClean="0"/>
              <a:t>RDGFLO:  GPU Parallelization</a:t>
            </a:r>
            <a:endParaRPr lang="en-US" dirty="0"/>
          </a:p>
        </p:txBody>
      </p:sp>
      <p:sp>
        <p:nvSpPr>
          <p:cNvPr id="25" name="Content Placeholder 2"/>
          <p:cNvSpPr txBox="1">
            <a:spLocks/>
          </p:cNvSpPr>
          <p:nvPr/>
        </p:nvSpPr>
        <p:spPr>
          <a:xfrm>
            <a:off x="457200" y="1295400"/>
            <a:ext cx="6629400" cy="609600"/>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ormAutofit lnSpcReduction="10000"/>
          </a:bodyPr>
          <a:lstStyle/>
          <a:p>
            <a:pPr>
              <a:spcBef>
                <a:spcPct val="20000"/>
              </a:spcBef>
              <a:defRPr/>
            </a:pPr>
            <a:r>
              <a:rPr lang="en-US" b="1" dirty="0" smtClean="0">
                <a:solidFill>
                  <a:srgbClr val="3333FF"/>
                </a:solidFill>
              </a:rPr>
              <a:t>Race condition </a:t>
            </a:r>
            <a:r>
              <a:rPr lang="en-US" dirty="0" smtClean="0"/>
              <a:t>occurs in GPU parallelization in loops over faces when data writes to their left and right cell arrays. </a:t>
            </a: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b="0" i="0" u="none" strike="noStrike" kern="1200" cap="none" spc="0" normalizeH="0" baseline="0" noProof="0" dirty="0" smtClean="0">
              <a:ln>
                <a:noFill/>
              </a:ln>
              <a:solidFill>
                <a:schemeClr val="dk1"/>
              </a:solidFill>
              <a:effectLst/>
              <a:uLnTx/>
              <a:uFillTx/>
              <a:latin typeface="+mn-lt"/>
              <a:ea typeface="+mn-ea"/>
              <a:cs typeface="+mn-cs"/>
            </a:endParaRPr>
          </a:p>
        </p:txBody>
      </p:sp>
      <p:sp>
        <p:nvSpPr>
          <p:cNvPr id="27" name="TextBox 26"/>
          <p:cNvSpPr txBox="1"/>
          <p:nvPr/>
        </p:nvSpPr>
        <p:spPr>
          <a:xfrm>
            <a:off x="457200" y="1981200"/>
            <a:ext cx="6096000" cy="923330"/>
          </a:xfrm>
          <a:prstGeom prst="rect">
            <a:avLst/>
          </a:prstGeom>
          <a:noFill/>
        </p:spPr>
        <p:txBody>
          <a:bodyPr wrap="square" rtlCol="0">
            <a:spAutoFit/>
          </a:bodyPr>
          <a:lstStyle/>
          <a:p>
            <a:r>
              <a:rPr lang="en-US" dirty="0" smtClean="0"/>
              <a:t>Example: the elemental residual array for the cell </a:t>
            </a:r>
            <a:r>
              <a:rPr lang="en-US" dirty="0" smtClean="0">
                <a:solidFill>
                  <a:srgbClr val="FF0000"/>
                </a:solidFill>
              </a:rPr>
              <a:t>(red) </a:t>
            </a:r>
            <a:r>
              <a:rPr lang="en-US" dirty="0" smtClean="0"/>
              <a:t>can be overwritten simultaneously in multiple GPU cores in loops over its faces by its face-neighboring cells </a:t>
            </a:r>
            <a:r>
              <a:rPr lang="en-US" dirty="0" smtClean="0">
                <a:solidFill>
                  <a:srgbClr val="00B0F0"/>
                </a:solidFill>
              </a:rPr>
              <a:t>(blue)</a:t>
            </a:r>
            <a:r>
              <a:rPr lang="en-US" dirty="0" smtClean="0"/>
              <a:t>.</a:t>
            </a:r>
            <a:r>
              <a:rPr lang="en-US" dirty="0" smtClean="0">
                <a:solidFill>
                  <a:srgbClr val="00B0F0"/>
                </a:solidFill>
              </a:rPr>
              <a:t> </a:t>
            </a:r>
          </a:p>
        </p:txBody>
      </p:sp>
      <p:pic>
        <p:nvPicPr>
          <p:cNvPr id="15368" name="Picture 8" descr="H:\Dropbox\latex\openacc_current\figs\hexa_recon.eps"/>
          <p:cNvPicPr>
            <a:picLocks noChangeAspect="1" noChangeArrowheads="1"/>
          </p:cNvPicPr>
          <p:nvPr/>
        </p:nvPicPr>
        <p:blipFill>
          <a:blip r:embed="rId4" cstate="print"/>
          <a:srcRect/>
          <a:stretch>
            <a:fillRect/>
          </a:stretch>
        </p:blipFill>
        <p:spPr bwMode="auto">
          <a:xfrm>
            <a:off x="7391400" y="1600200"/>
            <a:ext cx="1507744" cy="1346200"/>
          </a:xfrm>
          <a:prstGeom prst="rect">
            <a:avLst/>
          </a:prstGeom>
          <a:noFill/>
        </p:spPr>
      </p:pic>
      <p:pic>
        <p:nvPicPr>
          <p:cNvPr id="15369" name="Picture 9" descr="H:\Dropbox\latex\openacc_current\figs\tetr_recon.eps"/>
          <p:cNvPicPr>
            <a:picLocks noChangeAspect="1" noChangeArrowheads="1"/>
          </p:cNvPicPr>
          <p:nvPr/>
        </p:nvPicPr>
        <p:blipFill>
          <a:blip r:embed="rId5" cstate="print"/>
          <a:srcRect/>
          <a:stretch>
            <a:fillRect/>
          </a:stretch>
        </p:blipFill>
        <p:spPr bwMode="auto">
          <a:xfrm>
            <a:off x="7391400" y="2971800"/>
            <a:ext cx="1476756" cy="1447800"/>
          </a:xfrm>
          <a:prstGeom prst="rect">
            <a:avLst/>
          </a:prstGeom>
          <a:noFill/>
        </p:spPr>
      </p:pic>
      <p:sp>
        <p:nvSpPr>
          <p:cNvPr id="30" name="右箭头 29"/>
          <p:cNvSpPr/>
          <p:nvPr/>
        </p:nvSpPr>
        <p:spPr>
          <a:xfrm>
            <a:off x="6781800" y="2209800"/>
            <a:ext cx="4572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57200" y="3187700"/>
            <a:ext cx="6553200" cy="92333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smtClean="0">
                <a:solidFill>
                  <a:srgbClr val="FF0000"/>
                </a:solidFill>
              </a:rPr>
              <a:t>Coloring algorithm: </a:t>
            </a:r>
            <a:r>
              <a:rPr lang="en-US" dirty="0" smtClean="0"/>
              <a:t>reorder face indices and pack them in groups; Criterion: faces that share common elements do not reside in the same group (the same strategy in the case of </a:t>
            </a:r>
            <a:r>
              <a:rPr lang="en-US" dirty="0" err="1" smtClean="0"/>
              <a:t>OpenMP</a:t>
            </a:r>
            <a:r>
              <a:rPr lang="en-US" dirty="0" smtClean="0"/>
              <a:t>).</a:t>
            </a:r>
            <a:endParaRPr lang="en-US" dirty="0"/>
          </a:p>
        </p:txBody>
      </p:sp>
      <p:sp>
        <p:nvSpPr>
          <p:cNvPr id="33" name="TextBox 32"/>
          <p:cNvSpPr txBox="1"/>
          <p:nvPr/>
        </p:nvSpPr>
        <p:spPr>
          <a:xfrm>
            <a:off x="457200" y="4203700"/>
            <a:ext cx="6553200" cy="646331"/>
          </a:xfrm>
          <a:prstGeom prst="rect">
            <a:avLst/>
          </a:prstGeom>
          <a:noFill/>
        </p:spPr>
        <p:txBody>
          <a:bodyPr wrap="square" rtlCol="0">
            <a:spAutoFit/>
          </a:bodyPr>
          <a:lstStyle/>
          <a:p>
            <a:r>
              <a:rPr lang="en-US" dirty="0" smtClean="0"/>
              <a:t>Example: an ACC sequential loop over the groups is nested outside the ACC parallel loop over the faces (the original loop is untouched).</a:t>
            </a:r>
          </a:p>
        </p:txBody>
      </p:sp>
      <p:sp>
        <p:nvSpPr>
          <p:cNvPr id="35" name="TextBox 34"/>
          <p:cNvSpPr txBox="1"/>
          <p:nvPr/>
        </p:nvSpPr>
        <p:spPr>
          <a:xfrm>
            <a:off x="457200" y="5194300"/>
            <a:ext cx="8305800" cy="92333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smtClean="0"/>
              <a:t>All geometric and solution arrays are copied from host to device only once. For steady-state problems, solution arrays are only copied back to host memory at the end of time iterations and dumped in files.   </a:t>
            </a:r>
            <a:endParaRPr lang="en-US" dirty="0"/>
          </a:p>
        </p:txBody>
      </p:sp>
      <p:graphicFrame>
        <p:nvGraphicFramePr>
          <p:cNvPr id="19458" name="Object 2"/>
          <p:cNvGraphicFramePr>
            <a:graphicFrameLocks noGrp="1" noChangeAspect="1"/>
          </p:cNvGraphicFramePr>
          <p:nvPr>
            <p:ph idx="1"/>
          </p:nvPr>
        </p:nvGraphicFramePr>
        <p:xfrm>
          <a:off x="7162800" y="196701"/>
          <a:ext cx="1905000" cy="1457946"/>
        </p:xfrm>
        <a:graphic>
          <a:graphicData uri="http://schemas.openxmlformats.org/presentationml/2006/ole">
            <mc:AlternateContent xmlns:mc="http://schemas.openxmlformats.org/markup-compatibility/2006">
              <mc:Choice xmlns:v="urn:schemas-microsoft-com:vml" Requires="v">
                <p:oleObj spid="_x0000_s20534" name="Acrobat Document" r:id="rId6" imgW="13456800" imgH="11683440" progId="AcroExch.Document.7">
                  <p:embed/>
                </p:oleObj>
              </mc:Choice>
              <mc:Fallback>
                <p:oleObj name="Acrobat Document" r:id="rId6" imgW="13456800" imgH="11683440" progId="AcroExch.Document.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2800" y="196701"/>
                        <a:ext cx="1905000" cy="14579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294690002"/>
      </p:ext>
    </p:extLst>
  </p:cSld>
  <p:clrMapOvr>
    <a:masterClrMapping/>
  </p:clrMapOvr>
  <p:timing>
    <p:tnLst>
      <p:par>
        <p:cTn id="1" dur="indefinite" restart="never" nodeType="tmRoot"/>
      </p:par>
    </p:tnLst>
  </p:timing>
</p:sld>
</file>

<file path=ppt/theme/theme1.xml><?xml version="1.0" encoding="utf-8"?>
<a:theme xmlns:a="http://schemas.openxmlformats.org/drawingml/2006/main" name="synerg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synergy.thmx</Template>
  <TotalTime>44698</TotalTime>
  <Words>12613</Words>
  <Application>Microsoft Office PowerPoint</Application>
  <PresentationFormat>On-screen Show (4:3)</PresentationFormat>
  <Paragraphs>1771</Paragraphs>
  <Slides>108</Slides>
  <Notes>67</Notes>
  <HiddenSlides>30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108</vt:i4>
      </vt:variant>
    </vt:vector>
  </HeadingPairs>
  <TitlesOfParts>
    <vt:vector size="124" baseType="lpstr">
      <vt:lpstr>ＭＳ Ｐゴシック</vt:lpstr>
      <vt:lpstr>宋体</vt:lpstr>
      <vt:lpstr>Arial</vt:lpstr>
      <vt:lpstr>Arial Narrow</vt:lpstr>
      <vt:lpstr>Calibri</vt:lpstr>
      <vt:lpstr>Cambria Math</vt:lpstr>
      <vt:lpstr>Cicle Gordita</vt:lpstr>
      <vt:lpstr>Cicle Semi</vt:lpstr>
      <vt:lpstr>Courier New</vt:lpstr>
      <vt:lpstr>Gill Sans MT</vt:lpstr>
      <vt:lpstr>Lucida Console</vt:lpstr>
      <vt:lpstr>Lucida Grande</vt:lpstr>
      <vt:lpstr>华文中宋</vt:lpstr>
      <vt:lpstr>Wingdings</vt:lpstr>
      <vt:lpstr>synergy</vt:lpstr>
      <vt:lpstr>Acrobat Document</vt:lpstr>
      <vt:lpstr>Synergistic Co-Design of Hardware and Software for Structured and Unstructured Grid Computations</vt:lpstr>
      <vt:lpstr>Vision</vt:lpstr>
      <vt:lpstr>Why Synergistic Co-Design?  </vt:lpstr>
      <vt:lpstr>GFLOPS “Shock”</vt:lpstr>
      <vt:lpstr>HPCG / HPL for TOP500 Supercomputers</vt:lpstr>
      <vt:lpstr>The Context for Synergistic Co-Design</vt:lpstr>
      <vt:lpstr>Heterogeneous Systems in HPC</vt:lpstr>
      <vt:lpstr>Heterogeneous Systems in HPC</vt:lpstr>
      <vt:lpstr>Roadmap</vt:lpstr>
      <vt:lpstr>Co-Design &amp; Associated Research Areas</vt:lpstr>
      <vt:lpstr>Synergistic Co-Design from 10,000 Feet: Performance Perspective</vt:lpstr>
      <vt:lpstr>It’s More than Co-Design for Performance … “Productivity = Performance + Programmability + Portability”</vt:lpstr>
      <vt:lpstr>“Productivity = Performance + Programmability + Portability”</vt:lpstr>
      <vt:lpstr>“Productivity = Performance + Programmability + Portability”</vt:lpstr>
      <vt:lpstr>Roadmap</vt:lpstr>
      <vt:lpstr>    Ecosystem for Heterogeneous Parallel Computing</vt:lpstr>
      <vt:lpstr>Targeted CFD Codes</vt:lpstr>
      <vt:lpstr>Incompressible Navier-Stokes (INS) Finite-Difference Code</vt:lpstr>
      <vt:lpstr>Optimization of OpenACC  using Gang/Worker/Vector Clauses</vt:lpstr>
      <vt:lpstr>Multi-GPU Scaling</vt:lpstr>
      <vt:lpstr>LDC: Hand-optimization for AMD/MIC/NVIDIA</vt:lpstr>
      <vt:lpstr>LDC: CUDA C Manual optimization</vt:lpstr>
      <vt:lpstr>LDC: CUDA C Manual optimization</vt:lpstr>
      <vt:lpstr>LDC:  Work in Progress</vt:lpstr>
      <vt:lpstr>LDC: Future Work</vt:lpstr>
      <vt:lpstr>Targeted CFD Codes</vt:lpstr>
      <vt:lpstr>GenIDLEST:  Manual CUDA Fortran Optimization (2014)</vt:lpstr>
      <vt:lpstr>GenIDLEST: OpenACC optimization</vt:lpstr>
      <vt:lpstr>GenIDLEST: StarChart Performance Evaluation</vt:lpstr>
      <vt:lpstr>GenIDLEST WIP</vt:lpstr>
      <vt:lpstr>GenIDLEST Future Work</vt:lpstr>
      <vt:lpstr>GenIDLEST:  GPU Dot-Product Modifications</vt:lpstr>
      <vt:lpstr>Dot Product:  Serial on CPU</vt:lpstr>
      <vt:lpstr>Dot Product:  Parallel on GPU Device using CUDA</vt:lpstr>
      <vt:lpstr>Dot Product:  Optimized Parallel on GPU Device</vt:lpstr>
      <vt:lpstr>Dot Product via our MetaMoph Library </vt:lpstr>
      <vt:lpstr>Automated Task Scheduling (with CoreTSAR)</vt:lpstr>
      <vt:lpstr>OpenMP Accelerator Behavior</vt:lpstr>
      <vt:lpstr>Our Version  OpenACC</vt:lpstr>
      <vt:lpstr>Our Automated Task Schedulers  via Co-Design vs. 12-Core CPU</vt:lpstr>
      <vt:lpstr>Dot Product with OpenACC</vt:lpstr>
      <vt:lpstr>Dot Product Code Example</vt:lpstr>
      <vt:lpstr>Evaluating Fortran OpenACC with LDC (2014)</vt:lpstr>
      <vt:lpstr>CoreTSAR Extended OpenACC</vt:lpstr>
      <vt:lpstr>Multi-GPU LDC with CoreTSAR (2014)</vt:lpstr>
      <vt:lpstr>    Ecosystem for Heterogeneous Parallel Computing</vt:lpstr>
      <vt:lpstr>Roadmap</vt:lpstr>
      <vt:lpstr>Vision:  Abstraction Library  MetaMorph</vt:lpstr>
      <vt:lpstr>Vision:  Abstraction Library  MetaMorph</vt:lpstr>
      <vt:lpstr>MetaMorph:  Updates</vt:lpstr>
      <vt:lpstr>MetaMorph:  Updates</vt:lpstr>
      <vt:lpstr>MetaMorph:  Expanded Feature Set</vt:lpstr>
      <vt:lpstr>MetaMorph: Performance vs. CPU OpenMP+AVX</vt:lpstr>
      <vt:lpstr>MetaMorph:  Work in progress</vt:lpstr>
      <vt:lpstr>MetaMorph:  Work in progress</vt:lpstr>
      <vt:lpstr>MetaMorph:  Future Work</vt:lpstr>
      <vt:lpstr>MetaMorph:  Future Work</vt:lpstr>
      <vt:lpstr> Ecosystem for Heterogeneous Parallel Computing</vt:lpstr>
      <vt:lpstr>Data Movement in CPU-GPU Clusters</vt:lpstr>
      <vt:lpstr>MPI-ACC:   Generalized Runtime for Accelerator Systems</vt:lpstr>
      <vt:lpstr>MPI-ACC:   Generalized Runtime for Accelerator Systems</vt:lpstr>
      <vt:lpstr>MPI+CUDA vs. MPI-ACC</vt:lpstr>
      <vt:lpstr>VOCL:  A Virtual Implementation of OpenCL for Access and Management of Remote GPU Devices</vt:lpstr>
      <vt:lpstr>Virtual OpenCL (VOCL) Framework</vt:lpstr>
      <vt:lpstr>Roadmap</vt:lpstr>
      <vt:lpstr>Sampling of Achievements</vt:lpstr>
      <vt:lpstr>Publications in 2015 (1 of 2)</vt:lpstr>
      <vt:lpstr>Publications in 2015 (2 of 2)</vt:lpstr>
      <vt:lpstr>Publications in 2014 (1 of 3)</vt:lpstr>
      <vt:lpstr>Publications in 2014 (2 of 3)</vt:lpstr>
      <vt:lpstr>Publications in 2014 (3 of 3)</vt:lpstr>
      <vt:lpstr>Thesis Manuscripts in 2015</vt:lpstr>
      <vt:lpstr>Thesis Manuscripts in 2014</vt:lpstr>
      <vt:lpstr>Synergistic Co-Design for BIG DATA    Prof. Wu Feng, Virginia Tech</vt:lpstr>
      <vt:lpstr>Synergistic Co-Design for DARPA Challenges</vt:lpstr>
      <vt:lpstr>AFOSR Basic Research Initiative: Transformational Computing via Co-Design  of High-Performance Algorithms and Hardware </vt:lpstr>
      <vt:lpstr>What’s Next? (Last Year)</vt:lpstr>
      <vt:lpstr>Plans for Upcoming Year</vt:lpstr>
      <vt:lpstr>RDGFLO and INCOMP3D:  Next Steps</vt:lpstr>
      <vt:lpstr>Year One: CS (Needs to be updated.  Also less text.)</vt:lpstr>
      <vt:lpstr>Next Steps</vt:lpstr>
      <vt:lpstr>Ongoing and Upcoming Tasks</vt:lpstr>
      <vt:lpstr>Mobile and Desktop Supercomputing</vt:lpstr>
      <vt:lpstr>Acknowledgements</vt:lpstr>
      <vt:lpstr>Appendix</vt:lpstr>
      <vt:lpstr>HPL: High-Performance Linpack</vt:lpstr>
      <vt:lpstr>HPCG: High-Performance Conjugate Gradient</vt:lpstr>
      <vt:lpstr>What is an AMD APU?</vt:lpstr>
      <vt:lpstr>Collaborations with Math</vt:lpstr>
      <vt:lpstr>Collaborations with CS</vt:lpstr>
      <vt:lpstr>    Ecosystem for Heterogeneous Parallel Computing</vt:lpstr>
      <vt:lpstr>Acceleration Potential of Kernels</vt:lpstr>
      <vt:lpstr>Overview of MAV Requirements</vt:lpstr>
      <vt:lpstr>Targeted CFD Codes</vt:lpstr>
      <vt:lpstr>GPU GenIDLEST:  Preliminary Profiling</vt:lpstr>
      <vt:lpstr>GPU GenIDLEST:  Issues</vt:lpstr>
      <vt:lpstr>Targeted CFD Codes</vt:lpstr>
      <vt:lpstr>RDGFLO:  Overview  </vt:lpstr>
      <vt:lpstr>RDGFLO:  GPU Parallelization</vt:lpstr>
      <vt:lpstr>RDGFLO:  Weak Scaling Tests</vt:lpstr>
      <vt:lpstr>Targeted CFD Codes</vt:lpstr>
      <vt:lpstr>INCOMP3D:  Overview  </vt:lpstr>
      <vt:lpstr>INCOMP3D:  GPU Parallelization </vt:lpstr>
      <vt:lpstr>INCOMP3D:  Initial Findings</vt:lpstr>
      <vt:lpstr>Upcoming Tasks (Edwards)</vt:lpstr>
      <vt:lpstr>Collaboration (Edwards)</vt:lpstr>
      <vt:lpstr>Publications in 2013</vt:lpstr>
      <vt:lpstr>Publications (Under Review and In Preparation)</vt:lpstr>
    </vt:vector>
  </TitlesOfParts>
  <Company>VT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Ecosystem for  Heterogeneous Parallel Computing</dc:title>
  <dc:creator>Wuchun Feng;Paul Sathre</dc:creator>
  <cp:keywords>AFOSR</cp:keywords>
  <cp:lastModifiedBy>psath</cp:lastModifiedBy>
  <cp:revision>351</cp:revision>
  <cp:lastPrinted>2013-08-01T13:56:22Z</cp:lastPrinted>
  <dcterms:created xsi:type="dcterms:W3CDTF">2013-01-04T06:38:48Z</dcterms:created>
  <dcterms:modified xsi:type="dcterms:W3CDTF">2015-07-20T20:51:13Z</dcterms:modified>
</cp:coreProperties>
</file>