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handoutMasterIdLst>
    <p:handoutMasterId r:id="rId26"/>
  </p:handoutMasterIdLst>
  <p:sldIdLst>
    <p:sldId id="336" r:id="rId2"/>
    <p:sldId id="337" r:id="rId3"/>
    <p:sldId id="338" r:id="rId4"/>
    <p:sldId id="332" r:id="rId5"/>
    <p:sldId id="335" r:id="rId6"/>
    <p:sldId id="290" r:id="rId7"/>
    <p:sldId id="294" r:id="rId8"/>
    <p:sldId id="295" r:id="rId9"/>
    <p:sldId id="314" r:id="rId10"/>
    <p:sldId id="296" r:id="rId11"/>
    <p:sldId id="298" r:id="rId12"/>
    <p:sldId id="299" r:id="rId13"/>
    <p:sldId id="297" r:id="rId14"/>
    <p:sldId id="301" r:id="rId15"/>
    <p:sldId id="324" r:id="rId16"/>
    <p:sldId id="325" r:id="rId17"/>
    <p:sldId id="326" r:id="rId18"/>
    <p:sldId id="327" r:id="rId19"/>
    <p:sldId id="328" r:id="rId20"/>
    <p:sldId id="330" r:id="rId21"/>
    <p:sldId id="321" r:id="rId22"/>
    <p:sldId id="310" r:id="rId23"/>
    <p:sldId id="333" r:id="rId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宋体" charset="0"/>
        <a:cs typeface="宋体" charset="0"/>
      </a:defRPr>
    </a:lvl1pPr>
    <a:lvl2pPr marL="457200" algn="l" rtl="0" fontAlgn="base">
      <a:spcBef>
        <a:spcPct val="0"/>
      </a:spcBef>
      <a:spcAft>
        <a:spcPct val="0"/>
      </a:spcAft>
      <a:defRPr kern="1200">
        <a:solidFill>
          <a:schemeClr val="tx1"/>
        </a:solidFill>
        <a:latin typeface="Arial" charset="0"/>
        <a:ea typeface="宋体" charset="0"/>
        <a:cs typeface="宋体" charset="0"/>
      </a:defRPr>
    </a:lvl2pPr>
    <a:lvl3pPr marL="914400" algn="l" rtl="0" fontAlgn="base">
      <a:spcBef>
        <a:spcPct val="0"/>
      </a:spcBef>
      <a:spcAft>
        <a:spcPct val="0"/>
      </a:spcAft>
      <a:defRPr kern="1200">
        <a:solidFill>
          <a:schemeClr val="tx1"/>
        </a:solidFill>
        <a:latin typeface="Arial" charset="0"/>
        <a:ea typeface="宋体" charset="0"/>
        <a:cs typeface="宋体" charset="0"/>
      </a:defRPr>
    </a:lvl3pPr>
    <a:lvl4pPr marL="1371600" algn="l" rtl="0" fontAlgn="base">
      <a:spcBef>
        <a:spcPct val="0"/>
      </a:spcBef>
      <a:spcAft>
        <a:spcPct val="0"/>
      </a:spcAft>
      <a:defRPr kern="1200">
        <a:solidFill>
          <a:schemeClr val="tx1"/>
        </a:solidFill>
        <a:latin typeface="Arial" charset="0"/>
        <a:ea typeface="宋体" charset="0"/>
        <a:cs typeface="宋体" charset="0"/>
      </a:defRPr>
    </a:lvl4pPr>
    <a:lvl5pPr marL="1828800" algn="l" rtl="0" fontAlgn="base">
      <a:spcBef>
        <a:spcPct val="0"/>
      </a:spcBef>
      <a:spcAft>
        <a:spcPct val="0"/>
      </a:spcAft>
      <a:defRPr kern="1200">
        <a:solidFill>
          <a:schemeClr val="tx1"/>
        </a:solidFill>
        <a:latin typeface="Arial" charset="0"/>
        <a:ea typeface="宋体" charset="0"/>
        <a:cs typeface="宋体" charset="0"/>
      </a:defRPr>
    </a:lvl5pPr>
    <a:lvl6pPr marL="2286000" algn="l" defTabSz="457200" rtl="0" eaLnBrk="1" latinLnBrk="0" hangingPunct="1">
      <a:defRPr kern="1200">
        <a:solidFill>
          <a:schemeClr val="tx1"/>
        </a:solidFill>
        <a:latin typeface="Arial" charset="0"/>
        <a:ea typeface="宋体" charset="0"/>
        <a:cs typeface="宋体" charset="0"/>
      </a:defRPr>
    </a:lvl6pPr>
    <a:lvl7pPr marL="2743200" algn="l" defTabSz="457200" rtl="0" eaLnBrk="1" latinLnBrk="0" hangingPunct="1">
      <a:defRPr kern="1200">
        <a:solidFill>
          <a:schemeClr val="tx1"/>
        </a:solidFill>
        <a:latin typeface="Arial" charset="0"/>
        <a:ea typeface="宋体" charset="0"/>
        <a:cs typeface="宋体" charset="0"/>
      </a:defRPr>
    </a:lvl7pPr>
    <a:lvl8pPr marL="3200400" algn="l" defTabSz="457200" rtl="0" eaLnBrk="1" latinLnBrk="0" hangingPunct="1">
      <a:defRPr kern="1200">
        <a:solidFill>
          <a:schemeClr val="tx1"/>
        </a:solidFill>
        <a:latin typeface="Arial" charset="0"/>
        <a:ea typeface="宋体" charset="0"/>
        <a:cs typeface="宋体" charset="0"/>
      </a:defRPr>
    </a:lvl8pPr>
    <a:lvl9pPr marL="3657600" algn="l" defTabSz="457200" rtl="0" eaLnBrk="1" latinLnBrk="0" hangingPunct="1">
      <a:defRPr kern="1200">
        <a:solidFill>
          <a:schemeClr val="tx1"/>
        </a:solidFill>
        <a:latin typeface="Arial" charset="0"/>
        <a:ea typeface="宋体" charset="0"/>
        <a:cs typeface="宋体" charset="0"/>
      </a:defRPr>
    </a:lvl9pPr>
  </p:defaultTextStyle>
  <p:extLst>
    <p:ext uri="{521415D9-36F7-43E2-AB2F-B90AF26B5E84}">
      <p14:sectionLst xmlns:p14="http://schemas.microsoft.com/office/powerpoint/2010/main">
        <p14:section name="Untitled Section" id="{15DEF025-F318-1A4D-9562-C48B24283448}">
          <p14:sldIdLst>
            <p14:sldId id="336"/>
            <p14:sldId id="337"/>
            <p14:sldId id="338"/>
            <p14:sldId id="332"/>
            <p14:sldId id="335"/>
            <p14:sldId id="290"/>
            <p14:sldId id="294"/>
            <p14:sldId id="295"/>
            <p14:sldId id="314"/>
            <p14:sldId id="296"/>
            <p14:sldId id="298"/>
            <p14:sldId id="299"/>
            <p14:sldId id="297"/>
            <p14:sldId id="301"/>
            <p14:sldId id="324"/>
            <p14:sldId id="325"/>
            <p14:sldId id="326"/>
            <p14:sldId id="327"/>
            <p14:sldId id="328"/>
            <p14:sldId id="330"/>
            <p14:sldId id="321"/>
            <p14:sldId id="310"/>
            <p14:sldId id="333"/>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Xia Yidong"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88"/>
    <a:srgbClr val="FF6600"/>
    <a:srgbClr val="FF9933"/>
    <a:srgbClr val="8F00FF"/>
    <a:srgbClr val="FF00F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中度样式 1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06799F8-075E-4A3A-A7F6-7FBC6576F1A4}" styleName="主题样式 2 - 强调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4" autoAdjust="0"/>
    <p:restoredTop sz="83799" autoAdjust="0"/>
  </p:normalViewPr>
  <p:slideViewPr>
    <p:cSldViewPr>
      <p:cViewPr>
        <p:scale>
          <a:sx n="99" d="100"/>
          <a:sy n="99" d="100"/>
        </p:scale>
        <p:origin x="-496" y="688"/>
      </p:cViewPr>
      <p:guideLst>
        <p:guide orient="horz" pos="2160"/>
        <p:guide pos="2880"/>
      </p:guideLst>
    </p:cSldViewPr>
  </p:slideViewPr>
  <p:outlineViewPr>
    <p:cViewPr>
      <p:scale>
        <a:sx n="33" d="100"/>
        <a:sy n="33" d="100"/>
      </p:scale>
      <p:origin x="0" y="188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commentAuthors" Target="commentAuthors.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Sheet1!$B$1</c:f>
              <c:strCache>
                <c:ptCount val="1"/>
                <c:pt idx="0">
                  <c:v>DG(P1)</c:v>
                </c:pt>
              </c:strCache>
            </c:strRef>
          </c:tx>
          <c:spPr>
            <a:ln>
              <a:solidFill>
                <a:schemeClr val="accent1">
                  <a:lumMod val="50000"/>
                </a:schemeClr>
              </a:solidFill>
            </a:ln>
          </c:spPr>
          <c:dLbls>
            <c:txPr>
              <a:bodyPr/>
              <a:lstStyle/>
              <a:p>
                <a:pPr>
                  <a:defRPr sz="1400" b="1" i="0">
                    <a:solidFill>
                      <a:srgbClr val="000090"/>
                    </a:solidFill>
                  </a:defRPr>
                </a:pPr>
                <a:endParaRPr lang="en-US"/>
              </a:p>
            </c:txPr>
            <c:dLblPos val="b"/>
            <c:showLegendKey val="0"/>
            <c:showVal val="1"/>
            <c:showCatName val="0"/>
            <c:showSerName val="0"/>
            <c:showPercent val="0"/>
            <c:showBubbleSize val="0"/>
            <c:showLeaderLines val="0"/>
          </c:dLbls>
          <c:cat>
            <c:strRef>
              <c:f>Sheet1!$A$2:$A$5</c:f>
              <c:strCache>
                <c:ptCount val="4"/>
                <c:pt idx="0">
                  <c:v>GPU x1</c:v>
                </c:pt>
                <c:pt idx="1">
                  <c:v>GPU x2</c:v>
                </c:pt>
                <c:pt idx="2">
                  <c:v>GPU x4</c:v>
                </c:pt>
                <c:pt idx="3">
                  <c:v>GPU x8</c:v>
                </c:pt>
              </c:strCache>
            </c:strRef>
          </c:cat>
          <c:val>
            <c:numRef>
              <c:f>Sheet1!$B$2:$B$5</c:f>
              <c:numCache>
                <c:formatCode>0.0%</c:formatCode>
                <c:ptCount val="4"/>
                <c:pt idx="0" formatCode="0%">
                  <c:v>1.0</c:v>
                </c:pt>
                <c:pt idx="1">
                  <c:v>0.959</c:v>
                </c:pt>
                <c:pt idx="2">
                  <c:v>0.901</c:v>
                </c:pt>
                <c:pt idx="3">
                  <c:v>0.87</c:v>
                </c:pt>
              </c:numCache>
            </c:numRef>
          </c:val>
          <c:smooth val="0"/>
        </c:ser>
        <c:ser>
          <c:idx val="1"/>
          <c:order val="1"/>
          <c:tx>
            <c:strRef>
              <c:f>Sheet1!$C$1</c:f>
              <c:strCache>
                <c:ptCount val="1"/>
                <c:pt idx="0">
                  <c:v>RDG(P1P2)</c:v>
                </c:pt>
              </c:strCache>
            </c:strRef>
          </c:tx>
          <c:dLbls>
            <c:txPr>
              <a:bodyPr/>
              <a:lstStyle/>
              <a:p>
                <a:pPr>
                  <a:defRPr sz="1400" b="1" i="0">
                    <a:solidFill>
                      <a:schemeClr val="accent2">
                        <a:lumMod val="75000"/>
                      </a:schemeClr>
                    </a:solidFill>
                  </a:defRPr>
                </a:pPr>
                <a:endParaRPr lang="en-US"/>
              </a:p>
            </c:txPr>
            <c:showLegendKey val="0"/>
            <c:showVal val="1"/>
            <c:showCatName val="0"/>
            <c:showSerName val="0"/>
            <c:showPercent val="0"/>
            <c:showBubbleSize val="0"/>
            <c:showLeaderLines val="0"/>
          </c:dLbls>
          <c:cat>
            <c:strRef>
              <c:f>Sheet1!$A$2:$A$5</c:f>
              <c:strCache>
                <c:ptCount val="4"/>
                <c:pt idx="0">
                  <c:v>GPU x1</c:v>
                </c:pt>
                <c:pt idx="1">
                  <c:v>GPU x2</c:v>
                </c:pt>
                <c:pt idx="2">
                  <c:v>GPU x4</c:v>
                </c:pt>
                <c:pt idx="3">
                  <c:v>GPU x8</c:v>
                </c:pt>
              </c:strCache>
            </c:strRef>
          </c:cat>
          <c:val>
            <c:numRef>
              <c:f>Sheet1!$C$2:$C$5</c:f>
              <c:numCache>
                <c:formatCode>0.0%</c:formatCode>
                <c:ptCount val="4"/>
                <c:pt idx="0" formatCode="0%">
                  <c:v>1.0</c:v>
                </c:pt>
                <c:pt idx="1">
                  <c:v>0.977</c:v>
                </c:pt>
                <c:pt idx="2">
                  <c:v>0.924</c:v>
                </c:pt>
                <c:pt idx="3">
                  <c:v>0.864</c:v>
                </c:pt>
              </c:numCache>
            </c:numRef>
          </c:val>
          <c:smooth val="0"/>
        </c:ser>
        <c:ser>
          <c:idx val="2"/>
          <c:order val="2"/>
          <c:tx>
            <c:strRef>
              <c:f>Sheet1!$D$1</c:f>
              <c:strCache>
                <c:ptCount val="1"/>
                <c:pt idx="0">
                  <c:v>Ideal</c:v>
                </c:pt>
              </c:strCache>
            </c:strRef>
          </c:tx>
          <c:spPr>
            <a:ln>
              <a:solidFill>
                <a:schemeClr val="tx1">
                  <a:lumMod val="75000"/>
                  <a:lumOff val="25000"/>
                </a:schemeClr>
              </a:solidFill>
            </a:ln>
          </c:spPr>
          <c:cat>
            <c:strRef>
              <c:f>Sheet1!$A$2:$A$5</c:f>
              <c:strCache>
                <c:ptCount val="4"/>
                <c:pt idx="0">
                  <c:v>GPU x1</c:v>
                </c:pt>
                <c:pt idx="1">
                  <c:v>GPU x2</c:v>
                </c:pt>
                <c:pt idx="2">
                  <c:v>GPU x4</c:v>
                </c:pt>
                <c:pt idx="3">
                  <c:v>GPU x8</c:v>
                </c:pt>
              </c:strCache>
            </c:strRef>
          </c:cat>
          <c:val>
            <c:numRef>
              <c:f>Sheet1!$D$2:$D$5</c:f>
              <c:numCache>
                <c:formatCode>0%</c:formatCode>
                <c:ptCount val="4"/>
                <c:pt idx="0">
                  <c:v>1.0</c:v>
                </c:pt>
                <c:pt idx="1">
                  <c:v>1.0</c:v>
                </c:pt>
                <c:pt idx="2">
                  <c:v>1.0</c:v>
                </c:pt>
                <c:pt idx="3">
                  <c:v>1.0</c:v>
                </c:pt>
              </c:numCache>
            </c:numRef>
          </c:val>
          <c:smooth val="0"/>
        </c:ser>
        <c:dLbls>
          <c:showLegendKey val="0"/>
          <c:showVal val="0"/>
          <c:showCatName val="0"/>
          <c:showSerName val="0"/>
          <c:showPercent val="0"/>
          <c:showBubbleSize val="0"/>
        </c:dLbls>
        <c:marker val="1"/>
        <c:smooth val="0"/>
        <c:axId val="2142059656"/>
        <c:axId val="2142062648"/>
      </c:lineChart>
      <c:catAx>
        <c:axId val="2142059656"/>
        <c:scaling>
          <c:orientation val="minMax"/>
        </c:scaling>
        <c:delete val="0"/>
        <c:axPos val="b"/>
        <c:majorTickMark val="out"/>
        <c:minorTickMark val="none"/>
        <c:tickLblPos val="nextTo"/>
        <c:crossAx val="2142062648"/>
        <c:crosses val="autoZero"/>
        <c:auto val="1"/>
        <c:lblAlgn val="ctr"/>
        <c:lblOffset val="100"/>
        <c:noMultiLvlLbl val="0"/>
      </c:catAx>
      <c:valAx>
        <c:axId val="2142062648"/>
        <c:scaling>
          <c:orientation val="minMax"/>
          <c:max val="1.0"/>
          <c:min val="0.85"/>
        </c:scaling>
        <c:delete val="0"/>
        <c:axPos val="l"/>
        <c:majorGridlines/>
        <c:numFmt formatCode="0%" sourceLinked="1"/>
        <c:majorTickMark val="out"/>
        <c:minorTickMark val="none"/>
        <c:tickLblPos val="nextTo"/>
        <c:crossAx val="2142059656"/>
        <c:crosses val="autoZero"/>
        <c:crossBetween val="between"/>
      </c:valAx>
    </c:plotArea>
    <c:legend>
      <c:legendPos val="r"/>
      <c:layout/>
      <c:overlay val="0"/>
    </c:legend>
    <c:plotVisOnly val="1"/>
    <c:dispBlanksAs val="zero"/>
    <c:showDLblsOverMax val="0"/>
  </c:chart>
  <c:txPr>
    <a:bodyPr/>
    <a:lstStyle/>
    <a:p>
      <a:pPr>
        <a:defRPr sz="1800">
          <a:latin typeface="Times New Roman"/>
          <a:cs typeface="Times New Roman"/>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Sheet1!$B$1</c:f>
              <c:strCache>
                <c:ptCount val="1"/>
                <c:pt idx="0">
                  <c:v>DG(P1)</c:v>
                </c:pt>
              </c:strCache>
            </c:strRef>
          </c:tx>
          <c:spPr>
            <a:ln>
              <a:solidFill>
                <a:schemeClr val="accent1">
                  <a:lumMod val="50000"/>
                </a:schemeClr>
              </a:solidFill>
            </a:ln>
          </c:spPr>
          <c:dLbls>
            <c:txPr>
              <a:bodyPr/>
              <a:lstStyle/>
              <a:p>
                <a:pPr>
                  <a:defRPr sz="1400" b="1" i="0">
                    <a:solidFill>
                      <a:srgbClr val="000090"/>
                    </a:solidFill>
                  </a:defRPr>
                </a:pPr>
                <a:endParaRPr lang="en-US"/>
              </a:p>
            </c:txPr>
            <c:dLblPos val="r"/>
            <c:showLegendKey val="0"/>
            <c:showVal val="1"/>
            <c:showCatName val="0"/>
            <c:showSerName val="0"/>
            <c:showPercent val="0"/>
            <c:showBubbleSize val="0"/>
            <c:showLeaderLines val="0"/>
          </c:dLbls>
          <c:cat>
            <c:strRef>
              <c:f>Sheet1!$A$2:$A$5</c:f>
              <c:strCache>
                <c:ptCount val="4"/>
                <c:pt idx="0">
                  <c:v>GPU x1</c:v>
                </c:pt>
                <c:pt idx="1">
                  <c:v>GPU x2</c:v>
                </c:pt>
                <c:pt idx="2">
                  <c:v>GPU x4</c:v>
                </c:pt>
                <c:pt idx="3">
                  <c:v>GPU x8</c:v>
                </c:pt>
              </c:strCache>
            </c:strRef>
          </c:cat>
          <c:val>
            <c:numRef>
              <c:f>Sheet1!$B$2:$B$5</c:f>
              <c:numCache>
                <c:formatCode>0.0%</c:formatCode>
                <c:ptCount val="4"/>
                <c:pt idx="0" formatCode="0%">
                  <c:v>1.0</c:v>
                </c:pt>
                <c:pt idx="1">
                  <c:v>0.985</c:v>
                </c:pt>
                <c:pt idx="2">
                  <c:v>0.966</c:v>
                </c:pt>
                <c:pt idx="3">
                  <c:v>0.904</c:v>
                </c:pt>
              </c:numCache>
            </c:numRef>
          </c:val>
          <c:smooth val="0"/>
        </c:ser>
        <c:ser>
          <c:idx val="1"/>
          <c:order val="1"/>
          <c:tx>
            <c:strRef>
              <c:f>Sheet1!$C$1</c:f>
              <c:strCache>
                <c:ptCount val="1"/>
                <c:pt idx="0">
                  <c:v>RDG(P1P2)</c:v>
                </c:pt>
              </c:strCache>
            </c:strRef>
          </c:tx>
          <c:dLbls>
            <c:dLbl>
              <c:idx val="3"/>
              <c:layout>
                <c:manualLayout>
                  <c:x val="-0.0488982882412696"/>
                  <c:y val="0.05361562452176"/>
                </c:manualLayout>
              </c:layout>
              <c:dLblPos val="r"/>
              <c:showLegendKey val="0"/>
              <c:showVal val="1"/>
              <c:showCatName val="0"/>
              <c:showSerName val="0"/>
              <c:showPercent val="0"/>
              <c:showBubbleSize val="0"/>
            </c:dLbl>
            <c:txPr>
              <a:bodyPr/>
              <a:lstStyle/>
              <a:p>
                <a:pPr>
                  <a:defRPr sz="1400" b="1" i="0">
                    <a:solidFill>
                      <a:schemeClr val="accent2">
                        <a:lumMod val="75000"/>
                      </a:schemeClr>
                    </a:solidFill>
                  </a:defRPr>
                </a:pPr>
                <a:endParaRPr lang="en-US"/>
              </a:p>
            </c:txPr>
            <c:dLblPos val="b"/>
            <c:showLegendKey val="0"/>
            <c:showVal val="1"/>
            <c:showCatName val="0"/>
            <c:showSerName val="0"/>
            <c:showPercent val="0"/>
            <c:showBubbleSize val="0"/>
            <c:showLeaderLines val="0"/>
          </c:dLbls>
          <c:cat>
            <c:strRef>
              <c:f>Sheet1!$A$2:$A$5</c:f>
              <c:strCache>
                <c:ptCount val="4"/>
                <c:pt idx="0">
                  <c:v>GPU x1</c:v>
                </c:pt>
                <c:pt idx="1">
                  <c:v>GPU x2</c:v>
                </c:pt>
                <c:pt idx="2">
                  <c:v>GPU x4</c:v>
                </c:pt>
                <c:pt idx="3">
                  <c:v>GPU x8</c:v>
                </c:pt>
              </c:strCache>
            </c:strRef>
          </c:cat>
          <c:val>
            <c:numRef>
              <c:f>Sheet1!$C$2:$C$5</c:f>
              <c:numCache>
                <c:formatCode>0.0%</c:formatCode>
                <c:ptCount val="4"/>
                <c:pt idx="0" formatCode="0%">
                  <c:v>1.0</c:v>
                </c:pt>
                <c:pt idx="1">
                  <c:v>0.979</c:v>
                </c:pt>
                <c:pt idx="2">
                  <c:v>0.936</c:v>
                </c:pt>
                <c:pt idx="3">
                  <c:v>0.855</c:v>
                </c:pt>
              </c:numCache>
            </c:numRef>
          </c:val>
          <c:smooth val="0"/>
        </c:ser>
        <c:ser>
          <c:idx val="2"/>
          <c:order val="2"/>
          <c:tx>
            <c:strRef>
              <c:f>Sheet1!$D$1</c:f>
              <c:strCache>
                <c:ptCount val="1"/>
                <c:pt idx="0">
                  <c:v>Ideal</c:v>
                </c:pt>
              </c:strCache>
            </c:strRef>
          </c:tx>
          <c:spPr>
            <a:ln>
              <a:solidFill>
                <a:schemeClr val="tx1">
                  <a:lumMod val="75000"/>
                  <a:lumOff val="25000"/>
                </a:schemeClr>
              </a:solidFill>
            </a:ln>
          </c:spPr>
          <c:cat>
            <c:strRef>
              <c:f>Sheet1!$A$2:$A$5</c:f>
              <c:strCache>
                <c:ptCount val="4"/>
                <c:pt idx="0">
                  <c:v>GPU x1</c:v>
                </c:pt>
                <c:pt idx="1">
                  <c:v>GPU x2</c:v>
                </c:pt>
                <c:pt idx="2">
                  <c:v>GPU x4</c:v>
                </c:pt>
                <c:pt idx="3">
                  <c:v>GPU x8</c:v>
                </c:pt>
              </c:strCache>
            </c:strRef>
          </c:cat>
          <c:val>
            <c:numRef>
              <c:f>Sheet1!$D$2:$D$5</c:f>
              <c:numCache>
                <c:formatCode>0%</c:formatCode>
                <c:ptCount val="4"/>
                <c:pt idx="0">
                  <c:v>1.0</c:v>
                </c:pt>
                <c:pt idx="1">
                  <c:v>1.0</c:v>
                </c:pt>
                <c:pt idx="2">
                  <c:v>1.0</c:v>
                </c:pt>
                <c:pt idx="3">
                  <c:v>1.0</c:v>
                </c:pt>
              </c:numCache>
            </c:numRef>
          </c:val>
          <c:smooth val="0"/>
        </c:ser>
        <c:dLbls>
          <c:showLegendKey val="0"/>
          <c:showVal val="0"/>
          <c:showCatName val="0"/>
          <c:showSerName val="0"/>
          <c:showPercent val="0"/>
          <c:showBubbleSize val="0"/>
        </c:dLbls>
        <c:marker val="1"/>
        <c:smooth val="0"/>
        <c:axId val="2142207224"/>
        <c:axId val="2142210216"/>
      </c:lineChart>
      <c:catAx>
        <c:axId val="2142207224"/>
        <c:scaling>
          <c:orientation val="minMax"/>
        </c:scaling>
        <c:delete val="0"/>
        <c:axPos val="b"/>
        <c:majorTickMark val="out"/>
        <c:minorTickMark val="none"/>
        <c:tickLblPos val="nextTo"/>
        <c:crossAx val="2142210216"/>
        <c:crosses val="autoZero"/>
        <c:auto val="1"/>
        <c:lblAlgn val="ctr"/>
        <c:lblOffset val="100"/>
        <c:noMultiLvlLbl val="0"/>
      </c:catAx>
      <c:valAx>
        <c:axId val="2142210216"/>
        <c:scaling>
          <c:orientation val="minMax"/>
          <c:max val="1.0"/>
          <c:min val="0.85"/>
        </c:scaling>
        <c:delete val="0"/>
        <c:axPos val="l"/>
        <c:majorGridlines/>
        <c:numFmt formatCode="0%" sourceLinked="1"/>
        <c:majorTickMark val="out"/>
        <c:minorTickMark val="none"/>
        <c:tickLblPos val="nextTo"/>
        <c:crossAx val="2142207224"/>
        <c:crosses val="autoZero"/>
        <c:crossBetween val="between"/>
      </c:valAx>
    </c:plotArea>
    <c:legend>
      <c:legendPos val="r"/>
      <c:layout/>
      <c:overlay val="0"/>
    </c:legend>
    <c:plotVisOnly val="1"/>
    <c:dispBlanksAs val="zero"/>
    <c:showDLblsOverMax val="0"/>
  </c:chart>
  <c:txPr>
    <a:bodyPr/>
    <a:lstStyle/>
    <a:p>
      <a:pPr>
        <a:defRPr sz="1800">
          <a:latin typeface="Times New Roman"/>
          <a:cs typeface="Times New Roman"/>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Sheet1!$B$1</c:f>
              <c:strCache>
                <c:ptCount val="1"/>
                <c:pt idx="0">
                  <c:v>DG(P1)</c:v>
                </c:pt>
              </c:strCache>
            </c:strRef>
          </c:tx>
          <c:spPr>
            <a:ln>
              <a:solidFill>
                <a:schemeClr val="accent1">
                  <a:lumMod val="50000"/>
                </a:schemeClr>
              </a:solidFill>
            </a:ln>
          </c:spPr>
          <c:dLbls>
            <c:txPr>
              <a:bodyPr/>
              <a:lstStyle/>
              <a:p>
                <a:pPr>
                  <a:defRPr sz="1400" b="1" i="0">
                    <a:solidFill>
                      <a:srgbClr val="000090"/>
                    </a:solidFill>
                  </a:defRPr>
                </a:pPr>
                <a:endParaRPr lang="en-US"/>
              </a:p>
            </c:txPr>
            <c:dLblPos val="r"/>
            <c:showLegendKey val="0"/>
            <c:showVal val="1"/>
            <c:showCatName val="0"/>
            <c:showSerName val="0"/>
            <c:showPercent val="0"/>
            <c:showBubbleSize val="0"/>
            <c:showLeaderLines val="0"/>
          </c:dLbls>
          <c:cat>
            <c:strRef>
              <c:f>Sheet1!$A$2:$A$5</c:f>
              <c:strCache>
                <c:ptCount val="4"/>
                <c:pt idx="0">
                  <c:v>GPU x1</c:v>
                </c:pt>
                <c:pt idx="1">
                  <c:v>GPU x2</c:v>
                </c:pt>
                <c:pt idx="2">
                  <c:v>GPU x4</c:v>
                </c:pt>
                <c:pt idx="3">
                  <c:v>GPU x8</c:v>
                </c:pt>
              </c:strCache>
            </c:strRef>
          </c:cat>
          <c:val>
            <c:numRef>
              <c:f>Sheet1!$B$2:$B$5</c:f>
              <c:numCache>
                <c:formatCode>0.0%</c:formatCode>
                <c:ptCount val="4"/>
                <c:pt idx="0" formatCode="0%">
                  <c:v>1.0</c:v>
                </c:pt>
                <c:pt idx="1">
                  <c:v>0.985</c:v>
                </c:pt>
                <c:pt idx="2">
                  <c:v>0.976</c:v>
                </c:pt>
                <c:pt idx="3">
                  <c:v>0.97</c:v>
                </c:pt>
              </c:numCache>
            </c:numRef>
          </c:val>
          <c:smooth val="0"/>
        </c:ser>
        <c:ser>
          <c:idx val="1"/>
          <c:order val="1"/>
          <c:tx>
            <c:strRef>
              <c:f>Sheet1!$C$1</c:f>
              <c:strCache>
                <c:ptCount val="1"/>
                <c:pt idx="0">
                  <c:v>RDG(P1P2)</c:v>
                </c:pt>
              </c:strCache>
            </c:strRef>
          </c:tx>
          <c:dLbls>
            <c:dLbl>
              <c:idx val="3"/>
              <c:layout>
                <c:manualLayout>
                  <c:x val="-0.0488982882412696"/>
                  <c:y val="0.05361562452176"/>
                </c:manualLayout>
              </c:layout>
              <c:dLblPos val="r"/>
              <c:showLegendKey val="0"/>
              <c:showVal val="1"/>
              <c:showCatName val="0"/>
              <c:showSerName val="0"/>
              <c:showPercent val="0"/>
              <c:showBubbleSize val="0"/>
            </c:dLbl>
            <c:txPr>
              <a:bodyPr/>
              <a:lstStyle/>
              <a:p>
                <a:pPr>
                  <a:defRPr sz="1400" b="1" i="0">
                    <a:solidFill>
                      <a:schemeClr val="accent2">
                        <a:lumMod val="75000"/>
                      </a:schemeClr>
                    </a:solidFill>
                  </a:defRPr>
                </a:pPr>
                <a:endParaRPr lang="en-US"/>
              </a:p>
            </c:txPr>
            <c:dLblPos val="b"/>
            <c:showLegendKey val="0"/>
            <c:showVal val="1"/>
            <c:showCatName val="0"/>
            <c:showSerName val="0"/>
            <c:showPercent val="0"/>
            <c:showBubbleSize val="0"/>
            <c:showLeaderLines val="0"/>
          </c:dLbls>
          <c:cat>
            <c:strRef>
              <c:f>Sheet1!$A$2:$A$5</c:f>
              <c:strCache>
                <c:ptCount val="4"/>
                <c:pt idx="0">
                  <c:v>GPU x1</c:v>
                </c:pt>
                <c:pt idx="1">
                  <c:v>GPU x2</c:v>
                </c:pt>
                <c:pt idx="2">
                  <c:v>GPU x4</c:v>
                </c:pt>
                <c:pt idx="3">
                  <c:v>GPU x8</c:v>
                </c:pt>
              </c:strCache>
            </c:strRef>
          </c:cat>
          <c:val>
            <c:numRef>
              <c:f>Sheet1!$C$2:$C$5</c:f>
              <c:numCache>
                <c:formatCode>0.0%</c:formatCode>
                <c:ptCount val="4"/>
                <c:pt idx="0" formatCode="0%">
                  <c:v>1.0</c:v>
                </c:pt>
                <c:pt idx="1">
                  <c:v>0.981</c:v>
                </c:pt>
                <c:pt idx="2">
                  <c:v>0.957</c:v>
                </c:pt>
                <c:pt idx="3">
                  <c:v>0.913</c:v>
                </c:pt>
              </c:numCache>
            </c:numRef>
          </c:val>
          <c:smooth val="0"/>
        </c:ser>
        <c:ser>
          <c:idx val="2"/>
          <c:order val="2"/>
          <c:tx>
            <c:strRef>
              <c:f>Sheet1!$D$1</c:f>
              <c:strCache>
                <c:ptCount val="1"/>
                <c:pt idx="0">
                  <c:v>Ideal</c:v>
                </c:pt>
              </c:strCache>
            </c:strRef>
          </c:tx>
          <c:spPr>
            <a:ln>
              <a:solidFill>
                <a:schemeClr val="tx1">
                  <a:lumMod val="75000"/>
                  <a:lumOff val="25000"/>
                </a:schemeClr>
              </a:solidFill>
            </a:ln>
          </c:spPr>
          <c:cat>
            <c:strRef>
              <c:f>Sheet1!$A$2:$A$5</c:f>
              <c:strCache>
                <c:ptCount val="4"/>
                <c:pt idx="0">
                  <c:v>GPU x1</c:v>
                </c:pt>
                <c:pt idx="1">
                  <c:v>GPU x2</c:v>
                </c:pt>
                <c:pt idx="2">
                  <c:v>GPU x4</c:v>
                </c:pt>
                <c:pt idx="3">
                  <c:v>GPU x8</c:v>
                </c:pt>
              </c:strCache>
            </c:strRef>
          </c:cat>
          <c:val>
            <c:numRef>
              <c:f>Sheet1!$D$2:$D$5</c:f>
              <c:numCache>
                <c:formatCode>0%</c:formatCode>
                <c:ptCount val="4"/>
                <c:pt idx="0">
                  <c:v>1.0</c:v>
                </c:pt>
                <c:pt idx="1">
                  <c:v>1.0</c:v>
                </c:pt>
                <c:pt idx="2">
                  <c:v>1.0</c:v>
                </c:pt>
                <c:pt idx="3">
                  <c:v>1.0</c:v>
                </c:pt>
              </c:numCache>
            </c:numRef>
          </c:val>
          <c:smooth val="0"/>
        </c:ser>
        <c:dLbls>
          <c:showLegendKey val="0"/>
          <c:showVal val="0"/>
          <c:showCatName val="0"/>
          <c:showSerName val="0"/>
          <c:showPercent val="0"/>
          <c:showBubbleSize val="0"/>
        </c:dLbls>
        <c:marker val="1"/>
        <c:smooth val="0"/>
        <c:axId val="2141455288"/>
        <c:axId val="2141452280"/>
      </c:lineChart>
      <c:catAx>
        <c:axId val="2141455288"/>
        <c:scaling>
          <c:orientation val="minMax"/>
        </c:scaling>
        <c:delete val="0"/>
        <c:axPos val="b"/>
        <c:majorTickMark val="out"/>
        <c:minorTickMark val="none"/>
        <c:tickLblPos val="nextTo"/>
        <c:crossAx val="2141452280"/>
        <c:crosses val="autoZero"/>
        <c:auto val="1"/>
        <c:lblAlgn val="ctr"/>
        <c:lblOffset val="100"/>
        <c:noMultiLvlLbl val="0"/>
      </c:catAx>
      <c:valAx>
        <c:axId val="2141452280"/>
        <c:scaling>
          <c:orientation val="minMax"/>
          <c:max val="1.0"/>
          <c:min val="0.85"/>
        </c:scaling>
        <c:delete val="0"/>
        <c:axPos val="l"/>
        <c:majorGridlines/>
        <c:numFmt formatCode="0%" sourceLinked="1"/>
        <c:majorTickMark val="out"/>
        <c:minorTickMark val="none"/>
        <c:tickLblPos val="nextTo"/>
        <c:crossAx val="2141455288"/>
        <c:crosses val="autoZero"/>
        <c:crossBetween val="between"/>
      </c:valAx>
    </c:plotArea>
    <c:legend>
      <c:legendPos val="r"/>
      <c:layout/>
      <c:overlay val="0"/>
    </c:legend>
    <c:plotVisOnly val="1"/>
    <c:dispBlanksAs val="zero"/>
    <c:showDLblsOverMax val="0"/>
  </c:chart>
  <c:txPr>
    <a:bodyPr/>
    <a:lstStyle/>
    <a:p>
      <a:pPr>
        <a:defRPr sz="1800">
          <a:latin typeface="Times New Roman"/>
          <a:cs typeface="Times New Roman"/>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工作表1!$B$1</c:f>
              <c:strCache>
                <c:ptCount val="1"/>
                <c:pt idx="0">
                  <c:v>DG(P1)</c:v>
                </c:pt>
              </c:strCache>
            </c:strRef>
          </c:tx>
          <c:dLbls>
            <c:dLbl>
              <c:idx val="0"/>
              <c:spPr/>
              <c:txPr>
                <a:bodyPr/>
                <a:lstStyle/>
                <a:p>
                  <a:pPr>
                    <a:defRPr sz="1400" b="1">
                      <a:solidFill>
                        <a:schemeClr val="accent2">
                          <a:lumMod val="75000"/>
                        </a:schemeClr>
                      </a:solidFill>
                    </a:defRPr>
                  </a:pPr>
                  <a:endParaRPr lang="en-US"/>
                </a:p>
              </c:txPr>
              <c:dLblPos val="r"/>
              <c:showLegendKey val="0"/>
              <c:showVal val="1"/>
              <c:showCatName val="0"/>
              <c:showSerName val="0"/>
              <c:showPercent val="0"/>
              <c:showBubbleSize val="0"/>
            </c:dLbl>
            <c:dLbl>
              <c:idx val="1"/>
              <c:spPr/>
              <c:txPr>
                <a:bodyPr/>
                <a:lstStyle/>
                <a:p>
                  <a:pPr>
                    <a:defRPr sz="1400" b="1">
                      <a:solidFill>
                        <a:schemeClr val="accent2">
                          <a:lumMod val="75000"/>
                        </a:schemeClr>
                      </a:solidFill>
                    </a:defRPr>
                  </a:pPr>
                  <a:endParaRPr lang="en-US"/>
                </a:p>
              </c:txPr>
              <c:dLblPos val="r"/>
              <c:showLegendKey val="0"/>
              <c:showVal val="1"/>
              <c:showCatName val="0"/>
              <c:showSerName val="0"/>
              <c:showPercent val="0"/>
              <c:showBubbleSize val="0"/>
            </c:dLbl>
            <c:dLbl>
              <c:idx val="2"/>
              <c:spPr/>
              <c:txPr>
                <a:bodyPr/>
                <a:lstStyle/>
                <a:p>
                  <a:pPr>
                    <a:defRPr sz="1400" b="1">
                      <a:solidFill>
                        <a:schemeClr val="accent2">
                          <a:lumMod val="75000"/>
                        </a:schemeClr>
                      </a:solidFill>
                    </a:defRPr>
                  </a:pPr>
                  <a:endParaRPr lang="en-US"/>
                </a:p>
              </c:txPr>
              <c:dLblPos val="r"/>
              <c:showLegendKey val="0"/>
              <c:showVal val="1"/>
              <c:showCatName val="0"/>
              <c:showSerName val="0"/>
              <c:showPercent val="0"/>
              <c:showBubbleSize val="0"/>
            </c:dLbl>
            <c:txPr>
              <a:bodyPr/>
              <a:lstStyle/>
              <a:p>
                <a:pPr>
                  <a:defRPr sz="1400" b="1"/>
                </a:pPr>
                <a:endParaRPr lang="en-US"/>
              </a:p>
            </c:txPr>
            <c:dLblPos val="r"/>
            <c:showLegendKey val="0"/>
            <c:showVal val="1"/>
            <c:showCatName val="0"/>
            <c:showSerName val="0"/>
            <c:showPercent val="0"/>
            <c:showBubbleSize val="0"/>
            <c:showLeaderLines val="0"/>
          </c:dLbls>
          <c:cat>
            <c:strRef>
              <c:f>工作表1!$A$2:$A$4</c:f>
              <c:strCache>
                <c:ptCount val="3"/>
                <c:pt idx="0">
                  <c:v>GPU x1</c:v>
                </c:pt>
                <c:pt idx="1">
                  <c:v>GPU x2</c:v>
                </c:pt>
                <c:pt idx="2">
                  <c:v>GPU x4</c:v>
                </c:pt>
              </c:strCache>
            </c:strRef>
          </c:cat>
          <c:val>
            <c:numRef>
              <c:f>工作表1!$B$2:$B$4</c:f>
              <c:numCache>
                <c:formatCode>0.0%</c:formatCode>
                <c:ptCount val="3"/>
                <c:pt idx="0">
                  <c:v>1.0</c:v>
                </c:pt>
                <c:pt idx="1">
                  <c:v>0.979</c:v>
                </c:pt>
                <c:pt idx="2">
                  <c:v>0.978</c:v>
                </c:pt>
              </c:numCache>
            </c:numRef>
          </c:val>
          <c:smooth val="0"/>
        </c:ser>
        <c:ser>
          <c:idx val="1"/>
          <c:order val="1"/>
          <c:tx>
            <c:strRef>
              <c:f>工作表1!$C$1</c:f>
              <c:strCache>
                <c:ptCount val="1"/>
                <c:pt idx="0">
                  <c:v>RDG(P1P2)</c:v>
                </c:pt>
              </c:strCache>
            </c:strRef>
          </c:tx>
          <c:dLbls>
            <c:dLbl>
              <c:idx val="1"/>
              <c:layout/>
              <c:dLblPos val="b"/>
              <c:showLegendKey val="0"/>
              <c:showVal val="1"/>
              <c:showCatName val="0"/>
              <c:showSerName val="0"/>
              <c:showPercent val="0"/>
              <c:showBubbleSize val="0"/>
            </c:dLbl>
            <c:dLbl>
              <c:idx val="2"/>
              <c:layout/>
              <c:dLblPos val="b"/>
              <c:showLegendKey val="0"/>
              <c:showVal val="1"/>
              <c:showCatName val="0"/>
              <c:showSerName val="0"/>
              <c:showPercent val="0"/>
              <c:showBubbleSize val="0"/>
            </c:dLbl>
            <c:txPr>
              <a:bodyPr/>
              <a:lstStyle/>
              <a:p>
                <a:pPr>
                  <a:defRPr sz="1400" b="1">
                    <a:solidFill>
                      <a:schemeClr val="accent2">
                        <a:lumMod val="75000"/>
                      </a:schemeClr>
                    </a:solidFill>
                  </a:defRPr>
                </a:pPr>
                <a:endParaRPr lang="en-US"/>
              </a:p>
            </c:txPr>
            <c:dLblPos val="b"/>
            <c:showLegendKey val="0"/>
            <c:showVal val="0"/>
            <c:showCatName val="0"/>
            <c:showSerName val="0"/>
            <c:showPercent val="0"/>
            <c:showBubbleSize val="0"/>
          </c:dLbls>
          <c:cat>
            <c:strRef>
              <c:f>工作表1!$A$2:$A$4</c:f>
              <c:strCache>
                <c:ptCount val="3"/>
                <c:pt idx="0">
                  <c:v>GPU x1</c:v>
                </c:pt>
                <c:pt idx="1">
                  <c:v>GPU x2</c:v>
                </c:pt>
                <c:pt idx="2">
                  <c:v>GPU x4</c:v>
                </c:pt>
              </c:strCache>
            </c:strRef>
          </c:cat>
          <c:val>
            <c:numRef>
              <c:f>工作表1!$C$2:$C$4</c:f>
              <c:numCache>
                <c:formatCode>0.0%</c:formatCode>
                <c:ptCount val="3"/>
                <c:pt idx="0">
                  <c:v>1.0</c:v>
                </c:pt>
                <c:pt idx="1">
                  <c:v>0.978</c:v>
                </c:pt>
                <c:pt idx="2">
                  <c:v>0.949</c:v>
                </c:pt>
              </c:numCache>
            </c:numRef>
          </c:val>
          <c:smooth val="0"/>
        </c:ser>
        <c:ser>
          <c:idx val="2"/>
          <c:order val="2"/>
          <c:tx>
            <c:strRef>
              <c:f>工作表1!$D$1</c:f>
              <c:strCache>
                <c:ptCount val="1"/>
                <c:pt idx="0">
                  <c:v>Ideal</c:v>
                </c:pt>
              </c:strCache>
            </c:strRef>
          </c:tx>
          <c:dLbls>
            <c:dLbl>
              <c:idx val="0"/>
              <c:layout/>
              <c:dLblPos val="b"/>
              <c:showLegendKey val="0"/>
              <c:showVal val="1"/>
              <c:showCatName val="0"/>
              <c:showSerName val="0"/>
              <c:showPercent val="0"/>
              <c:showBubbleSize val="0"/>
            </c:dLbl>
            <c:txPr>
              <a:bodyPr/>
              <a:lstStyle/>
              <a:p>
                <a:pPr>
                  <a:defRPr sz="1400" b="1">
                    <a:solidFill>
                      <a:schemeClr val="accent2">
                        <a:lumMod val="75000"/>
                      </a:schemeClr>
                    </a:solidFill>
                  </a:defRPr>
                </a:pPr>
                <a:endParaRPr lang="en-US"/>
              </a:p>
            </c:txPr>
            <c:showLegendKey val="0"/>
            <c:showVal val="0"/>
            <c:showCatName val="0"/>
            <c:showSerName val="0"/>
            <c:showPercent val="0"/>
            <c:showBubbleSize val="0"/>
          </c:dLbls>
          <c:cat>
            <c:strRef>
              <c:f>工作表1!$A$2:$A$4</c:f>
              <c:strCache>
                <c:ptCount val="3"/>
                <c:pt idx="0">
                  <c:v>GPU x1</c:v>
                </c:pt>
                <c:pt idx="1">
                  <c:v>GPU x2</c:v>
                </c:pt>
                <c:pt idx="2">
                  <c:v>GPU x4</c:v>
                </c:pt>
              </c:strCache>
            </c:strRef>
          </c:cat>
          <c:val>
            <c:numRef>
              <c:f>工作表1!$D$2:$D$4</c:f>
              <c:numCache>
                <c:formatCode>0.0%</c:formatCode>
                <c:ptCount val="3"/>
                <c:pt idx="0">
                  <c:v>1.0</c:v>
                </c:pt>
                <c:pt idx="1">
                  <c:v>1.0</c:v>
                </c:pt>
                <c:pt idx="2">
                  <c:v>1.0</c:v>
                </c:pt>
              </c:numCache>
            </c:numRef>
          </c:val>
          <c:smooth val="0"/>
        </c:ser>
        <c:dLbls>
          <c:showLegendKey val="0"/>
          <c:showVal val="0"/>
          <c:showCatName val="0"/>
          <c:showSerName val="0"/>
          <c:showPercent val="0"/>
          <c:showBubbleSize val="0"/>
        </c:dLbls>
        <c:marker val="1"/>
        <c:smooth val="0"/>
        <c:axId val="2141330776"/>
        <c:axId val="2141327784"/>
      </c:lineChart>
      <c:catAx>
        <c:axId val="2141330776"/>
        <c:scaling>
          <c:orientation val="minMax"/>
        </c:scaling>
        <c:delete val="0"/>
        <c:axPos val="b"/>
        <c:majorTickMark val="out"/>
        <c:minorTickMark val="none"/>
        <c:tickLblPos val="nextTo"/>
        <c:crossAx val="2141327784"/>
        <c:crosses val="autoZero"/>
        <c:auto val="1"/>
        <c:lblAlgn val="ctr"/>
        <c:lblOffset val="100"/>
        <c:noMultiLvlLbl val="0"/>
      </c:catAx>
      <c:valAx>
        <c:axId val="2141327784"/>
        <c:scaling>
          <c:orientation val="minMax"/>
          <c:max val="1.0"/>
          <c:min val="0.85"/>
        </c:scaling>
        <c:delete val="0"/>
        <c:axPos val="l"/>
        <c:majorGridlines/>
        <c:numFmt formatCode="0.0%" sourceLinked="1"/>
        <c:majorTickMark val="out"/>
        <c:minorTickMark val="none"/>
        <c:tickLblPos val="nextTo"/>
        <c:crossAx val="214133077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kumimoji="1" sz="1200"/>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kumimoji="1" sz="1200"/>
            </a:lvl1pPr>
          </a:lstStyle>
          <a:p>
            <a:pPr>
              <a:defRPr/>
            </a:pPr>
            <a:fld id="{E38A94A8-6245-9847-8B4A-2AD2A71D8AB0}" type="datetimeFigureOut">
              <a:rPr lang="zh-CN" altLang="en-US"/>
              <a:pPr>
                <a:defRPr/>
              </a:pPr>
              <a:t>7/25/14</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kumimoji="1" sz="1200"/>
            </a:lvl1pPr>
          </a:lstStyle>
          <a:p>
            <a:pPr>
              <a:defRPr/>
            </a:pPr>
            <a:endParaRPr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kumimoji="1" sz="1200"/>
            </a:lvl1pPr>
          </a:lstStyle>
          <a:p>
            <a:pPr>
              <a:defRPr/>
            </a:pPr>
            <a:fld id="{9BB1565A-1168-4249-BF75-90F643E25028}" type="slidenum">
              <a:rPr lang="zh-CN" altLang="en-US"/>
              <a:pPr>
                <a:defRPr/>
              </a:pPr>
              <a:t>‹#›</a:t>
            </a:fld>
            <a:endParaRPr lang="zh-CN" altLang="en-US"/>
          </a:p>
        </p:txBody>
      </p:sp>
    </p:spTree>
    <p:extLst>
      <p:ext uri="{BB962C8B-B14F-4D97-AF65-F5344CB8AC3E}">
        <p14:creationId xmlns:p14="http://schemas.microsoft.com/office/powerpoint/2010/main" val="16024887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ltLang="zh-CN"/>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ltLang="zh-CN"/>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ltLang="zh-CN"/>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453E3ED3-9A3C-7345-8880-4C88A765B878}" type="slidenum">
              <a:rPr lang="en-US" altLang="zh-CN"/>
              <a:pPr>
                <a:defRPr/>
              </a:pPr>
              <a:t>‹#›</a:t>
            </a:fld>
            <a:endParaRPr lang="en-US" altLang="zh-CN"/>
          </a:p>
        </p:txBody>
      </p:sp>
    </p:spTree>
    <p:extLst>
      <p:ext uri="{BB962C8B-B14F-4D97-AF65-F5344CB8AC3E}">
        <p14:creationId xmlns:p14="http://schemas.microsoft.com/office/powerpoint/2010/main" val="96480638"/>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kumimoji="1" sz="1200" kern="1200">
        <a:solidFill>
          <a:schemeClr val="tx1"/>
        </a:solidFill>
        <a:latin typeface="Arial" charset="0"/>
        <a:ea typeface="宋体" charset="0"/>
        <a:cs typeface="宋体" charset="0"/>
      </a:defRPr>
    </a:lvl1pPr>
    <a:lvl2pPr marL="457200" algn="l" rtl="0" fontAlgn="base">
      <a:spcBef>
        <a:spcPct val="30000"/>
      </a:spcBef>
      <a:spcAft>
        <a:spcPct val="0"/>
      </a:spcAft>
      <a:defRPr kumimoji="1" sz="1200" kern="1200">
        <a:solidFill>
          <a:schemeClr val="tx1"/>
        </a:solidFill>
        <a:latin typeface="Arial" charset="0"/>
        <a:ea typeface="宋体" charset="0"/>
        <a:cs typeface="+mn-cs"/>
      </a:defRPr>
    </a:lvl2pPr>
    <a:lvl3pPr marL="914400" algn="l" rtl="0" fontAlgn="base">
      <a:spcBef>
        <a:spcPct val="30000"/>
      </a:spcBef>
      <a:spcAft>
        <a:spcPct val="0"/>
      </a:spcAft>
      <a:defRPr kumimoji="1" sz="1200" kern="1200">
        <a:solidFill>
          <a:schemeClr val="tx1"/>
        </a:solidFill>
        <a:latin typeface="Arial" charset="0"/>
        <a:ea typeface="宋体" charset="0"/>
        <a:cs typeface="+mn-cs"/>
      </a:defRPr>
    </a:lvl3pPr>
    <a:lvl4pPr marL="1371600" algn="l" rtl="0" fontAlgn="base">
      <a:spcBef>
        <a:spcPct val="30000"/>
      </a:spcBef>
      <a:spcAft>
        <a:spcPct val="0"/>
      </a:spcAft>
      <a:defRPr kumimoji="1" sz="1200" kern="1200">
        <a:solidFill>
          <a:schemeClr val="tx1"/>
        </a:solidFill>
        <a:latin typeface="Arial" charset="0"/>
        <a:ea typeface="宋体" charset="0"/>
        <a:cs typeface="+mn-cs"/>
      </a:defRPr>
    </a:lvl4pPr>
    <a:lvl5pPr marL="1828800" algn="l" rtl="0" fontAlgn="base">
      <a:spcBef>
        <a:spcPct val="30000"/>
      </a:spcBef>
      <a:spcAft>
        <a:spcPct val="0"/>
      </a:spcAft>
      <a:defRPr kumimoji="1" sz="1200" kern="1200">
        <a:solidFill>
          <a:schemeClr val="tx1"/>
        </a:solidFill>
        <a:latin typeface="Arial" charset="0"/>
        <a:ea typeface="宋体"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Race</a:t>
            </a:r>
            <a:r>
              <a:rPr lang="zh-CN" altLang="en-US" dirty="0" smtClean="0"/>
              <a:t> </a:t>
            </a:r>
            <a:r>
              <a:rPr lang="en-US" altLang="zh-CN" dirty="0" smtClean="0"/>
              <a:t>condition</a:t>
            </a:r>
            <a:r>
              <a:rPr lang="zh-CN" altLang="en-US" dirty="0" smtClean="0"/>
              <a:t> </a:t>
            </a:r>
            <a:r>
              <a:rPr lang="en-US" altLang="zh-CN" dirty="0" smtClean="0"/>
              <a:t>-&gt;</a:t>
            </a:r>
            <a:r>
              <a:rPr lang="zh-CN" altLang="en-US" dirty="0" smtClean="0"/>
              <a:t> </a:t>
            </a:r>
            <a:r>
              <a:rPr lang="en-US" altLang="zh-CN" dirty="0" smtClean="0"/>
              <a:t>multiple</a:t>
            </a:r>
            <a:r>
              <a:rPr lang="zh-CN" altLang="en-US" dirty="0" smtClean="0"/>
              <a:t> </a:t>
            </a:r>
            <a:r>
              <a:rPr lang="en-US" altLang="zh-CN" dirty="0" smtClean="0"/>
              <a:t>writes</a:t>
            </a:r>
            <a:r>
              <a:rPr lang="zh-CN" altLang="en-US" dirty="0" smtClean="0"/>
              <a:t> </a:t>
            </a:r>
            <a:r>
              <a:rPr lang="en-US" altLang="zh-CN" dirty="0" smtClean="0"/>
              <a:t>to</a:t>
            </a:r>
            <a:r>
              <a:rPr lang="zh-CN" altLang="en-US" dirty="0" smtClean="0"/>
              <a:t> </a:t>
            </a:r>
            <a:r>
              <a:rPr lang="en-US" altLang="zh-CN" dirty="0" smtClean="0"/>
              <a:t>the</a:t>
            </a:r>
            <a:r>
              <a:rPr lang="zh-CN" altLang="en-US" dirty="0" smtClean="0"/>
              <a:t> </a:t>
            </a:r>
            <a:r>
              <a:rPr lang="en-US" altLang="zh-CN" dirty="0" smtClean="0"/>
              <a:t>same</a:t>
            </a:r>
            <a:r>
              <a:rPr lang="zh-CN" altLang="en-US" dirty="0" smtClean="0"/>
              <a:t> </a:t>
            </a:r>
            <a:r>
              <a:rPr lang="en-US" altLang="zh-CN" dirty="0" smtClean="0"/>
              <a:t>elemental</a:t>
            </a:r>
            <a:r>
              <a:rPr lang="zh-CN" altLang="en-US" dirty="0" smtClean="0"/>
              <a:t> </a:t>
            </a:r>
            <a:r>
              <a:rPr lang="en-US" altLang="zh-CN" dirty="0" smtClean="0"/>
              <a:t>residual</a:t>
            </a:r>
            <a:r>
              <a:rPr lang="zh-CN" altLang="en-US" dirty="0" smtClean="0"/>
              <a:t> </a:t>
            </a:r>
            <a:r>
              <a:rPr lang="en-US" altLang="zh-CN" dirty="0" smtClean="0"/>
              <a:t>vector</a:t>
            </a:r>
            <a:r>
              <a:rPr lang="zh-CN" altLang="en-US" dirty="0" smtClean="0"/>
              <a:t> </a:t>
            </a:r>
            <a:r>
              <a:rPr lang="en-US" altLang="zh-CN" dirty="0" smtClean="0"/>
              <a:t>and</a:t>
            </a:r>
            <a:r>
              <a:rPr lang="zh-CN" altLang="en-US" dirty="0" smtClean="0"/>
              <a:t> </a:t>
            </a:r>
            <a:r>
              <a:rPr lang="en-US" altLang="zh-CN" dirty="0" smtClean="0"/>
              <a:t>leads</a:t>
            </a:r>
            <a:r>
              <a:rPr lang="zh-CN" altLang="en-US" dirty="0" smtClean="0"/>
              <a:t> </a:t>
            </a:r>
            <a:r>
              <a:rPr lang="en-US" altLang="zh-CN" dirty="0" smtClean="0"/>
              <a:t>to</a:t>
            </a:r>
            <a:r>
              <a:rPr lang="zh-CN" altLang="en-US" dirty="0" smtClean="0"/>
              <a:t> </a:t>
            </a:r>
            <a:r>
              <a:rPr lang="en-US" altLang="zh-CN" dirty="0" smtClean="0"/>
              <a:t>incorrect</a:t>
            </a:r>
            <a:r>
              <a:rPr lang="zh-CN" altLang="en-US" dirty="0" smtClean="0"/>
              <a:t> </a:t>
            </a:r>
            <a:r>
              <a:rPr lang="en-US" altLang="zh-CN" dirty="0" smtClean="0"/>
              <a:t>results.</a:t>
            </a:r>
            <a:endParaRPr lang="en-US" dirty="0" smtClean="0"/>
          </a:p>
          <a:p>
            <a:r>
              <a:rPr lang="en-US" dirty="0" smtClean="0"/>
              <a:t>This “element based” loop strategy is still a very fast</a:t>
            </a:r>
            <a:r>
              <a:rPr lang="en-US" baseline="0" dirty="0" smtClean="0"/>
              <a:t> method on GPU devices, if you read the referred papers</a:t>
            </a:r>
            <a:endParaRPr lang="en-US" dirty="0"/>
          </a:p>
        </p:txBody>
      </p:sp>
      <p:sp>
        <p:nvSpPr>
          <p:cNvPr id="4" name="Slide Number Placeholder 3"/>
          <p:cNvSpPr>
            <a:spLocks noGrp="1"/>
          </p:cNvSpPr>
          <p:nvPr>
            <p:ph type="sldNum" sz="quarter" idx="10"/>
          </p:nvPr>
        </p:nvSpPr>
        <p:spPr/>
        <p:txBody>
          <a:bodyPr/>
          <a:lstStyle/>
          <a:p>
            <a:pPr>
              <a:defRPr/>
            </a:pPr>
            <a:fld id="{453E3ED3-9A3C-7345-8880-4C88A765B878}" type="slidenum">
              <a:rPr lang="en-US" altLang="zh-CN" smtClean="0"/>
              <a:pPr>
                <a:defRPr/>
              </a:pPr>
              <a:t>7</a:t>
            </a:fld>
            <a:endParaRPr lang="en-US" altLang="zh-CN"/>
          </a:p>
        </p:txBody>
      </p:sp>
    </p:spTree>
    <p:extLst>
      <p:ext uri="{BB962C8B-B14F-4D97-AF65-F5344CB8AC3E}">
        <p14:creationId xmlns:p14="http://schemas.microsoft.com/office/powerpoint/2010/main" val="93125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b="1" dirty="0" smtClean="0">
                <a:solidFill>
                  <a:srgbClr val="FF0000"/>
                </a:solidFill>
                <a:latin typeface="Times New Roman"/>
                <a:cs typeface="Times New Roman"/>
              </a:rPr>
              <a:t>Remarks:</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b="1" dirty="0" smtClean="0">
                <a:solidFill>
                  <a:schemeClr val="tx1"/>
                </a:solidFill>
                <a:latin typeface="Times New Roman"/>
                <a:cs typeface="Times New Roman"/>
              </a:rPr>
              <a:t>(1)For</a:t>
            </a:r>
            <a:r>
              <a:rPr lang="en-US" altLang="zh-CN" sz="1200" b="1" baseline="0" dirty="0" smtClean="0">
                <a:solidFill>
                  <a:schemeClr val="tx1"/>
                </a:solidFill>
                <a:latin typeface="Times New Roman"/>
                <a:cs typeface="Times New Roman"/>
              </a:rPr>
              <a:t> structured grids </a:t>
            </a:r>
            <a:r>
              <a:rPr lang="en-US" altLang="zh-CN" sz="1200" b="1" dirty="0" smtClean="0">
                <a:solidFill>
                  <a:srgbClr val="000000"/>
                </a:solidFill>
                <a:latin typeface="Times New Roman"/>
                <a:cs typeface="Times New Roman"/>
              </a:rPr>
              <a:t>P can be as simple as only the diagonal of A.</a:t>
            </a:r>
            <a:r>
              <a:rPr lang="en-US" altLang="zh-CN" sz="1200" b="1" baseline="0" dirty="0" smtClean="0">
                <a:solidFill>
                  <a:srgbClr val="000000"/>
                </a:solidFill>
                <a:latin typeface="Times New Roman"/>
                <a:cs typeface="Times New Roman"/>
              </a:rPr>
              <a:t> (2</a:t>
            </a:r>
            <a:r>
              <a:rPr lang="en-US" altLang="zh-CN" sz="1200" b="1" dirty="0" smtClean="0">
                <a:latin typeface="Times New Roman"/>
                <a:cs typeface="Times New Roman"/>
              </a:rPr>
              <a:t>) For unstructured</a:t>
            </a:r>
            <a:r>
              <a:rPr lang="en-US" altLang="zh-CN" sz="1200" b="1" baseline="0" dirty="0" smtClean="0">
                <a:latin typeface="Times New Roman"/>
                <a:cs typeface="Times New Roman"/>
              </a:rPr>
              <a:t> grids </a:t>
            </a:r>
            <a:r>
              <a:rPr lang="en-US" altLang="zh-CN" sz="1200" b="1" baseline="0" dirty="0" smtClean="0">
                <a:solidFill>
                  <a:schemeClr val="tx1"/>
                </a:solidFill>
                <a:latin typeface="Times New Roman"/>
                <a:cs typeface="Times New Roman"/>
              </a:rPr>
              <a:t>P at least needs to be the block-diagonal of A </a:t>
            </a:r>
            <a:r>
              <a:rPr lang="en-US" altLang="zh-CN" sz="1200" b="1" dirty="0" smtClean="0">
                <a:solidFill>
                  <a:schemeClr val="tx1"/>
                </a:solidFill>
                <a:latin typeface="Times New Roman"/>
                <a:cs typeface="Times New Roman"/>
              </a:rPr>
              <a:t>for efficiently preconditioning</a:t>
            </a:r>
            <a:endParaRPr lang="en-US" altLang="zh-CN" sz="1200" b="1" baseline="0" dirty="0" smtClean="0">
              <a:solidFill>
                <a:schemeClr val="tx1"/>
              </a:solidFill>
              <a:latin typeface="Times New Roman"/>
              <a:cs typeface="Times New Roman"/>
            </a:endParaRPr>
          </a:p>
        </p:txBody>
      </p:sp>
      <p:sp>
        <p:nvSpPr>
          <p:cNvPr id="4" name="幻灯片编号占位符 3"/>
          <p:cNvSpPr>
            <a:spLocks noGrp="1"/>
          </p:cNvSpPr>
          <p:nvPr>
            <p:ph type="sldNum" sz="quarter" idx="10"/>
          </p:nvPr>
        </p:nvSpPr>
        <p:spPr/>
        <p:txBody>
          <a:bodyPr/>
          <a:lstStyle/>
          <a:p>
            <a:pPr>
              <a:defRPr/>
            </a:pPr>
            <a:fld id="{453E3ED3-9A3C-7345-8880-4C88A765B878}" type="slidenum">
              <a:rPr lang="en-US" altLang="zh-CN" smtClean="0"/>
              <a:pPr>
                <a:defRPr/>
              </a:pPr>
              <a:t>23</a:t>
            </a:fld>
            <a:endParaRPr lang="en-US" altLang="zh-CN"/>
          </a:p>
        </p:txBody>
      </p:sp>
    </p:spTree>
    <p:extLst>
      <p:ext uri="{BB962C8B-B14F-4D97-AF65-F5344CB8AC3E}">
        <p14:creationId xmlns:p14="http://schemas.microsoft.com/office/powerpoint/2010/main" val="2179221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3" name="Picture 7" descr="standard_backgroun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609600" y="5083175"/>
            <a:ext cx="7772400" cy="1470025"/>
          </a:xfrm>
        </p:spPr>
        <p:txBody>
          <a:bodyPr/>
          <a:lstStyle>
            <a:lvl1pPr>
              <a:defRPr/>
            </a:lvl1pPr>
          </a:lstStyle>
          <a:p>
            <a:pPr lvl="0"/>
            <a:r>
              <a:rPr lang="en-US" altLang="zh-CN" noProof="0" dirty="0" smtClean="0"/>
              <a:t>HEADING GOES HERE IN RED UNIVERS CONDENSED BOLD ALL CAPS</a:t>
            </a:r>
          </a:p>
        </p:txBody>
      </p:sp>
    </p:spTree>
    <p:extLst>
      <p:ext uri="{BB962C8B-B14F-4D97-AF65-F5344CB8AC3E}">
        <p14:creationId xmlns:p14="http://schemas.microsoft.com/office/powerpoint/2010/main" val="3889405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extLst>
      <p:ext uri="{BB962C8B-B14F-4D97-AF65-F5344CB8AC3E}">
        <p14:creationId xmlns:p14="http://schemas.microsoft.com/office/powerpoint/2010/main" val="3004108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05600" y="990600"/>
            <a:ext cx="2057400" cy="5135563"/>
          </a:xfrm>
        </p:spPr>
        <p:txBody>
          <a:bodyPr vert="eaVert"/>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533400" y="990600"/>
            <a:ext cx="6019800" cy="5135563"/>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extLst>
      <p:ext uri="{BB962C8B-B14F-4D97-AF65-F5344CB8AC3E}">
        <p14:creationId xmlns:p14="http://schemas.microsoft.com/office/powerpoint/2010/main" val="2575171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9755"/>
            <a:ext cx="7772400" cy="2015876"/>
          </a:xfrm>
          <a:noFill/>
        </p:spPr>
        <p:txBody>
          <a:bodyPr/>
          <a:lstStyle>
            <a:lvl1pPr>
              <a:defRPr sz="2800" baseline="0">
                <a:solidFill>
                  <a:srgbClr val="000090"/>
                </a:solidFill>
              </a:defRPr>
            </a:lvl1pPr>
          </a:lstStyle>
          <a:p>
            <a:endParaRPr lang="en-US" dirty="0"/>
          </a:p>
        </p:txBody>
      </p:sp>
      <p:sp>
        <p:nvSpPr>
          <p:cNvPr id="3" name="Subtitle 2"/>
          <p:cNvSpPr>
            <a:spLocks noGrp="1"/>
          </p:cNvSpPr>
          <p:nvPr>
            <p:ph type="subTitle" idx="1"/>
          </p:nvPr>
        </p:nvSpPr>
        <p:spPr>
          <a:xfrm>
            <a:off x="1371600" y="2899551"/>
            <a:ext cx="6400800" cy="1752600"/>
          </a:xfrm>
          <a:ln>
            <a:noFill/>
          </a:ln>
        </p:spPr>
        <p:txBody>
          <a:bodyPr/>
          <a:lstStyle>
            <a:lvl1pPr marL="0" indent="0" algn="ctr">
              <a:buNone/>
              <a:defRPr baseline="0">
                <a:solidFill>
                  <a:srgbClr val="00009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9CB145-2085-CF4E-B27A-C6E8DBF1AF27}" type="datetime1">
              <a:rPr lang="en-US" smtClean="0"/>
              <a:t>7/25/14</a:t>
            </a:fld>
            <a:endParaRPr lang="en-US"/>
          </a:p>
        </p:txBody>
      </p:sp>
      <p:sp>
        <p:nvSpPr>
          <p:cNvPr id="5" name="Footer Placeholder 4"/>
          <p:cNvSpPr>
            <a:spLocks noGrp="1"/>
          </p:cNvSpPr>
          <p:nvPr>
            <p:ph type="ftr" sz="quarter" idx="11"/>
          </p:nvPr>
        </p:nvSpPr>
        <p:spPr>
          <a:xfrm>
            <a:off x="457200" y="6356350"/>
            <a:ext cx="6690076" cy="365125"/>
          </a:xfrm>
          <a:prstGeom prst="rect">
            <a:avLst/>
          </a:prstGeom>
        </p:spPr>
        <p:txBody>
          <a:bodyPr/>
          <a:lstStyle/>
          <a:p>
            <a:r>
              <a:rPr lang="en-US" smtClean="0"/>
              <a:t>Yidong Xia et al, A Discontinuous Galerkin Method for Compressible Flows on Hybrid Grids</a:t>
            </a:r>
            <a:endParaRPr lang="en-US" dirty="0"/>
          </a:p>
        </p:txBody>
      </p:sp>
      <p:sp>
        <p:nvSpPr>
          <p:cNvPr id="6" name="Slide Number Placeholder 5"/>
          <p:cNvSpPr>
            <a:spLocks noGrp="1"/>
          </p:cNvSpPr>
          <p:nvPr>
            <p:ph type="sldNum" sz="quarter" idx="12"/>
          </p:nvPr>
        </p:nvSpPr>
        <p:spPr>
          <a:xfrm>
            <a:off x="7294208" y="6356350"/>
            <a:ext cx="1392591" cy="365125"/>
          </a:xfrm>
          <a:prstGeom prst="rect">
            <a:avLst/>
          </a:prstGeom>
        </p:spPr>
        <p:txBody>
          <a:bodyPr/>
          <a:lstStyle/>
          <a:p>
            <a:fld id="{20CEB7CF-D06B-6149-9AF4-57603A41D381}" type="slidenum">
              <a:rPr lang="en-US" smtClean="0"/>
              <a:t>‹#›</a:t>
            </a:fld>
            <a:endParaRPr lang="en-US"/>
          </a:p>
        </p:txBody>
      </p:sp>
    </p:spTree>
    <p:extLst>
      <p:ext uri="{BB962C8B-B14F-4D97-AF65-F5344CB8AC3E}">
        <p14:creationId xmlns:p14="http://schemas.microsoft.com/office/powerpoint/2010/main" val="3350247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28600" y="609600"/>
            <a:ext cx="8610600" cy="609600"/>
          </a:xfrm>
        </p:spPr>
        <p:txBody>
          <a:bodyPr/>
          <a:lstStyle>
            <a:lvl1pPr>
              <a:defRPr baseline="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228600" y="1752600"/>
            <a:ext cx="8610600" cy="3687763"/>
          </a:xfrm>
        </p:spPr>
        <p:txBody>
          <a:bodyPr/>
          <a:lstStyle/>
          <a:p>
            <a:pPr lvl="0"/>
            <a:r>
              <a:rPr lang="zh-CN" altLang="en-US" dirty="0" smtClean="0"/>
              <a:t>单击此处编辑母版文本样式</a:t>
            </a:r>
          </a:p>
          <a:p>
            <a:pPr lvl="1"/>
            <a:r>
              <a:rPr lang="zh-CN" altLang="en-US" dirty="0" smtClean="0"/>
              <a:t>二级</a:t>
            </a:r>
          </a:p>
          <a:p>
            <a:pPr lvl="2"/>
            <a:r>
              <a:rPr lang="zh-CN" altLang="en-US" dirty="0" smtClean="0"/>
              <a:t>三级</a:t>
            </a:r>
          </a:p>
          <a:p>
            <a:pPr lvl="3"/>
            <a:r>
              <a:rPr lang="zh-CN" altLang="en-US" dirty="0" smtClean="0"/>
              <a:t>四级</a:t>
            </a:r>
          </a:p>
          <a:p>
            <a:pPr lvl="4"/>
            <a:r>
              <a:rPr lang="zh-CN" altLang="en-US" dirty="0" smtClean="0"/>
              <a:t>五级</a:t>
            </a:r>
            <a:endParaRPr lang="zh-CN" altLang="en-US" dirty="0"/>
          </a:p>
        </p:txBody>
      </p:sp>
    </p:spTree>
    <p:extLst>
      <p:ext uri="{BB962C8B-B14F-4D97-AF65-F5344CB8AC3E}">
        <p14:creationId xmlns:p14="http://schemas.microsoft.com/office/powerpoint/2010/main" val="1625661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503380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33400" y="2438400"/>
            <a:ext cx="4000500" cy="368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4686300" y="2438400"/>
            <a:ext cx="4000500" cy="3687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extLst>
      <p:ext uri="{BB962C8B-B14F-4D97-AF65-F5344CB8AC3E}">
        <p14:creationId xmlns:p14="http://schemas.microsoft.com/office/powerpoint/2010/main" val="1576475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extLst>
      <p:ext uri="{BB962C8B-B14F-4D97-AF65-F5344CB8AC3E}">
        <p14:creationId xmlns:p14="http://schemas.microsoft.com/office/powerpoint/2010/main" val="2869730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2167011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354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105367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9047475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standard_background"/>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533400" y="990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HEADING GOES HERE IN UNIVERS CONDENSED CAPS</a:t>
            </a:r>
          </a:p>
        </p:txBody>
      </p:sp>
      <p:sp>
        <p:nvSpPr>
          <p:cNvPr id="1027" name="Rectangle 3"/>
          <p:cNvSpPr>
            <a:spLocks noGrp="1" noChangeArrowheads="1"/>
          </p:cNvSpPr>
          <p:nvPr>
            <p:ph type="body" idx="1"/>
          </p:nvPr>
        </p:nvSpPr>
        <p:spPr bwMode="auto">
          <a:xfrm>
            <a:off x="533400" y="2438400"/>
            <a:ext cx="8153400" cy="368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Tree>
  </p:cSld>
  <p:clrMap bg1="lt1" tx1="dk1" bg2="lt2" tx2="dk2" accent1="accent1" accent2="accent2" accent3="accent3" accent4="accent4" accent5="accent5" accent6="accent6" hlink="hlink" folHlink="folHlink"/>
  <p:sldLayoutIdLst>
    <p:sldLayoutId id="2147483695"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6" r:id="rId12"/>
  </p:sldLayoutIdLst>
  <p:hf sldNum="0" hdr="0" ftr="0"/>
  <p:txStyles>
    <p:titleStyle>
      <a:lvl1pPr algn="l" rtl="0" fontAlgn="base">
        <a:spcBef>
          <a:spcPct val="0"/>
        </a:spcBef>
        <a:spcAft>
          <a:spcPct val="0"/>
        </a:spcAft>
        <a:defRPr sz="3200" b="1" i="0">
          <a:solidFill>
            <a:srgbClr val="FF0000"/>
          </a:solidFill>
          <a:latin typeface="Arial"/>
          <a:ea typeface="+mj-ea"/>
          <a:cs typeface="Arial"/>
        </a:defRPr>
      </a:lvl1pPr>
      <a:lvl2pPr algn="l" rtl="0" fontAlgn="base">
        <a:spcBef>
          <a:spcPct val="0"/>
        </a:spcBef>
        <a:spcAft>
          <a:spcPct val="0"/>
        </a:spcAft>
        <a:defRPr sz="3200" b="1">
          <a:solidFill>
            <a:srgbClr val="FF0000"/>
          </a:solidFill>
          <a:latin typeface="Univers LT Std 57 Cn" charset="0"/>
          <a:ea typeface="宋体" charset="0"/>
          <a:cs typeface="宋体" charset="0"/>
        </a:defRPr>
      </a:lvl2pPr>
      <a:lvl3pPr algn="l" rtl="0" fontAlgn="base">
        <a:spcBef>
          <a:spcPct val="0"/>
        </a:spcBef>
        <a:spcAft>
          <a:spcPct val="0"/>
        </a:spcAft>
        <a:defRPr sz="3200" b="1">
          <a:solidFill>
            <a:srgbClr val="FF0000"/>
          </a:solidFill>
          <a:latin typeface="Univers LT Std 57 Cn" charset="0"/>
          <a:ea typeface="宋体" charset="0"/>
          <a:cs typeface="宋体" charset="0"/>
        </a:defRPr>
      </a:lvl3pPr>
      <a:lvl4pPr algn="l" rtl="0" fontAlgn="base">
        <a:spcBef>
          <a:spcPct val="0"/>
        </a:spcBef>
        <a:spcAft>
          <a:spcPct val="0"/>
        </a:spcAft>
        <a:defRPr sz="3200" b="1">
          <a:solidFill>
            <a:srgbClr val="FF0000"/>
          </a:solidFill>
          <a:latin typeface="Univers LT Std 57 Cn" charset="0"/>
          <a:ea typeface="宋体" charset="0"/>
          <a:cs typeface="宋体" charset="0"/>
        </a:defRPr>
      </a:lvl4pPr>
      <a:lvl5pPr algn="l" rtl="0" fontAlgn="base">
        <a:spcBef>
          <a:spcPct val="0"/>
        </a:spcBef>
        <a:spcAft>
          <a:spcPct val="0"/>
        </a:spcAft>
        <a:defRPr sz="3200" b="1">
          <a:solidFill>
            <a:srgbClr val="FF0000"/>
          </a:solidFill>
          <a:latin typeface="Univers LT Std 57 Cn" charset="0"/>
          <a:ea typeface="宋体" charset="0"/>
          <a:cs typeface="宋体" charset="0"/>
        </a:defRPr>
      </a:lvl5pPr>
      <a:lvl6pPr marL="457200" algn="l" rtl="0" fontAlgn="base">
        <a:spcBef>
          <a:spcPct val="0"/>
        </a:spcBef>
        <a:spcAft>
          <a:spcPct val="0"/>
        </a:spcAft>
        <a:defRPr sz="3200" b="1">
          <a:solidFill>
            <a:srgbClr val="FF0000"/>
          </a:solidFill>
          <a:latin typeface="Univers LT Std 57 Cn" charset="0"/>
          <a:ea typeface="宋体" charset="0"/>
        </a:defRPr>
      </a:lvl6pPr>
      <a:lvl7pPr marL="914400" algn="l" rtl="0" fontAlgn="base">
        <a:spcBef>
          <a:spcPct val="0"/>
        </a:spcBef>
        <a:spcAft>
          <a:spcPct val="0"/>
        </a:spcAft>
        <a:defRPr sz="3200" b="1">
          <a:solidFill>
            <a:srgbClr val="FF0000"/>
          </a:solidFill>
          <a:latin typeface="Univers LT Std 57 Cn" charset="0"/>
          <a:ea typeface="宋体" charset="0"/>
        </a:defRPr>
      </a:lvl7pPr>
      <a:lvl8pPr marL="1371600" algn="l" rtl="0" fontAlgn="base">
        <a:spcBef>
          <a:spcPct val="0"/>
        </a:spcBef>
        <a:spcAft>
          <a:spcPct val="0"/>
        </a:spcAft>
        <a:defRPr sz="3200" b="1">
          <a:solidFill>
            <a:srgbClr val="FF0000"/>
          </a:solidFill>
          <a:latin typeface="Univers LT Std 57 Cn" charset="0"/>
          <a:ea typeface="宋体" charset="0"/>
        </a:defRPr>
      </a:lvl8pPr>
      <a:lvl9pPr marL="1828800" algn="l" rtl="0" fontAlgn="base">
        <a:spcBef>
          <a:spcPct val="0"/>
        </a:spcBef>
        <a:spcAft>
          <a:spcPct val="0"/>
        </a:spcAft>
        <a:defRPr sz="3200" b="1">
          <a:solidFill>
            <a:srgbClr val="FF0000"/>
          </a:solidFill>
          <a:latin typeface="Univers LT Std 57 Cn" charset="0"/>
          <a:ea typeface="宋体" charset="0"/>
        </a:defRPr>
      </a:lvl9pPr>
    </p:titleStyle>
    <p:bodyStyle>
      <a:lvl1pPr marL="342900" indent="-342900" algn="l" rtl="0" fontAlgn="base">
        <a:spcBef>
          <a:spcPct val="20000"/>
        </a:spcBef>
        <a:spcAft>
          <a:spcPct val="0"/>
        </a:spcAft>
        <a:buChar char="•"/>
        <a:defRPr kumimoji="1" sz="2800">
          <a:solidFill>
            <a:schemeClr val="tx1"/>
          </a:solidFill>
          <a:latin typeface="Arial"/>
          <a:ea typeface="+mn-ea"/>
          <a:cs typeface="Arial"/>
        </a:defRPr>
      </a:lvl1pPr>
      <a:lvl2pPr marL="742950" indent="-285750" algn="l" rtl="0" fontAlgn="base">
        <a:spcBef>
          <a:spcPct val="20000"/>
        </a:spcBef>
        <a:spcAft>
          <a:spcPct val="0"/>
        </a:spcAft>
        <a:buChar char="–"/>
        <a:defRPr kumimoji="1" sz="2400">
          <a:solidFill>
            <a:schemeClr val="tx1"/>
          </a:solidFill>
          <a:latin typeface="Arial"/>
          <a:ea typeface="+mn-ea"/>
          <a:cs typeface="Arial"/>
        </a:defRPr>
      </a:lvl2pPr>
      <a:lvl3pPr marL="1143000" indent="-228600" algn="l" rtl="0" fontAlgn="base">
        <a:spcBef>
          <a:spcPct val="20000"/>
        </a:spcBef>
        <a:spcAft>
          <a:spcPct val="0"/>
        </a:spcAft>
        <a:buChar char="•"/>
        <a:defRPr kumimoji="1" sz="2000">
          <a:solidFill>
            <a:schemeClr val="tx1"/>
          </a:solidFill>
          <a:latin typeface="Arial"/>
          <a:ea typeface="+mn-ea"/>
          <a:cs typeface="Arial"/>
        </a:defRPr>
      </a:lvl3pPr>
      <a:lvl4pPr marL="1600200" indent="-228600" algn="l" rtl="0" fontAlgn="base">
        <a:spcBef>
          <a:spcPct val="20000"/>
        </a:spcBef>
        <a:spcAft>
          <a:spcPct val="0"/>
        </a:spcAft>
        <a:buChar char="–"/>
        <a:defRPr kumimoji="1" sz="1600">
          <a:solidFill>
            <a:schemeClr val="tx1"/>
          </a:solidFill>
          <a:latin typeface="Arial"/>
          <a:ea typeface="+mn-ea"/>
          <a:cs typeface="Arial"/>
        </a:defRPr>
      </a:lvl4pPr>
      <a:lvl5pPr marL="2057400" indent="-228600" algn="l" rtl="0" fontAlgn="base">
        <a:spcBef>
          <a:spcPct val="20000"/>
        </a:spcBef>
        <a:spcAft>
          <a:spcPct val="0"/>
        </a:spcAft>
        <a:buChar char="»"/>
        <a:defRPr kumimoji="1" sz="1200">
          <a:solidFill>
            <a:schemeClr val="tx1"/>
          </a:solidFill>
          <a:latin typeface="Arial"/>
          <a:ea typeface="+mn-ea"/>
          <a:cs typeface="Arial"/>
        </a:defRPr>
      </a:lvl5pPr>
      <a:lvl6pPr marL="2514600" indent="-228600" algn="l" rtl="0" fontAlgn="base">
        <a:spcBef>
          <a:spcPct val="20000"/>
        </a:spcBef>
        <a:spcAft>
          <a:spcPct val="0"/>
        </a:spcAft>
        <a:buChar char="»"/>
        <a:defRPr sz="1200">
          <a:solidFill>
            <a:schemeClr val="tx1"/>
          </a:solidFill>
          <a:latin typeface="+mn-lt"/>
          <a:ea typeface="+mn-ea"/>
        </a:defRPr>
      </a:lvl6pPr>
      <a:lvl7pPr marL="2971800" indent="-228600" algn="l" rtl="0" fontAlgn="base">
        <a:spcBef>
          <a:spcPct val="20000"/>
        </a:spcBef>
        <a:spcAft>
          <a:spcPct val="0"/>
        </a:spcAft>
        <a:buChar char="»"/>
        <a:defRPr sz="1200">
          <a:solidFill>
            <a:schemeClr val="tx1"/>
          </a:solidFill>
          <a:latin typeface="+mn-lt"/>
          <a:ea typeface="+mn-ea"/>
        </a:defRPr>
      </a:lvl7pPr>
      <a:lvl8pPr marL="3429000" indent="-228600" algn="l" rtl="0" fontAlgn="base">
        <a:spcBef>
          <a:spcPct val="20000"/>
        </a:spcBef>
        <a:spcAft>
          <a:spcPct val="0"/>
        </a:spcAft>
        <a:buChar char="»"/>
        <a:defRPr sz="1200">
          <a:solidFill>
            <a:schemeClr val="tx1"/>
          </a:solidFill>
          <a:latin typeface="+mn-lt"/>
          <a:ea typeface="+mn-ea"/>
        </a:defRPr>
      </a:lvl8pPr>
      <a:lvl9pPr marL="3886200" indent="-228600" algn="l" rtl="0" fontAlgn="base">
        <a:spcBef>
          <a:spcPct val="20000"/>
        </a:spcBef>
        <a:spcAft>
          <a:spcPct val="0"/>
        </a:spcAft>
        <a:buChar char="»"/>
        <a:defRPr sz="12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5" Type="http://schemas.openxmlformats.org/officeDocument/2006/relationships/image" Target="../media/image16.jpg"/><Relationship Id="rId6" Type="http://schemas.openxmlformats.org/officeDocument/2006/relationships/image" Target="../media/image17.gif"/><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8.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5" Type="http://schemas.openxmlformats.org/officeDocument/2006/relationships/image" Target="../media/image22.emf"/><Relationship Id="rId6" Type="http://schemas.openxmlformats.org/officeDocument/2006/relationships/image" Target="../media/image23.emf"/><Relationship Id="rId7" Type="http://schemas.openxmlformats.org/officeDocument/2006/relationships/image" Target="../media/image24.emf"/><Relationship Id="rId8" Type="http://schemas.openxmlformats.org/officeDocument/2006/relationships/image" Target="../media/image25.emf"/><Relationship Id="rId9"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jpeg"/><Relationship Id="rId9"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rPr>
              <a:t>Interactions</a:t>
            </a:r>
            <a:endParaRPr lang="en-US" sz="2800" dirty="0">
              <a:solidFill>
                <a:srgbClr val="000090"/>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1798266770"/>
              </p:ext>
            </p:extLst>
          </p:nvPr>
        </p:nvGraphicFramePr>
        <p:xfrm>
          <a:off x="304800" y="1371600"/>
          <a:ext cx="8534400" cy="487680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txBody>
                  <a:tcPr/>
                </a:tc>
              </a:tr>
              <a:tr h="370840">
                <a:tc>
                  <a:txBody>
                    <a:bodyPr/>
                    <a:lstStyle/>
                    <a:p>
                      <a:pPr marL="0" marR="0" lvl="0" indent="0" algn="just" defTabSz="457200" rtl="0" eaLnBrk="1" fontAlgn="auto" latinLnBrk="0" hangingPunct="1">
                        <a:lnSpc>
                          <a:spcPct val="100000"/>
                        </a:lnSpc>
                        <a:spcBef>
                          <a:spcPts val="0"/>
                        </a:spcBef>
                        <a:spcAft>
                          <a:spcPts val="0"/>
                        </a:spcAft>
                        <a:buClrTx/>
                        <a:buSzTx/>
                        <a:buFont typeface="Arial"/>
                        <a:buNone/>
                        <a:tabLst/>
                        <a:defRPr/>
                      </a:pPr>
                      <a:endParaRPr lang="en-US" altLang="zh-CN" sz="1800" kern="1200" baseline="0" dirty="0" smtClean="0">
                        <a:solidFill>
                          <a:schemeClr val="dk1"/>
                        </a:solidFill>
                        <a:effectLst/>
                        <a:latin typeface="Arial"/>
                        <a:ea typeface="+mn-ea"/>
                        <a:cs typeface="Arial"/>
                      </a:endParaRPr>
                    </a:p>
                    <a:p>
                      <a:pPr marL="285750" marR="0" lvl="0" indent="-285750" algn="just" defTabSz="457200" rtl="0" eaLnBrk="1" fontAlgn="auto" latinLnBrk="0" hangingPunct="1">
                        <a:lnSpc>
                          <a:spcPct val="100000"/>
                        </a:lnSpc>
                        <a:spcBef>
                          <a:spcPts val="0"/>
                        </a:spcBef>
                        <a:spcAft>
                          <a:spcPts val="0"/>
                        </a:spcAft>
                        <a:buClrTx/>
                        <a:buSzTx/>
                        <a:buFont typeface="Wingdings" charset="2"/>
                        <a:buChar char="p"/>
                        <a:tabLst/>
                        <a:defRPr/>
                      </a:pPr>
                      <a:r>
                        <a:rPr lang="en-US" altLang="zh-CN" sz="1800" kern="1200" dirty="0" smtClean="0">
                          <a:solidFill>
                            <a:schemeClr val="dk1"/>
                          </a:solidFill>
                          <a:effectLst/>
                          <a:latin typeface="Arial"/>
                          <a:ea typeface="+mn-ea"/>
                          <a:cs typeface="Arial"/>
                        </a:rPr>
                        <a:t>Workin</a:t>
                      </a:r>
                      <a:r>
                        <a:rPr lang="en-US" altLang="zh-CN" sz="1800" kern="1200" baseline="0" dirty="0" smtClean="0">
                          <a:solidFill>
                            <a:schemeClr val="dk1"/>
                          </a:solidFill>
                          <a:effectLst/>
                          <a:latin typeface="Arial"/>
                          <a:ea typeface="+mn-ea"/>
                          <a:cs typeface="Arial"/>
                        </a:rPr>
                        <a:t>g together</a:t>
                      </a:r>
                      <a:r>
                        <a:rPr lang="en-US" altLang="zh-CN" sz="1800" kern="1200" dirty="0" smtClean="0">
                          <a:solidFill>
                            <a:schemeClr val="dk1"/>
                          </a:solidFill>
                          <a:effectLst/>
                          <a:latin typeface="Arial"/>
                          <a:ea typeface="+mn-ea"/>
                          <a:cs typeface="Arial"/>
                        </a:rPr>
                        <a:t> with Dr. Mueller’s group at NCSU for the application of his cache analysis technique to kernels to RDGFLO code on GPUs. Provide the code platform in support of Dr. Frank Mueller’s parallelization analysis on GPU</a:t>
                      </a:r>
                      <a:r>
                        <a:rPr lang="en-US" altLang="zh-CN" sz="1800" kern="1200" baseline="0" dirty="0" smtClean="0">
                          <a:solidFill>
                            <a:schemeClr val="dk1"/>
                          </a:solidFill>
                          <a:effectLst/>
                          <a:latin typeface="Arial"/>
                          <a:ea typeface="+mn-ea"/>
                          <a:cs typeface="Arial"/>
                        </a:rPr>
                        <a:t>. </a:t>
                      </a:r>
                    </a:p>
                    <a:p>
                      <a:pPr marL="285750" marR="0" lvl="0" indent="-285750" algn="just" defTabSz="457200" rtl="0" eaLnBrk="1" fontAlgn="auto" latinLnBrk="0" hangingPunct="1">
                        <a:lnSpc>
                          <a:spcPct val="100000"/>
                        </a:lnSpc>
                        <a:spcBef>
                          <a:spcPts val="0"/>
                        </a:spcBef>
                        <a:spcAft>
                          <a:spcPts val="0"/>
                        </a:spcAft>
                        <a:buClrTx/>
                        <a:buSzTx/>
                        <a:buFont typeface="Wingdings" charset="2"/>
                        <a:buChar char="p"/>
                        <a:tabLst/>
                        <a:defRPr/>
                      </a:pPr>
                      <a:endParaRPr lang="en-US" altLang="zh-CN" sz="1800" kern="1200" baseline="0" dirty="0" smtClean="0">
                        <a:solidFill>
                          <a:schemeClr val="dk1"/>
                        </a:solidFill>
                        <a:effectLst/>
                        <a:latin typeface="Arial"/>
                        <a:ea typeface="+mn-ea"/>
                        <a:cs typeface="Arial"/>
                      </a:endParaRPr>
                    </a:p>
                    <a:p>
                      <a:pPr marL="285750" lvl="0" indent="-285750" algn="just">
                        <a:buFont typeface="Wingdings" charset="2"/>
                        <a:buChar char="p"/>
                      </a:pPr>
                      <a:r>
                        <a:rPr lang="en-US" altLang="zh-CN" sz="1800" kern="1200" dirty="0" smtClean="0">
                          <a:solidFill>
                            <a:schemeClr val="dk1"/>
                          </a:solidFill>
                          <a:effectLst/>
                          <a:latin typeface="Arial"/>
                          <a:ea typeface="+mn-ea"/>
                          <a:cs typeface="Arial"/>
                        </a:rPr>
                        <a:t>Collaboration with Dr. </a:t>
                      </a:r>
                      <a:r>
                        <a:rPr lang="en-US" altLang="zh-CN" sz="1800" kern="1200" dirty="0" err="1" smtClean="0">
                          <a:solidFill>
                            <a:schemeClr val="dk1"/>
                          </a:solidFill>
                          <a:effectLst/>
                          <a:latin typeface="Arial"/>
                          <a:ea typeface="+mn-ea"/>
                          <a:cs typeface="Arial"/>
                        </a:rPr>
                        <a:t>Feng’s</a:t>
                      </a:r>
                      <a:r>
                        <a:rPr lang="en-US" altLang="zh-CN" sz="1800" kern="1200" dirty="0" smtClean="0">
                          <a:solidFill>
                            <a:schemeClr val="dk1"/>
                          </a:solidFill>
                          <a:effectLst/>
                          <a:latin typeface="Arial"/>
                          <a:ea typeface="+mn-ea"/>
                          <a:cs typeface="Arial"/>
                        </a:rPr>
                        <a:t> group at VT for the implementation</a:t>
                      </a:r>
                      <a:r>
                        <a:rPr lang="en-US" altLang="zh-CN" sz="1800" kern="1200" baseline="0" dirty="0" smtClean="0">
                          <a:solidFill>
                            <a:schemeClr val="dk1"/>
                          </a:solidFill>
                          <a:effectLst/>
                          <a:latin typeface="Arial"/>
                          <a:ea typeface="+mn-ea"/>
                          <a:cs typeface="Arial"/>
                        </a:rPr>
                        <a:t> </a:t>
                      </a:r>
                      <a:r>
                        <a:rPr lang="en-US" altLang="zh-CN" sz="1800" kern="1200" dirty="0" smtClean="0">
                          <a:solidFill>
                            <a:schemeClr val="dk1"/>
                          </a:solidFill>
                          <a:effectLst/>
                          <a:latin typeface="Arial"/>
                          <a:ea typeface="+mn-ea"/>
                          <a:cs typeface="Arial"/>
                        </a:rPr>
                        <a:t>of the </a:t>
                      </a:r>
                      <a:r>
                        <a:rPr lang="en-US" altLang="zh-CN" sz="1800" kern="1200" dirty="0" err="1" smtClean="0">
                          <a:solidFill>
                            <a:schemeClr val="dk1"/>
                          </a:solidFill>
                          <a:effectLst/>
                          <a:latin typeface="Arial"/>
                          <a:ea typeface="+mn-ea"/>
                          <a:cs typeface="Arial"/>
                        </a:rPr>
                        <a:t>GPUDirect</a:t>
                      </a:r>
                      <a:r>
                        <a:rPr lang="en-US" altLang="zh-CN" sz="1800" kern="1200" dirty="0" smtClean="0">
                          <a:solidFill>
                            <a:schemeClr val="dk1"/>
                          </a:solidFill>
                          <a:effectLst/>
                          <a:latin typeface="Arial"/>
                          <a:ea typeface="+mn-ea"/>
                          <a:cs typeface="Arial"/>
                        </a:rPr>
                        <a:t> technique in</a:t>
                      </a:r>
                      <a:r>
                        <a:rPr lang="en-US" altLang="zh-CN" sz="1800" kern="1200" baseline="0" dirty="0" smtClean="0">
                          <a:solidFill>
                            <a:schemeClr val="dk1"/>
                          </a:solidFill>
                          <a:effectLst/>
                          <a:latin typeface="Arial"/>
                          <a:ea typeface="+mn-ea"/>
                          <a:cs typeface="Arial"/>
                        </a:rPr>
                        <a:t> </a:t>
                      </a:r>
                      <a:r>
                        <a:rPr lang="en-US" altLang="zh-CN" sz="1800" kern="1200" dirty="0" smtClean="0">
                          <a:solidFill>
                            <a:schemeClr val="dk1"/>
                          </a:solidFill>
                          <a:effectLst/>
                          <a:latin typeface="Arial"/>
                          <a:ea typeface="+mn-ea"/>
                          <a:cs typeface="Arial"/>
                        </a:rPr>
                        <a:t>RDGFLO</a:t>
                      </a:r>
                      <a:r>
                        <a:rPr lang="en-US" altLang="zh-CN" sz="1800" kern="1200" baseline="0" dirty="0" smtClean="0">
                          <a:solidFill>
                            <a:schemeClr val="dk1"/>
                          </a:solidFill>
                          <a:effectLst/>
                          <a:latin typeface="Arial"/>
                          <a:ea typeface="+mn-ea"/>
                          <a:cs typeface="Arial"/>
                        </a:rPr>
                        <a:t> code</a:t>
                      </a:r>
                      <a:r>
                        <a:rPr lang="en-US" altLang="zh-CN" sz="1800" kern="1200" dirty="0" smtClean="0">
                          <a:solidFill>
                            <a:schemeClr val="dk1"/>
                          </a:solidFill>
                          <a:effectLst/>
                          <a:latin typeface="Arial"/>
                          <a:ea typeface="+mn-ea"/>
                          <a:cs typeface="Arial"/>
                        </a:rPr>
                        <a:t>.</a:t>
                      </a:r>
                    </a:p>
                    <a:p>
                      <a:pPr marL="285750" lvl="0" indent="-285750" algn="just">
                        <a:buFont typeface="Wingdings" charset="2"/>
                        <a:buChar char="p"/>
                      </a:pPr>
                      <a:endParaRPr lang="en-US" altLang="zh-CN" sz="1800" kern="1200" dirty="0" smtClean="0">
                        <a:solidFill>
                          <a:schemeClr val="dk1"/>
                        </a:solidFill>
                        <a:effectLst/>
                        <a:latin typeface="Arial"/>
                        <a:ea typeface="+mn-ea"/>
                        <a:cs typeface="Arial"/>
                      </a:endParaRPr>
                    </a:p>
                    <a:p>
                      <a:pPr marL="285750" lvl="0" indent="-285750" algn="just">
                        <a:buFont typeface="Wingdings" charset="2"/>
                        <a:buChar char="p"/>
                      </a:pPr>
                      <a:r>
                        <a:rPr lang="en-US" altLang="zh-CN" sz="1800" kern="1200" dirty="0" smtClean="0">
                          <a:solidFill>
                            <a:schemeClr val="dk1"/>
                          </a:solidFill>
                          <a:effectLst/>
                          <a:latin typeface="Arial"/>
                          <a:ea typeface="+mn-ea"/>
                          <a:cs typeface="Arial"/>
                        </a:rPr>
                        <a:t>Working closely with Dr. Edwards’s group at NCSU</a:t>
                      </a:r>
                      <a:r>
                        <a:rPr lang="en-US" altLang="zh-CN" sz="1800" kern="1200" baseline="0" dirty="0" smtClean="0">
                          <a:solidFill>
                            <a:schemeClr val="dk1"/>
                          </a:solidFill>
                          <a:effectLst/>
                          <a:latin typeface="Arial"/>
                          <a:ea typeface="+mn-ea"/>
                          <a:cs typeface="Arial"/>
                        </a:rPr>
                        <a:t> for the </a:t>
                      </a:r>
                      <a:r>
                        <a:rPr lang="en-US" altLang="zh-CN" sz="1800" kern="1200" dirty="0" err="1" smtClean="0">
                          <a:solidFill>
                            <a:schemeClr val="dk1"/>
                          </a:solidFill>
                          <a:effectLst/>
                          <a:latin typeface="Arial"/>
                          <a:ea typeface="+mn-ea"/>
                          <a:cs typeface="Arial"/>
                        </a:rPr>
                        <a:t>OpenACC</a:t>
                      </a:r>
                      <a:r>
                        <a:rPr lang="en-US" altLang="zh-CN" sz="1800" kern="1200" dirty="0" smtClean="0">
                          <a:solidFill>
                            <a:schemeClr val="dk1"/>
                          </a:solidFill>
                          <a:effectLst/>
                          <a:latin typeface="Arial"/>
                          <a:ea typeface="+mn-ea"/>
                          <a:cs typeface="Arial"/>
                        </a:rPr>
                        <a:t>/CUDA hybrid programing in RDGFLO code </a:t>
                      </a:r>
                    </a:p>
                    <a:p>
                      <a:pPr marL="285750" marR="0" lvl="0" indent="-285750" algn="just" defTabSz="457200" rtl="0" eaLnBrk="1" fontAlgn="auto" latinLnBrk="0" hangingPunct="1">
                        <a:lnSpc>
                          <a:spcPct val="100000"/>
                        </a:lnSpc>
                        <a:spcBef>
                          <a:spcPts val="0"/>
                        </a:spcBef>
                        <a:spcAft>
                          <a:spcPts val="0"/>
                        </a:spcAft>
                        <a:buClrTx/>
                        <a:buSzTx/>
                        <a:buFont typeface="Wingdings" charset="2"/>
                        <a:buChar char="p"/>
                        <a:tabLst/>
                        <a:defRPr/>
                      </a:pPr>
                      <a:endParaRPr lang="en-US" altLang="zh-CN" sz="1800" kern="1200" baseline="0" dirty="0" smtClean="0">
                        <a:solidFill>
                          <a:schemeClr val="dk1"/>
                        </a:solidFill>
                        <a:effectLst/>
                        <a:latin typeface="Arial"/>
                        <a:ea typeface="+mn-ea"/>
                        <a:cs typeface="Arial"/>
                      </a:endParaRPr>
                    </a:p>
                    <a:p>
                      <a:pPr marL="285750" marR="0" lvl="0" indent="-285750" algn="just" defTabSz="457200" rtl="0" eaLnBrk="1" fontAlgn="auto" latinLnBrk="0" hangingPunct="1">
                        <a:lnSpc>
                          <a:spcPct val="100000"/>
                        </a:lnSpc>
                        <a:spcBef>
                          <a:spcPts val="0"/>
                        </a:spcBef>
                        <a:spcAft>
                          <a:spcPts val="0"/>
                        </a:spcAft>
                        <a:buClrTx/>
                        <a:buSzTx/>
                        <a:buFont typeface="Wingdings" charset="2"/>
                        <a:buChar char="p"/>
                        <a:tabLst/>
                        <a:defRPr/>
                      </a:pPr>
                      <a:r>
                        <a:rPr lang="en-US" altLang="zh-CN" sz="1800" kern="1200" dirty="0" smtClean="0">
                          <a:solidFill>
                            <a:schemeClr val="dk1"/>
                          </a:solidFill>
                          <a:effectLst/>
                          <a:latin typeface="Arial"/>
                          <a:ea typeface="+mn-ea"/>
                          <a:cs typeface="Arial"/>
                        </a:rPr>
                        <a:t>In consultation with Dr. </a:t>
                      </a:r>
                      <a:r>
                        <a:rPr lang="en-US" altLang="zh-CN" sz="1800" kern="1200" dirty="0" err="1" smtClean="0">
                          <a:solidFill>
                            <a:schemeClr val="dk1"/>
                          </a:solidFill>
                          <a:effectLst/>
                          <a:latin typeface="Arial"/>
                          <a:ea typeface="+mn-ea"/>
                          <a:cs typeface="Arial"/>
                        </a:rPr>
                        <a:t>Sandu’s</a:t>
                      </a:r>
                      <a:r>
                        <a:rPr lang="en-US" altLang="zh-CN" sz="1800" kern="1200" dirty="0" smtClean="0">
                          <a:solidFill>
                            <a:schemeClr val="dk1"/>
                          </a:solidFill>
                          <a:effectLst/>
                          <a:latin typeface="Arial"/>
                          <a:ea typeface="+mn-ea"/>
                          <a:cs typeface="Arial"/>
                        </a:rPr>
                        <a:t> group at VT for the implementation of the GPU efficient Rosenbrock-Krylov methods</a:t>
                      </a:r>
                      <a:r>
                        <a:rPr lang="en-US" altLang="zh-CN" sz="1800" kern="1200" baseline="0" dirty="0" smtClean="0">
                          <a:solidFill>
                            <a:schemeClr val="dk1"/>
                          </a:solidFill>
                          <a:effectLst/>
                          <a:latin typeface="Arial"/>
                          <a:ea typeface="+mn-ea"/>
                          <a:cs typeface="Arial"/>
                        </a:rPr>
                        <a:t> in RDGFLO code.</a:t>
                      </a:r>
                    </a:p>
                    <a:p>
                      <a:pPr marL="285750" marR="0" lvl="0" indent="-285750" algn="just" defTabSz="457200" rtl="0" eaLnBrk="1" fontAlgn="auto" latinLnBrk="0" hangingPunct="1">
                        <a:lnSpc>
                          <a:spcPct val="100000"/>
                        </a:lnSpc>
                        <a:spcBef>
                          <a:spcPts val="0"/>
                        </a:spcBef>
                        <a:spcAft>
                          <a:spcPts val="0"/>
                        </a:spcAft>
                        <a:buClrTx/>
                        <a:buSzTx/>
                        <a:buFont typeface="Wingdings" charset="2"/>
                        <a:buChar char="p"/>
                        <a:tabLst/>
                        <a:defRPr/>
                      </a:pPr>
                      <a:endParaRPr lang="en-US" altLang="zh-CN" sz="1800" kern="1200" baseline="0" dirty="0" smtClean="0">
                        <a:solidFill>
                          <a:schemeClr val="dk1"/>
                        </a:solidFill>
                        <a:effectLst/>
                        <a:latin typeface="Arial"/>
                        <a:ea typeface="+mn-ea"/>
                        <a:cs typeface="Arial"/>
                      </a:endParaRPr>
                    </a:p>
                    <a:p>
                      <a:pPr marL="285750" marR="0" lvl="0" indent="-285750" algn="just" defTabSz="457200" rtl="0" eaLnBrk="1" fontAlgn="auto" latinLnBrk="0" hangingPunct="1">
                        <a:lnSpc>
                          <a:spcPct val="100000"/>
                        </a:lnSpc>
                        <a:spcBef>
                          <a:spcPts val="0"/>
                        </a:spcBef>
                        <a:spcAft>
                          <a:spcPts val="0"/>
                        </a:spcAft>
                        <a:buClrTx/>
                        <a:buSzTx/>
                        <a:buFont typeface="Wingdings" charset="2"/>
                        <a:buChar char="p"/>
                        <a:tabLst/>
                        <a:defRPr/>
                      </a:pPr>
                      <a:r>
                        <a:rPr lang="en-US" altLang="zh-CN" sz="1800" kern="1200" baseline="0" dirty="0" smtClean="0">
                          <a:solidFill>
                            <a:schemeClr val="dk1"/>
                          </a:solidFill>
                          <a:effectLst/>
                          <a:latin typeface="Arial"/>
                          <a:ea typeface="+mn-ea"/>
                          <a:cs typeface="Arial"/>
                        </a:rPr>
                        <a:t>Cooperation with Dr. de </a:t>
                      </a:r>
                      <a:r>
                        <a:rPr lang="en-US" altLang="zh-CN" sz="1800" kern="1200" baseline="0" dirty="0" err="1" smtClean="0">
                          <a:solidFill>
                            <a:schemeClr val="dk1"/>
                          </a:solidFill>
                          <a:effectLst/>
                          <a:latin typeface="Arial"/>
                          <a:ea typeface="+mn-ea"/>
                          <a:cs typeface="Arial"/>
                        </a:rPr>
                        <a:t>Sturter’s</a:t>
                      </a:r>
                      <a:r>
                        <a:rPr lang="en-US" altLang="zh-CN" sz="1800" kern="1200" baseline="0" dirty="0" smtClean="0">
                          <a:solidFill>
                            <a:schemeClr val="dk1"/>
                          </a:solidFill>
                          <a:effectLst/>
                          <a:latin typeface="Arial"/>
                          <a:ea typeface="+mn-ea"/>
                          <a:cs typeface="Arial"/>
                        </a:rPr>
                        <a:t> group at VT for the implementation of the GPU efficient </a:t>
                      </a:r>
                      <a:r>
                        <a:rPr lang="en-US" altLang="zh-CN" sz="1800" kern="1200" baseline="0" dirty="0" err="1" smtClean="0">
                          <a:solidFill>
                            <a:schemeClr val="dk1"/>
                          </a:solidFill>
                          <a:effectLst/>
                          <a:latin typeface="Arial"/>
                          <a:ea typeface="+mn-ea"/>
                          <a:cs typeface="Arial"/>
                        </a:rPr>
                        <a:t>preconditioners</a:t>
                      </a:r>
                      <a:r>
                        <a:rPr lang="en-US" altLang="zh-CN" sz="1800" kern="1200" baseline="0" dirty="0" smtClean="0">
                          <a:solidFill>
                            <a:schemeClr val="dk1"/>
                          </a:solidFill>
                          <a:effectLst/>
                          <a:latin typeface="Arial"/>
                          <a:ea typeface="+mn-ea"/>
                          <a:cs typeface="Arial"/>
                        </a:rPr>
                        <a:t> in RDGFLO code. </a:t>
                      </a:r>
                      <a:r>
                        <a:rPr lang="en-US" altLang="zh-CN" sz="1800" kern="1200" dirty="0" smtClean="0">
                          <a:solidFill>
                            <a:schemeClr val="dk1"/>
                          </a:solidFill>
                          <a:effectLst/>
                          <a:latin typeface="Arial"/>
                          <a:ea typeface="+mn-ea"/>
                          <a:cs typeface="Arial"/>
                        </a:rPr>
                        <a:t> </a:t>
                      </a:r>
                      <a:endParaRPr lang="en-US" dirty="0" smtClean="0">
                        <a:latin typeface="Arial"/>
                        <a:cs typeface="Arial"/>
                      </a:endParaRPr>
                    </a:p>
                  </a:txBody>
                  <a:tcPr/>
                </a:tc>
              </a:tr>
            </a:tbl>
          </a:graphicData>
        </a:graphic>
      </p:graphicFrame>
    </p:spTree>
    <p:extLst>
      <p:ext uri="{BB962C8B-B14F-4D97-AF65-F5344CB8AC3E}">
        <p14:creationId xmlns:p14="http://schemas.microsoft.com/office/powerpoint/2010/main" val="221213385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rPr>
              <a:t>Development of OpenACC Parallel </a:t>
            </a:r>
            <a:r>
              <a:rPr lang="en-US" sz="2800" dirty="0">
                <a:solidFill>
                  <a:srgbClr val="000090"/>
                </a:solidFill>
              </a:rPr>
              <a:t>R</a:t>
            </a:r>
            <a:r>
              <a:rPr lang="en-US" sz="2800" dirty="0" smtClean="0">
                <a:solidFill>
                  <a:srgbClr val="000090"/>
                </a:solidFill>
              </a:rPr>
              <a:t>egions</a:t>
            </a:r>
            <a:endParaRPr lang="en-US" sz="2800" dirty="0">
              <a:solidFill>
                <a:srgbClr val="00009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522705323"/>
              </p:ext>
            </p:extLst>
          </p:nvPr>
        </p:nvGraphicFramePr>
        <p:xfrm>
          <a:off x="304800" y="1371600"/>
          <a:ext cx="8534400" cy="509016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r>
                        <a:rPr lang="en-US" sz="2000" baseline="0" dirty="0" smtClean="0">
                          <a:latin typeface="Arial"/>
                          <a:cs typeface="Arial"/>
                        </a:rPr>
                        <a:t> “Face renumbering &amp; grouping” vs. “element loops”</a:t>
                      </a:r>
                      <a:endParaRPr lang="en-US" sz="2000" dirty="0">
                        <a:latin typeface="Arial"/>
                        <a:cs typeface="Arial"/>
                      </a:endParaRPr>
                    </a:p>
                  </a:txBody>
                  <a:tcPr/>
                </a:tc>
              </a:tr>
              <a:tr h="441960">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800" b="1" kern="1200" dirty="0" smtClean="0">
                          <a:solidFill>
                            <a:schemeClr val="dk1"/>
                          </a:solidFill>
                          <a:effectLst/>
                          <a:latin typeface="Arial"/>
                          <a:ea typeface="+mn-ea"/>
                          <a:cs typeface="Arial"/>
                        </a:rPr>
                        <a:t>Advantages</a:t>
                      </a:r>
                    </a:p>
                    <a:p>
                      <a:pPr marL="742950" marR="0" lvl="1" indent="-285750" algn="l" defTabSz="457200" rtl="0" eaLnBrk="1" fontAlgn="auto" latinLnBrk="0" hangingPunct="1">
                        <a:lnSpc>
                          <a:spcPct val="150000"/>
                        </a:lnSpc>
                        <a:spcBef>
                          <a:spcPts val="0"/>
                        </a:spcBef>
                        <a:spcAft>
                          <a:spcPts val="0"/>
                        </a:spcAft>
                        <a:buClrTx/>
                        <a:buSzTx/>
                        <a:buFont typeface="Wingdings" charset="2"/>
                        <a:buChar char="q"/>
                        <a:tabLst/>
                        <a:defRPr/>
                      </a:pPr>
                      <a:r>
                        <a:rPr lang="en-US" sz="1800" b="0" kern="1200" baseline="0" dirty="0" smtClean="0">
                          <a:solidFill>
                            <a:schemeClr val="dk1"/>
                          </a:solidFill>
                          <a:effectLst/>
                          <a:latin typeface="Arial"/>
                          <a:ea typeface="+mn-ea"/>
                          <a:cs typeface="Arial"/>
                        </a:rPr>
                        <a:t>No redundant computation.</a:t>
                      </a:r>
                    </a:p>
                    <a:p>
                      <a:pPr marL="742950" marR="0" lvl="1" indent="-285750" algn="l" defTabSz="457200" rtl="0" eaLnBrk="1" fontAlgn="auto" latinLnBrk="0" hangingPunct="1">
                        <a:lnSpc>
                          <a:spcPct val="150000"/>
                        </a:lnSpc>
                        <a:spcBef>
                          <a:spcPts val="0"/>
                        </a:spcBef>
                        <a:spcAft>
                          <a:spcPts val="0"/>
                        </a:spcAft>
                        <a:buClrTx/>
                        <a:buSzTx/>
                        <a:buFont typeface="Wingdings" charset="2"/>
                        <a:buChar char="q"/>
                        <a:tabLst/>
                        <a:defRPr/>
                      </a:pPr>
                      <a:r>
                        <a:rPr lang="en-US" sz="1800" b="0" kern="1200" baseline="0" dirty="0" smtClean="0">
                          <a:solidFill>
                            <a:schemeClr val="dk1"/>
                          </a:solidFill>
                          <a:effectLst/>
                          <a:latin typeface="Arial"/>
                          <a:ea typeface="+mn-ea"/>
                          <a:cs typeface="Arial"/>
                        </a:rPr>
                        <a:t>Least intrusion to the original code structures. </a:t>
                      </a:r>
                      <a:endParaRPr lang="en-US" sz="1800" b="1" dirty="0" smtClean="0">
                        <a:latin typeface="Arial"/>
                        <a:cs typeface="Arial"/>
                      </a:endParaRPr>
                    </a:p>
                    <a:p>
                      <a:pPr marL="742950" marR="0" lvl="1" indent="-285750" algn="l" defTabSz="457200" rtl="0" eaLnBrk="1" fontAlgn="auto" latinLnBrk="0" hangingPunct="1">
                        <a:lnSpc>
                          <a:spcPct val="150000"/>
                        </a:lnSpc>
                        <a:spcBef>
                          <a:spcPts val="0"/>
                        </a:spcBef>
                        <a:spcAft>
                          <a:spcPts val="0"/>
                        </a:spcAft>
                        <a:buClrTx/>
                        <a:buSzTx/>
                        <a:buFont typeface="Wingdings" charset="2"/>
                        <a:buChar char="q"/>
                        <a:tabLst/>
                        <a:defRPr/>
                      </a:pPr>
                      <a:r>
                        <a:rPr lang="en-US" sz="1800" dirty="0" smtClean="0">
                          <a:effectLst/>
                          <a:latin typeface="Arial"/>
                          <a:cs typeface="Arial"/>
                        </a:rPr>
                        <a:t>Recoverable to CPU parallel computing. </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lang="en-US" b="1" dirty="0" smtClean="0">
                        <a:effectLst/>
                        <a:latin typeface="Arial"/>
                        <a:cs typeface="Arial"/>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b="1" dirty="0" smtClean="0">
                          <a:effectLst/>
                          <a:latin typeface="Arial"/>
                          <a:cs typeface="Arial"/>
                        </a:rPr>
                        <a:t>Disadvantages</a:t>
                      </a:r>
                    </a:p>
                    <a:p>
                      <a:pPr marL="742950" marR="0" lvl="1" indent="-285750" algn="l" defTabSz="457200" rtl="0" eaLnBrk="1" fontAlgn="auto" latinLnBrk="0" hangingPunct="1">
                        <a:lnSpc>
                          <a:spcPct val="150000"/>
                        </a:lnSpc>
                        <a:spcBef>
                          <a:spcPts val="0"/>
                        </a:spcBef>
                        <a:spcAft>
                          <a:spcPts val="0"/>
                        </a:spcAft>
                        <a:buClrTx/>
                        <a:buSzTx/>
                        <a:buFont typeface="Wingdings" charset="2"/>
                        <a:buChar char="q"/>
                        <a:tabLst/>
                        <a:defRPr/>
                      </a:pPr>
                      <a:r>
                        <a:rPr lang="en-US" sz="1800" dirty="0" smtClean="0">
                          <a:effectLst/>
                          <a:latin typeface="Arial"/>
                          <a:cs typeface="Arial"/>
                        </a:rPr>
                        <a:t>Sequential</a:t>
                      </a:r>
                      <a:r>
                        <a:rPr lang="en-US" sz="1800" baseline="0" dirty="0" smtClean="0">
                          <a:effectLst/>
                          <a:latin typeface="Arial"/>
                          <a:cs typeface="Arial"/>
                        </a:rPr>
                        <a:t> groups lead to o</a:t>
                      </a:r>
                      <a:r>
                        <a:rPr lang="en-US" sz="1800" dirty="0" smtClean="0">
                          <a:effectLst/>
                          <a:latin typeface="Arial"/>
                          <a:cs typeface="Arial"/>
                        </a:rPr>
                        <a:t>verheads</a:t>
                      </a:r>
                      <a:r>
                        <a:rPr lang="en-US" sz="1800" baseline="0" dirty="0" smtClean="0">
                          <a:effectLst/>
                          <a:latin typeface="Arial"/>
                          <a:cs typeface="Arial"/>
                        </a:rPr>
                        <a:t> in initializing more parallel kernels.</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endParaRPr lang="en-US" b="1" baseline="0" dirty="0" smtClean="0">
                        <a:effectLst/>
                        <a:latin typeface="Arial"/>
                        <a:cs typeface="Arial"/>
                      </a:endParaRP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b="1" baseline="0" dirty="0" smtClean="0">
                          <a:effectLst/>
                          <a:latin typeface="Arial"/>
                          <a:cs typeface="Arial"/>
                        </a:rPr>
                        <a:t>Remarks</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sz="800" b="1" baseline="0" dirty="0" smtClean="0">
                        <a:effectLst/>
                        <a:latin typeface="Arial"/>
                        <a:cs typeface="Arial"/>
                      </a:endParaRPr>
                    </a:p>
                    <a:p>
                      <a:pPr marL="800100" marR="0" lvl="1" indent="-342900" algn="l" defTabSz="457200" rtl="0" eaLnBrk="1" fontAlgn="auto" latinLnBrk="0" hangingPunct="1">
                        <a:lnSpc>
                          <a:spcPct val="100000"/>
                        </a:lnSpc>
                        <a:spcBef>
                          <a:spcPts val="0"/>
                        </a:spcBef>
                        <a:spcAft>
                          <a:spcPts val="0"/>
                        </a:spcAft>
                        <a:buClrTx/>
                        <a:buSzTx/>
                        <a:buFont typeface="+mj-lt"/>
                        <a:buAutoNum type="arabicPeriod"/>
                        <a:tabLst/>
                        <a:defRPr/>
                      </a:pPr>
                      <a:r>
                        <a:rPr lang="en-US" sz="1800" baseline="0" dirty="0" smtClean="0">
                          <a:effectLst/>
                          <a:latin typeface="Arial"/>
                          <a:cs typeface="Arial"/>
                        </a:rPr>
                        <a:t>No direct comparison of these two strategies is yet conducted for our solver. It is unknown which will render better performance on GPU.</a:t>
                      </a:r>
                    </a:p>
                    <a:p>
                      <a:pPr marL="457200" marR="0" lvl="1" indent="0" algn="l" defTabSz="457200" rtl="0" eaLnBrk="1" fontAlgn="auto" latinLnBrk="0" hangingPunct="1">
                        <a:lnSpc>
                          <a:spcPct val="100000"/>
                        </a:lnSpc>
                        <a:spcBef>
                          <a:spcPts val="0"/>
                        </a:spcBef>
                        <a:spcAft>
                          <a:spcPts val="0"/>
                        </a:spcAft>
                        <a:buClrTx/>
                        <a:buSzTx/>
                        <a:buFont typeface="+mj-lt"/>
                        <a:buNone/>
                        <a:tabLst/>
                        <a:defRPr/>
                      </a:pPr>
                      <a:endParaRPr lang="en-US" sz="800" baseline="0" dirty="0" smtClean="0">
                        <a:effectLst/>
                        <a:latin typeface="Arial"/>
                        <a:cs typeface="Arial"/>
                      </a:endParaRPr>
                    </a:p>
                    <a:p>
                      <a:pPr marL="800100" marR="0" lvl="1" indent="-342900" algn="l" defTabSz="457200" rtl="0" eaLnBrk="1" fontAlgn="auto" latinLnBrk="0" hangingPunct="1">
                        <a:lnSpc>
                          <a:spcPct val="100000"/>
                        </a:lnSpc>
                        <a:spcBef>
                          <a:spcPts val="0"/>
                        </a:spcBef>
                        <a:spcAft>
                          <a:spcPts val="0"/>
                        </a:spcAft>
                        <a:buClrTx/>
                        <a:buSzTx/>
                        <a:buFont typeface="+mj-lt"/>
                        <a:buAutoNum type="arabicPeriod"/>
                        <a:tabLst/>
                        <a:defRPr/>
                      </a:pPr>
                      <a:r>
                        <a:rPr lang="en-US" sz="1800" baseline="0" dirty="0" smtClean="0">
                          <a:effectLst/>
                          <a:latin typeface="Arial"/>
                          <a:cs typeface="Arial"/>
                        </a:rPr>
                        <a:t>Since </a:t>
                      </a:r>
                      <a:r>
                        <a:rPr lang="en-US" sz="1800" b="1" baseline="0" dirty="0" smtClean="0">
                          <a:solidFill>
                            <a:srgbClr val="FF0000"/>
                          </a:solidFill>
                          <a:effectLst/>
                          <a:latin typeface="Arial"/>
                          <a:cs typeface="Arial"/>
                        </a:rPr>
                        <a:t>portability </a:t>
                      </a:r>
                      <a:r>
                        <a:rPr lang="en-US" sz="1800" baseline="0" dirty="0" smtClean="0">
                          <a:effectLst/>
                          <a:latin typeface="Arial"/>
                          <a:cs typeface="Arial"/>
                        </a:rPr>
                        <a:t>is our design priority, the current approach is a preferred, although </a:t>
                      </a:r>
                      <a:r>
                        <a:rPr lang="en-US" sz="1800" b="1" baseline="0" dirty="0" smtClean="0">
                          <a:solidFill>
                            <a:srgbClr val="FF0000"/>
                          </a:solidFill>
                          <a:effectLst/>
                          <a:latin typeface="Arial"/>
                          <a:cs typeface="Arial"/>
                        </a:rPr>
                        <a:t>optimal performance </a:t>
                      </a:r>
                      <a:r>
                        <a:rPr lang="en-US" sz="1800" baseline="0" dirty="0" smtClean="0">
                          <a:effectLst/>
                          <a:latin typeface="Arial"/>
                          <a:cs typeface="Arial"/>
                        </a:rPr>
                        <a:t>might be compromised.</a:t>
                      </a:r>
                    </a:p>
                    <a:p>
                      <a:pPr marL="742950" marR="0" lvl="1" indent="-285750" algn="l" defTabSz="457200" rtl="0" eaLnBrk="1" fontAlgn="auto" latinLnBrk="0" hangingPunct="1">
                        <a:lnSpc>
                          <a:spcPct val="100000"/>
                        </a:lnSpc>
                        <a:spcBef>
                          <a:spcPts val="0"/>
                        </a:spcBef>
                        <a:spcAft>
                          <a:spcPts val="0"/>
                        </a:spcAft>
                        <a:buClrTx/>
                        <a:buSzTx/>
                        <a:buFont typeface="Wingdings" charset="2"/>
                        <a:buChar char="q"/>
                        <a:tabLst/>
                        <a:defRPr/>
                      </a:pPr>
                      <a:endParaRPr lang="en-US" sz="1600" baseline="0" dirty="0" smtClean="0">
                        <a:effectLst/>
                        <a:latin typeface="Arial"/>
                        <a:cs typeface="Arial"/>
                      </a:endParaRPr>
                    </a:p>
                  </a:txBody>
                  <a:tcPr/>
                </a:tc>
              </a:tr>
            </a:tbl>
          </a:graphicData>
        </a:graphic>
      </p:graphicFrame>
    </p:spTree>
    <p:extLst>
      <p:ext uri="{BB962C8B-B14F-4D97-AF65-F5344CB8AC3E}">
        <p14:creationId xmlns:p14="http://schemas.microsoft.com/office/powerpoint/2010/main" val="37723578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rPr>
              <a:t>Computing Resource</a:t>
            </a:r>
            <a:endParaRPr lang="en-US" sz="2800" dirty="0">
              <a:solidFill>
                <a:srgbClr val="00009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332976529"/>
              </p:ext>
            </p:extLst>
          </p:nvPr>
        </p:nvGraphicFramePr>
        <p:xfrm>
          <a:off x="304800" y="1371600"/>
          <a:ext cx="8534400" cy="1523999"/>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r>
                        <a:rPr lang="en-US" sz="2000" baseline="0" dirty="0" smtClean="0">
                          <a:latin typeface="Arial"/>
                          <a:cs typeface="Arial"/>
                        </a:rPr>
                        <a:t>CPU</a:t>
                      </a:r>
                      <a:endParaRPr lang="en-US" sz="2000" dirty="0">
                        <a:latin typeface="Arial"/>
                        <a:cs typeface="Arial"/>
                      </a:endParaRPr>
                    </a:p>
                  </a:txBody>
                  <a:tcPr/>
                </a:tc>
              </a:tr>
              <a:tr h="441960">
                <a:tc>
                  <a:txBody>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sz="1800" b="1" kern="1200" dirty="0" smtClean="0">
                          <a:solidFill>
                            <a:schemeClr val="dk1"/>
                          </a:solidFill>
                          <a:effectLst/>
                          <a:latin typeface="Arial"/>
                          <a:ea typeface="+mn-ea"/>
                          <a:cs typeface="Arial"/>
                        </a:rPr>
                        <a:t>2-way SMPs with AMD Opteron 6128 (Many</a:t>
                      </a:r>
                      <a:r>
                        <a:rPr lang="en-US" sz="1800" b="1" kern="1200" baseline="0" dirty="0" smtClean="0">
                          <a:solidFill>
                            <a:schemeClr val="dk1"/>
                          </a:solidFill>
                          <a:effectLst/>
                          <a:latin typeface="Arial"/>
                          <a:ea typeface="+mn-ea"/>
                          <a:cs typeface="Arial"/>
                        </a:rPr>
                        <a:t> Core</a:t>
                      </a:r>
                      <a:r>
                        <a:rPr lang="en-US" sz="1800" b="1" kern="1200" dirty="0" smtClean="0">
                          <a:solidFill>
                            <a:schemeClr val="dk1"/>
                          </a:solidFill>
                          <a:effectLst/>
                          <a:latin typeface="Arial"/>
                          <a:ea typeface="+mn-ea"/>
                          <a:cs typeface="Arial"/>
                        </a:rPr>
                        <a:t>) with 8 cores per socket (16 cores per node)</a:t>
                      </a:r>
                    </a:p>
                    <a:p>
                      <a:pPr marL="742950" marR="0" lvl="1" indent="-285750" algn="l" defTabSz="457200" rtl="0" eaLnBrk="1" fontAlgn="auto" latinLnBrk="0" hangingPunct="1">
                        <a:lnSpc>
                          <a:spcPct val="100000"/>
                        </a:lnSpc>
                        <a:spcBef>
                          <a:spcPts val="0"/>
                        </a:spcBef>
                        <a:spcAft>
                          <a:spcPts val="0"/>
                        </a:spcAft>
                        <a:buClrTx/>
                        <a:buSzTx/>
                        <a:buFont typeface="Wingdings" charset="2"/>
                        <a:buChar char="q"/>
                        <a:tabLst/>
                        <a:defRPr/>
                      </a:pPr>
                      <a:r>
                        <a:rPr lang="en-US" sz="1600" kern="1200" dirty="0" smtClean="0">
                          <a:solidFill>
                            <a:schemeClr val="dk1"/>
                          </a:solidFill>
                          <a:effectLst/>
                          <a:latin typeface="Arial"/>
                          <a:ea typeface="+mn-ea"/>
                          <a:cs typeface="Arial"/>
                        </a:rPr>
                        <a:t>32 GB</a:t>
                      </a:r>
                      <a:r>
                        <a:rPr lang="en-US" sz="1600" kern="1200" baseline="0" dirty="0" smtClean="0">
                          <a:solidFill>
                            <a:schemeClr val="dk1"/>
                          </a:solidFill>
                          <a:effectLst/>
                          <a:latin typeface="Arial"/>
                          <a:ea typeface="+mn-ea"/>
                          <a:cs typeface="Arial"/>
                        </a:rPr>
                        <a:t> DRAM</a:t>
                      </a:r>
                      <a:endParaRPr lang="en-US" sz="1600" kern="1200" dirty="0" smtClean="0">
                        <a:solidFill>
                          <a:schemeClr val="dk1"/>
                        </a:solidFill>
                        <a:effectLst/>
                        <a:latin typeface="Arial"/>
                        <a:ea typeface="+mn-ea"/>
                        <a:cs typeface="Arial"/>
                      </a:endParaRPr>
                    </a:p>
                    <a:p>
                      <a:pPr marL="742950" marR="0" lvl="1" indent="-285750" algn="l" defTabSz="457200" rtl="0" eaLnBrk="1" fontAlgn="auto" latinLnBrk="0" hangingPunct="1">
                        <a:lnSpc>
                          <a:spcPct val="100000"/>
                        </a:lnSpc>
                        <a:spcBef>
                          <a:spcPts val="0"/>
                        </a:spcBef>
                        <a:spcAft>
                          <a:spcPts val="0"/>
                        </a:spcAft>
                        <a:buClrTx/>
                        <a:buSzTx/>
                        <a:buFont typeface="Wingdings" charset="2"/>
                        <a:buChar char="q"/>
                        <a:tabLst/>
                        <a:defRPr/>
                      </a:pPr>
                      <a:r>
                        <a:rPr lang="en-US" sz="1600" kern="1200" dirty="0" smtClean="0">
                          <a:solidFill>
                            <a:schemeClr val="dk1"/>
                          </a:solidFill>
                          <a:effectLst/>
                          <a:latin typeface="Arial"/>
                          <a:ea typeface="+mn-ea"/>
                          <a:cs typeface="Arial"/>
                        </a:rPr>
                        <a:t>2.0 GHz core-speed</a:t>
                      </a:r>
                      <a:r>
                        <a:rPr lang="en-US" sz="1600" kern="1200" baseline="0" dirty="0" smtClean="0">
                          <a:solidFill>
                            <a:schemeClr val="dk1"/>
                          </a:solidFill>
                          <a:effectLst/>
                          <a:latin typeface="Arial"/>
                          <a:ea typeface="+mn-ea"/>
                          <a:cs typeface="Arial"/>
                        </a:rPr>
                        <a:t> for </a:t>
                      </a:r>
                      <a:r>
                        <a:rPr lang="en-US" sz="1600" b="0" kern="1200" dirty="0" smtClean="0">
                          <a:solidFill>
                            <a:schemeClr val="dk1"/>
                          </a:solidFill>
                          <a:effectLst/>
                          <a:latin typeface="Arial"/>
                          <a:ea typeface="+mn-ea"/>
                          <a:cs typeface="Arial"/>
                        </a:rPr>
                        <a:t>6128 Opteron </a:t>
                      </a:r>
                      <a:r>
                        <a:rPr lang="en-US" sz="1600" kern="1200" dirty="0" smtClean="0">
                          <a:solidFill>
                            <a:schemeClr val="dk1"/>
                          </a:solidFill>
                          <a:effectLst/>
                          <a:latin typeface="Arial"/>
                          <a:ea typeface="+mn-ea"/>
                          <a:cs typeface="Arial"/>
                        </a:rPr>
                        <a:t>(single</a:t>
                      </a:r>
                      <a:r>
                        <a:rPr lang="en-US" sz="1600" kern="1200" baseline="0" dirty="0" smtClean="0">
                          <a:solidFill>
                            <a:schemeClr val="dk1"/>
                          </a:solidFill>
                          <a:effectLst/>
                          <a:latin typeface="Arial"/>
                          <a:ea typeface="+mn-ea"/>
                          <a:cs typeface="Arial"/>
                        </a:rPr>
                        <a:t> core</a:t>
                      </a:r>
                      <a:r>
                        <a:rPr lang="en-US" sz="1600" kern="1200" dirty="0" smtClean="0">
                          <a:solidFill>
                            <a:schemeClr val="dk1"/>
                          </a:solidFill>
                          <a:effectLst/>
                          <a:latin typeface="Arial"/>
                          <a:ea typeface="+mn-ea"/>
                          <a:cs typeface="Arial"/>
                        </a:rPr>
                        <a:t>)</a:t>
                      </a:r>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315954850"/>
              </p:ext>
            </p:extLst>
          </p:nvPr>
        </p:nvGraphicFramePr>
        <p:xfrm>
          <a:off x="304800" y="3124200"/>
          <a:ext cx="8534400" cy="124968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4267200"/>
                <a:gridCol w="4267200"/>
              </a:tblGrid>
              <a:tr h="370840">
                <a:tc gridSpan="2">
                  <a:txBody>
                    <a:bodyPr/>
                    <a:lstStyle/>
                    <a:p>
                      <a:r>
                        <a:rPr lang="en-US" sz="2000" baseline="0" dirty="0" smtClean="0">
                          <a:latin typeface="Arial"/>
                          <a:cs typeface="Arial"/>
                        </a:rPr>
                        <a:t>GPU</a:t>
                      </a:r>
                      <a:endParaRPr lang="en-US" sz="2000" dirty="0">
                        <a:latin typeface="Arial"/>
                        <a:cs typeface="Arial"/>
                      </a:endParaRPr>
                    </a:p>
                  </a:txBody>
                  <a:tcPr>
                    <a:solidFill>
                      <a:srgbClr val="008000"/>
                    </a:solidFill>
                  </a:tcPr>
                </a:tc>
                <a:tc hMerge="1">
                  <a:txBody>
                    <a:bodyPr/>
                    <a:lstStyle/>
                    <a:p>
                      <a:endParaRPr lang="zh-CN" altLang="en-US"/>
                    </a:p>
                  </a:txBody>
                  <a:tcPr/>
                </a:tc>
              </a:tr>
              <a:tr h="441960">
                <a:tc>
                  <a:txBody>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sz="1800" b="1" kern="1200" dirty="0" smtClean="0">
                          <a:solidFill>
                            <a:schemeClr val="dk1"/>
                          </a:solidFill>
                          <a:effectLst/>
                          <a:latin typeface="Arial"/>
                          <a:ea typeface="+mn-ea"/>
                          <a:cs typeface="Arial"/>
                        </a:rPr>
                        <a:t>NVIDIA Tesla K20c</a:t>
                      </a:r>
                      <a:endParaRPr lang="en-US" b="1" kern="1200" dirty="0" smtClean="0">
                        <a:solidFill>
                          <a:schemeClr val="dk1"/>
                        </a:solidFill>
                        <a:effectLst/>
                        <a:latin typeface="Arial"/>
                        <a:ea typeface="+mn-ea"/>
                        <a:cs typeface="Arial"/>
                      </a:endParaRPr>
                    </a:p>
                    <a:p>
                      <a:pPr marL="742950" marR="0" lvl="1" indent="-285750" algn="l" defTabSz="457200" rtl="0" eaLnBrk="1" fontAlgn="auto" latinLnBrk="0" hangingPunct="1">
                        <a:lnSpc>
                          <a:spcPct val="100000"/>
                        </a:lnSpc>
                        <a:spcBef>
                          <a:spcPts val="0"/>
                        </a:spcBef>
                        <a:spcAft>
                          <a:spcPts val="0"/>
                        </a:spcAft>
                        <a:buClrTx/>
                        <a:buSzTx/>
                        <a:buFont typeface="Wingdings" charset="2"/>
                        <a:buChar char="q"/>
                        <a:tabLst/>
                        <a:defRPr/>
                      </a:pPr>
                      <a:r>
                        <a:rPr lang="en-US" sz="1600" kern="1200" dirty="0" smtClean="0">
                          <a:solidFill>
                            <a:schemeClr val="dk1"/>
                          </a:solidFill>
                          <a:effectLst/>
                          <a:latin typeface="Arial"/>
                          <a:ea typeface="+mn-ea"/>
                          <a:cs typeface="Arial"/>
                        </a:rPr>
                        <a:t>Memory amount:</a:t>
                      </a:r>
                      <a:r>
                        <a:rPr lang="en-US" sz="1600" kern="1200" baseline="0" dirty="0" smtClean="0">
                          <a:solidFill>
                            <a:schemeClr val="dk1"/>
                          </a:solidFill>
                          <a:effectLst/>
                          <a:latin typeface="Arial"/>
                          <a:ea typeface="+mn-ea"/>
                          <a:cs typeface="Arial"/>
                        </a:rPr>
                        <a:t> </a:t>
                      </a:r>
                      <a:r>
                        <a:rPr lang="en-US" sz="1600" b="1" kern="1200" baseline="0" dirty="0" smtClean="0">
                          <a:solidFill>
                            <a:schemeClr val="dk1"/>
                          </a:solidFill>
                          <a:effectLst/>
                          <a:latin typeface="Arial"/>
                          <a:ea typeface="+mn-ea"/>
                          <a:cs typeface="Arial"/>
                        </a:rPr>
                        <a:t>5.0 GB</a:t>
                      </a:r>
                      <a:endParaRPr lang="en-US" sz="1600" b="1" kern="1200" dirty="0" smtClean="0">
                        <a:solidFill>
                          <a:schemeClr val="dk1"/>
                        </a:solidFill>
                        <a:effectLst/>
                        <a:latin typeface="Arial"/>
                        <a:ea typeface="+mn-ea"/>
                        <a:cs typeface="Arial"/>
                      </a:endParaRPr>
                    </a:p>
                    <a:p>
                      <a:pPr marL="742950" marR="0" lvl="1" indent="-285750" algn="l" defTabSz="457200" rtl="0" eaLnBrk="1" fontAlgn="auto" latinLnBrk="0" hangingPunct="1">
                        <a:lnSpc>
                          <a:spcPct val="100000"/>
                        </a:lnSpc>
                        <a:spcBef>
                          <a:spcPts val="0"/>
                        </a:spcBef>
                        <a:spcAft>
                          <a:spcPts val="0"/>
                        </a:spcAft>
                        <a:buClrTx/>
                        <a:buSzTx/>
                        <a:buFont typeface="Wingdings" charset="2"/>
                        <a:buChar char="q"/>
                        <a:tabLst/>
                        <a:defRPr/>
                      </a:pPr>
                      <a:r>
                        <a:rPr lang="en-US" sz="1600" kern="1200" dirty="0" smtClean="0">
                          <a:solidFill>
                            <a:schemeClr val="dk1"/>
                          </a:solidFill>
                          <a:effectLst/>
                          <a:latin typeface="Arial"/>
                          <a:ea typeface="+mn-ea"/>
                          <a:cs typeface="Arial"/>
                        </a:rPr>
                        <a:t>Stream</a:t>
                      </a:r>
                      <a:r>
                        <a:rPr lang="en-US" sz="1600" kern="1200" baseline="0" dirty="0" smtClean="0">
                          <a:solidFill>
                            <a:schemeClr val="dk1"/>
                          </a:solidFill>
                          <a:effectLst/>
                          <a:latin typeface="Arial"/>
                          <a:ea typeface="+mn-ea"/>
                          <a:cs typeface="Arial"/>
                        </a:rPr>
                        <a:t> processors: </a:t>
                      </a:r>
                      <a:r>
                        <a:rPr lang="en-US" sz="1600" b="1" kern="1200" dirty="0" smtClean="0">
                          <a:solidFill>
                            <a:schemeClr val="dk1"/>
                          </a:solidFill>
                          <a:effectLst/>
                          <a:latin typeface="Arial"/>
                          <a:ea typeface="+mn-ea"/>
                          <a:cs typeface="Arial"/>
                        </a:rPr>
                        <a:t>2496</a:t>
                      </a:r>
                      <a:r>
                        <a:rPr lang="en-US" sz="1600" kern="1200" dirty="0" smtClean="0">
                          <a:solidFill>
                            <a:schemeClr val="dk1"/>
                          </a:solidFill>
                          <a:effectLst/>
                          <a:latin typeface="Arial"/>
                          <a:ea typeface="+mn-ea"/>
                          <a:cs typeface="Arial"/>
                        </a:rPr>
                        <a:t> </a:t>
                      </a:r>
                      <a:endParaRPr lang="en-US" sz="1600" b="1" kern="1200" dirty="0" smtClean="0">
                        <a:solidFill>
                          <a:schemeClr val="dk1"/>
                        </a:solidFill>
                        <a:effectLst/>
                        <a:latin typeface="Arial"/>
                        <a:ea typeface="+mn-ea"/>
                        <a:cs typeface="Arial"/>
                      </a:endParaRPr>
                    </a:p>
                  </a:txBody>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altLang="zh-CN" sz="1800" b="1" kern="1200" dirty="0" smtClean="0">
                          <a:solidFill>
                            <a:schemeClr val="dk1"/>
                          </a:solidFill>
                          <a:effectLst/>
                          <a:latin typeface="Arial"/>
                          <a:ea typeface="+mn-ea"/>
                          <a:cs typeface="Arial"/>
                        </a:rPr>
                        <a:t>NVIDIA Tesla C2050</a:t>
                      </a:r>
                      <a:endParaRPr lang="en-US" altLang="zh-CN" b="1" kern="1200" dirty="0" smtClean="0">
                        <a:solidFill>
                          <a:schemeClr val="dk1"/>
                        </a:solidFill>
                        <a:effectLst/>
                        <a:latin typeface="Arial"/>
                        <a:ea typeface="+mn-ea"/>
                        <a:cs typeface="Arial"/>
                      </a:endParaRPr>
                    </a:p>
                    <a:p>
                      <a:pPr marL="742950" marR="0" lvl="1" indent="-285750" algn="l" defTabSz="457200" rtl="0" eaLnBrk="1" fontAlgn="auto" latinLnBrk="0" hangingPunct="1">
                        <a:lnSpc>
                          <a:spcPct val="100000"/>
                        </a:lnSpc>
                        <a:spcBef>
                          <a:spcPts val="0"/>
                        </a:spcBef>
                        <a:spcAft>
                          <a:spcPts val="0"/>
                        </a:spcAft>
                        <a:buClrTx/>
                        <a:buSzTx/>
                        <a:buFont typeface="Wingdings" charset="2"/>
                        <a:buChar char="q"/>
                        <a:tabLst/>
                        <a:defRPr/>
                      </a:pPr>
                      <a:r>
                        <a:rPr lang="en-US" altLang="zh-CN" sz="1600" kern="1200" dirty="0" smtClean="0">
                          <a:solidFill>
                            <a:schemeClr val="dk1"/>
                          </a:solidFill>
                          <a:effectLst/>
                          <a:latin typeface="Arial"/>
                          <a:ea typeface="+mn-ea"/>
                          <a:cs typeface="Arial"/>
                        </a:rPr>
                        <a:t>Memory amount:</a:t>
                      </a:r>
                      <a:r>
                        <a:rPr lang="en-US" altLang="zh-CN" sz="1600" kern="1200" baseline="0" dirty="0" smtClean="0">
                          <a:solidFill>
                            <a:schemeClr val="dk1"/>
                          </a:solidFill>
                          <a:effectLst/>
                          <a:latin typeface="Arial"/>
                          <a:ea typeface="+mn-ea"/>
                          <a:cs typeface="Arial"/>
                        </a:rPr>
                        <a:t> </a:t>
                      </a:r>
                      <a:r>
                        <a:rPr lang="en-US" altLang="zh-CN" sz="1600" b="1" kern="1200" baseline="0" dirty="0" smtClean="0">
                          <a:solidFill>
                            <a:schemeClr val="dk1"/>
                          </a:solidFill>
                          <a:effectLst/>
                          <a:latin typeface="Arial"/>
                          <a:ea typeface="+mn-ea"/>
                          <a:cs typeface="Arial"/>
                        </a:rPr>
                        <a:t>3.0 GB</a:t>
                      </a:r>
                      <a:endParaRPr lang="en-US" altLang="zh-CN" sz="1600" b="1" kern="1200" dirty="0" smtClean="0">
                        <a:solidFill>
                          <a:schemeClr val="dk1"/>
                        </a:solidFill>
                        <a:effectLst/>
                        <a:latin typeface="Arial"/>
                        <a:ea typeface="+mn-ea"/>
                        <a:cs typeface="Arial"/>
                      </a:endParaRPr>
                    </a:p>
                    <a:p>
                      <a:pPr marL="742950" marR="0" lvl="1" indent="-285750" algn="l" defTabSz="457200" rtl="0" eaLnBrk="1" fontAlgn="auto" latinLnBrk="0" hangingPunct="1">
                        <a:lnSpc>
                          <a:spcPct val="100000"/>
                        </a:lnSpc>
                        <a:spcBef>
                          <a:spcPts val="0"/>
                        </a:spcBef>
                        <a:spcAft>
                          <a:spcPts val="0"/>
                        </a:spcAft>
                        <a:buClrTx/>
                        <a:buSzTx/>
                        <a:buFont typeface="Wingdings" charset="2"/>
                        <a:buChar char="q"/>
                        <a:tabLst/>
                        <a:defRPr/>
                      </a:pPr>
                      <a:r>
                        <a:rPr lang="en-US" altLang="zh-CN" sz="1600" kern="1200" dirty="0" smtClean="0">
                          <a:solidFill>
                            <a:schemeClr val="dk1"/>
                          </a:solidFill>
                          <a:effectLst/>
                          <a:latin typeface="Arial"/>
                          <a:ea typeface="+mn-ea"/>
                          <a:cs typeface="Arial"/>
                        </a:rPr>
                        <a:t>Stream</a:t>
                      </a:r>
                      <a:r>
                        <a:rPr lang="en-US" altLang="zh-CN" sz="1600" kern="1200" baseline="0" dirty="0" smtClean="0">
                          <a:solidFill>
                            <a:schemeClr val="dk1"/>
                          </a:solidFill>
                          <a:effectLst/>
                          <a:latin typeface="Arial"/>
                          <a:ea typeface="+mn-ea"/>
                          <a:cs typeface="Arial"/>
                        </a:rPr>
                        <a:t> processors: </a:t>
                      </a:r>
                      <a:r>
                        <a:rPr lang="en-US" altLang="zh-CN" sz="1600" b="1" kern="1200" dirty="0" smtClean="0">
                          <a:solidFill>
                            <a:schemeClr val="dk1"/>
                          </a:solidFill>
                          <a:effectLst/>
                          <a:latin typeface="Arial"/>
                          <a:ea typeface="+mn-ea"/>
                          <a:cs typeface="Arial"/>
                        </a:rPr>
                        <a:t>448</a:t>
                      </a:r>
                      <a:r>
                        <a:rPr lang="en-US" altLang="zh-CN" sz="1600" kern="1200" dirty="0" smtClean="0">
                          <a:solidFill>
                            <a:schemeClr val="dk1"/>
                          </a:solidFill>
                          <a:effectLst/>
                          <a:latin typeface="Arial"/>
                          <a:ea typeface="+mn-ea"/>
                          <a:cs typeface="Arial"/>
                        </a:rPr>
                        <a:t> </a:t>
                      </a:r>
                      <a:endParaRPr lang="en-US" altLang="zh-CN" sz="1600" b="1" kern="1200" dirty="0" smtClean="0">
                        <a:solidFill>
                          <a:schemeClr val="dk1"/>
                        </a:solidFill>
                        <a:effectLst/>
                        <a:latin typeface="Arial"/>
                        <a:ea typeface="+mn-ea"/>
                        <a:cs typeface="Arial"/>
                      </a:endParaRPr>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50828288"/>
              </p:ext>
            </p:extLst>
          </p:nvPr>
        </p:nvGraphicFramePr>
        <p:xfrm>
          <a:off x="304800" y="4648200"/>
          <a:ext cx="8534400" cy="1767839"/>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r>
                        <a:rPr lang="en-US" sz="2000" dirty="0" smtClean="0">
                          <a:latin typeface="Arial"/>
                          <a:cs typeface="Arial"/>
                        </a:rPr>
                        <a:t>Software</a:t>
                      </a:r>
                      <a:r>
                        <a:rPr lang="en-US" sz="2000" baseline="0" dirty="0" smtClean="0">
                          <a:latin typeface="Arial"/>
                          <a:cs typeface="Arial"/>
                        </a:rPr>
                        <a:t> (64 bit)</a:t>
                      </a:r>
                      <a:endParaRPr lang="en-US" sz="2000" dirty="0">
                        <a:latin typeface="Arial"/>
                        <a:cs typeface="Arial"/>
                      </a:endParaRPr>
                    </a:p>
                  </a:txBody>
                  <a:tcPr>
                    <a:solidFill>
                      <a:srgbClr val="FF6600"/>
                    </a:solidFill>
                  </a:tcPr>
                </a:tc>
              </a:tr>
              <a:tr h="441960">
                <a:tc>
                  <a:txBody>
                    <a:bodyPr/>
                    <a:lstStyle/>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b="1" kern="1200" dirty="0" smtClean="0">
                          <a:solidFill>
                            <a:schemeClr val="dk1"/>
                          </a:solidFill>
                          <a:effectLst/>
                          <a:latin typeface="Arial"/>
                          <a:ea typeface="+mn-ea"/>
                          <a:cs typeface="Arial"/>
                        </a:rPr>
                        <a:t>Operating system</a:t>
                      </a:r>
                    </a:p>
                    <a:p>
                      <a:pPr marL="742950" marR="0" lvl="1" indent="-285750" algn="l" defTabSz="457200" rtl="0" eaLnBrk="1" fontAlgn="auto" latinLnBrk="0" hangingPunct="1">
                        <a:lnSpc>
                          <a:spcPct val="100000"/>
                        </a:lnSpc>
                        <a:spcBef>
                          <a:spcPts val="0"/>
                        </a:spcBef>
                        <a:spcAft>
                          <a:spcPts val="0"/>
                        </a:spcAft>
                        <a:buClrTx/>
                        <a:buSzTx/>
                        <a:buFont typeface="Wingdings" charset="2"/>
                        <a:buChar char="q"/>
                        <a:tabLst/>
                        <a:defRPr/>
                      </a:pPr>
                      <a:r>
                        <a:rPr lang="en-US" sz="1600" b="0" kern="1200" dirty="0" err="1" smtClean="0">
                          <a:solidFill>
                            <a:schemeClr val="dk1"/>
                          </a:solidFill>
                          <a:effectLst/>
                          <a:latin typeface="Arial"/>
                          <a:ea typeface="+mn-ea"/>
                          <a:cs typeface="Arial"/>
                        </a:rPr>
                        <a:t>CentOS</a:t>
                      </a:r>
                      <a:r>
                        <a:rPr lang="en-US" sz="1600" b="0" kern="1200" dirty="0" smtClean="0">
                          <a:solidFill>
                            <a:schemeClr val="dk1"/>
                          </a:solidFill>
                          <a:effectLst/>
                          <a:latin typeface="Arial"/>
                          <a:ea typeface="+mn-ea"/>
                          <a:cs typeface="Arial"/>
                        </a:rPr>
                        <a:t> 5.7 Linux x86 64</a:t>
                      </a:r>
                    </a:p>
                    <a:p>
                      <a:pPr marL="285750" marR="0" lvl="0" indent="-285750" algn="l" defTabSz="457200" rtl="0" eaLnBrk="1" fontAlgn="auto" latinLnBrk="0" hangingPunct="1">
                        <a:lnSpc>
                          <a:spcPct val="100000"/>
                        </a:lnSpc>
                        <a:spcBef>
                          <a:spcPts val="0"/>
                        </a:spcBef>
                        <a:spcAft>
                          <a:spcPts val="0"/>
                        </a:spcAft>
                        <a:buClrTx/>
                        <a:buSzTx/>
                        <a:buFont typeface="Arial"/>
                        <a:buChar char="•"/>
                        <a:tabLst/>
                        <a:defRPr/>
                      </a:pPr>
                      <a:r>
                        <a:rPr lang="en-US" sz="1800" b="1" kern="1200" dirty="0" smtClean="0">
                          <a:solidFill>
                            <a:schemeClr val="dk1"/>
                          </a:solidFill>
                          <a:effectLst/>
                          <a:latin typeface="Arial"/>
                          <a:ea typeface="+mn-ea"/>
                          <a:cs typeface="Arial"/>
                        </a:rPr>
                        <a:t>Compilation</a:t>
                      </a:r>
                      <a:r>
                        <a:rPr lang="en-US" sz="1800" b="1" kern="1200" baseline="0" dirty="0" smtClean="0">
                          <a:solidFill>
                            <a:schemeClr val="dk1"/>
                          </a:solidFill>
                          <a:effectLst/>
                          <a:latin typeface="Arial"/>
                          <a:ea typeface="+mn-ea"/>
                          <a:cs typeface="Arial"/>
                        </a:rPr>
                        <a:t> &amp; runtime suite</a:t>
                      </a:r>
                      <a:endParaRPr lang="en-US" sz="1800" b="1" kern="1200" dirty="0" smtClean="0">
                        <a:solidFill>
                          <a:schemeClr val="dk1"/>
                        </a:solidFill>
                        <a:effectLst/>
                        <a:latin typeface="Arial"/>
                        <a:ea typeface="+mn-ea"/>
                        <a:cs typeface="Arial"/>
                      </a:endParaRPr>
                    </a:p>
                    <a:p>
                      <a:pPr marL="742950" marR="0" lvl="1" indent="-285750" algn="l" defTabSz="457200" rtl="0" eaLnBrk="1" fontAlgn="auto" latinLnBrk="0" hangingPunct="1">
                        <a:lnSpc>
                          <a:spcPct val="100000"/>
                        </a:lnSpc>
                        <a:spcBef>
                          <a:spcPts val="0"/>
                        </a:spcBef>
                        <a:spcAft>
                          <a:spcPts val="0"/>
                        </a:spcAft>
                        <a:buClrTx/>
                        <a:buSzTx/>
                        <a:buFont typeface="Wingdings" charset="2"/>
                        <a:buChar char="q"/>
                        <a:tabLst/>
                        <a:defRPr/>
                      </a:pPr>
                      <a:r>
                        <a:rPr lang="en-US" sz="1600" b="0" kern="1200" dirty="0" smtClean="0">
                          <a:solidFill>
                            <a:schemeClr val="dk1"/>
                          </a:solidFill>
                          <a:effectLst/>
                          <a:latin typeface="Arial"/>
                          <a:ea typeface="+mn-ea"/>
                          <a:cs typeface="Arial"/>
                        </a:rPr>
                        <a:t>PGI Accelerator with</a:t>
                      </a:r>
                      <a:r>
                        <a:rPr lang="zh-CN" altLang="en-US" sz="1600" b="0" kern="1200" dirty="0" smtClean="0">
                          <a:solidFill>
                            <a:schemeClr val="dk1"/>
                          </a:solidFill>
                          <a:effectLst/>
                          <a:latin typeface="Arial"/>
                          <a:ea typeface="+mn-ea"/>
                          <a:cs typeface="Arial"/>
                        </a:rPr>
                        <a:t> </a:t>
                      </a:r>
                      <a:r>
                        <a:rPr lang="en-US" altLang="zh-CN" sz="1600" b="0" kern="1200" dirty="0" smtClean="0">
                          <a:solidFill>
                            <a:schemeClr val="dk1"/>
                          </a:solidFill>
                          <a:effectLst/>
                          <a:latin typeface="Arial"/>
                          <a:ea typeface="+mn-ea"/>
                          <a:cs typeface="Arial"/>
                        </a:rPr>
                        <a:t>OpenACC</a:t>
                      </a:r>
                      <a:r>
                        <a:rPr lang="en-US" sz="1600" b="0" kern="1200" dirty="0" smtClean="0">
                          <a:solidFill>
                            <a:schemeClr val="dk1"/>
                          </a:solidFill>
                          <a:effectLst/>
                          <a:latin typeface="Arial"/>
                          <a:ea typeface="+mn-ea"/>
                          <a:cs typeface="Arial"/>
                        </a:rPr>
                        <a:t> (ver. 13.</a:t>
                      </a:r>
                      <a:r>
                        <a:rPr lang="en-US" altLang="zh-CN" sz="1600" b="0" kern="1200" dirty="0" smtClean="0">
                          <a:solidFill>
                            <a:schemeClr val="dk1"/>
                          </a:solidFill>
                          <a:effectLst/>
                          <a:latin typeface="Arial"/>
                          <a:ea typeface="+mn-ea"/>
                          <a:cs typeface="Arial"/>
                        </a:rPr>
                        <a:t>9</a:t>
                      </a:r>
                      <a:r>
                        <a:rPr lang="en-US" sz="1600" b="0" kern="1200" dirty="0" smtClean="0">
                          <a:solidFill>
                            <a:schemeClr val="dk1"/>
                          </a:solidFill>
                          <a:effectLst/>
                          <a:latin typeface="Arial"/>
                          <a:ea typeface="+mn-ea"/>
                          <a:cs typeface="Arial"/>
                        </a:rPr>
                        <a:t>)</a:t>
                      </a:r>
                      <a:endParaRPr lang="en-US" sz="1800" b="1" kern="1200" dirty="0" smtClean="0">
                        <a:solidFill>
                          <a:schemeClr val="dk1"/>
                        </a:solidFill>
                        <a:effectLst/>
                        <a:latin typeface="Arial"/>
                        <a:ea typeface="+mn-ea"/>
                        <a:cs typeface="Arial"/>
                      </a:endParaRPr>
                    </a:p>
                    <a:p>
                      <a:pPr marL="742950" marR="0" lvl="1" indent="-285750" algn="l" defTabSz="457200" rtl="0" eaLnBrk="1" fontAlgn="auto" latinLnBrk="0" hangingPunct="1">
                        <a:lnSpc>
                          <a:spcPct val="100000"/>
                        </a:lnSpc>
                        <a:spcBef>
                          <a:spcPts val="0"/>
                        </a:spcBef>
                        <a:spcAft>
                          <a:spcPts val="0"/>
                        </a:spcAft>
                        <a:buClrTx/>
                        <a:buSzTx/>
                        <a:buFont typeface="Wingdings" charset="2"/>
                        <a:buChar char="q"/>
                        <a:tabLst/>
                        <a:defRPr/>
                      </a:pPr>
                      <a:r>
                        <a:rPr lang="en-US" sz="1600" b="0" kern="1200" dirty="0" err="1" smtClean="0">
                          <a:solidFill>
                            <a:schemeClr val="dk1"/>
                          </a:solidFill>
                          <a:effectLst/>
                          <a:latin typeface="Arial"/>
                          <a:ea typeface="+mn-ea"/>
                          <a:cs typeface="Arial"/>
                        </a:rPr>
                        <a:t>OpenMPI</a:t>
                      </a:r>
                      <a:r>
                        <a:rPr lang="en-US" sz="1600" b="0" kern="1200" dirty="0" smtClean="0">
                          <a:solidFill>
                            <a:schemeClr val="dk1"/>
                          </a:solidFill>
                          <a:effectLst/>
                          <a:latin typeface="Arial"/>
                          <a:ea typeface="+mn-ea"/>
                          <a:cs typeface="Arial"/>
                        </a:rPr>
                        <a:t> (ver. 1.5.</a:t>
                      </a:r>
                      <a:r>
                        <a:rPr lang="en-US" altLang="zh-CN" sz="1600" b="0" kern="1200" dirty="0" smtClean="0">
                          <a:solidFill>
                            <a:schemeClr val="dk1"/>
                          </a:solidFill>
                          <a:effectLst/>
                          <a:latin typeface="Arial"/>
                          <a:ea typeface="+mn-ea"/>
                          <a:cs typeface="Arial"/>
                        </a:rPr>
                        <a:t>1</a:t>
                      </a:r>
                      <a:r>
                        <a:rPr lang="en-US" sz="1600" b="0" kern="1200" dirty="0" smtClean="0">
                          <a:solidFill>
                            <a:schemeClr val="dk1"/>
                          </a:solidFill>
                          <a:effectLst/>
                          <a:latin typeface="Arial"/>
                          <a:ea typeface="+mn-ea"/>
                          <a:cs typeface="Arial"/>
                        </a:rPr>
                        <a:t>) </a:t>
                      </a:r>
                      <a:endParaRPr lang="en-US" sz="1600" b="0" kern="1200" baseline="0" dirty="0" smtClean="0">
                        <a:solidFill>
                          <a:schemeClr val="dk1"/>
                        </a:solidFill>
                        <a:effectLst/>
                        <a:latin typeface="Arial"/>
                        <a:ea typeface="+mn-ea"/>
                        <a:cs typeface="Arial"/>
                      </a:endParaRPr>
                    </a:p>
                  </a:txBody>
                  <a:tcPr/>
                </a:tc>
              </a:tr>
            </a:tbl>
          </a:graphicData>
        </a:graphic>
      </p:graphicFrame>
      <p:pic>
        <p:nvPicPr>
          <p:cNvPr id="3" name="Picture 2" descr="centos-29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5638800"/>
            <a:ext cx="1674495" cy="731520"/>
          </a:xfrm>
          <a:prstGeom prst="rect">
            <a:avLst/>
          </a:prstGeom>
        </p:spPr>
      </p:pic>
      <p:pic>
        <p:nvPicPr>
          <p:cNvPr id="7" name="Picture 6" descr="pgi120x8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5638800"/>
            <a:ext cx="1020726" cy="731520"/>
          </a:xfrm>
          <a:prstGeom prst="rect">
            <a:avLst/>
          </a:prstGeom>
        </p:spPr>
      </p:pic>
      <p:pic>
        <p:nvPicPr>
          <p:cNvPr id="8" name="Picture 7" descr="open-mpi-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200" y="5638800"/>
            <a:ext cx="737234" cy="731520"/>
          </a:xfrm>
          <a:prstGeom prst="rect">
            <a:avLst/>
          </a:prstGeom>
        </p:spPr>
      </p:pic>
      <p:pic>
        <p:nvPicPr>
          <p:cNvPr id="9" name="Picture 8" descr="NVTES_WithCUDA_3D_25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7200" y="3581400"/>
            <a:ext cx="731520" cy="731520"/>
          </a:xfrm>
          <a:prstGeom prst="rect">
            <a:avLst/>
          </a:prstGeom>
        </p:spPr>
      </p:pic>
      <p:pic>
        <p:nvPicPr>
          <p:cNvPr id="10" name="Picture 9" descr="A_Opteron_Logo.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3400" y="2133600"/>
            <a:ext cx="623455" cy="731520"/>
          </a:xfrm>
          <a:prstGeom prst="rect">
            <a:avLst/>
          </a:prstGeom>
        </p:spPr>
      </p:pic>
    </p:spTree>
    <p:extLst>
      <p:ext uri="{BB962C8B-B14F-4D97-AF65-F5344CB8AC3E}">
        <p14:creationId xmlns:p14="http://schemas.microsoft.com/office/powerpoint/2010/main" val="42060913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rPr>
              <a:t>Performance Assessment</a:t>
            </a:r>
            <a:endParaRPr lang="en-US" sz="2800" dirty="0">
              <a:solidFill>
                <a:srgbClr val="00009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599449185"/>
              </p:ext>
            </p:extLst>
          </p:nvPr>
        </p:nvGraphicFramePr>
        <p:xfrm>
          <a:off x="304800" y="1371600"/>
          <a:ext cx="8534400" cy="2133599"/>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r>
                        <a:rPr lang="en-US" sz="2000" baseline="0" dirty="0" smtClean="0">
                          <a:latin typeface="Arial"/>
                          <a:cs typeface="Arial"/>
                        </a:rPr>
                        <a:t>Timing measurements</a:t>
                      </a:r>
                      <a:endParaRPr lang="en-US" sz="2000" dirty="0">
                        <a:latin typeface="Arial"/>
                        <a:cs typeface="Arial"/>
                      </a:endParaRPr>
                    </a:p>
                  </a:txBody>
                  <a:tcPr/>
                </a:tc>
              </a:tr>
              <a:tr h="441960">
                <a:tc>
                  <a: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800" b="0" kern="1200" dirty="0" smtClean="0">
                          <a:solidFill>
                            <a:schemeClr val="dk1"/>
                          </a:solidFill>
                          <a:effectLst/>
                          <a:latin typeface="Arial"/>
                          <a:ea typeface="+mn-ea"/>
                          <a:cs typeface="Arial"/>
                        </a:rPr>
                        <a:t>Unit</a:t>
                      </a:r>
                      <a:r>
                        <a:rPr lang="en-US" sz="1800" b="0" kern="1200" baseline="0" dirty="0" smtClean="0">
                          <a:solidFill>
                            <a:schemeClr val="dk1"/>
                          </a:solidFill>
                          <a:effectLst/>
                          <a:latin typeface="Arial"/>
                          <a:ea typeface="+mn-ea"/>
                          <a:cs typeface="Arial"/>
                        </a:rPr>
                        <a:t> running time </a:t>
                      </a:r>
                      <a:r>
                        <a:rPr lang="en-US" sz="1800" b="0" i="1" kern="1200" baseline="0" dirty="0" smtClean="0">
                          <a:solidFill>
                            <a:schemeClr val="dk1"/>
                          </a:solidFill>
                          <a:effectLst/>
                          <a:latin typeface="Times New Roman"/>
                          <a:ea typeface="+mn-ea"/>
                          <a:cs typeface="Times New Roman"/>
                        </a:rPr>
                        <a:t>T</a:t>
                      </a:r>
                      <a:r>
                        <a:rPr lang="en-US" sz="1800" b="0" i="1" kern="1200" baseline="-25000" dirty="0" smtClean="0">
                          <a:solidFill>
                            <a:schemeClr val="dk1"/>
                          </a:solidFill>
                          <a:effectLst/>
                          <a:latin typeface="Times New Roman"/>
                          <a:ea typeface="+mn-ea"/>
                          <a:cs typeface="Times New Roman"/>
                        </a:rPr>
                        <a:t>unit</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800" b="0" i="0" kern="1200" baseline="0" dirty="0" smtClean="0">
                          <a:solidFill>
                            <a:schemeClr val="dk1"/>
                          </a:solidFill>
                          <a:effectLst/>
                          <a:latin typeface="Arial"/>
                          <a:ea typeface="+mn-ea"/>
                          <a:cs typeface="Arial"/>
                        </a:rPr>
                        <a:t>where the </a:t>
                      </a:r>
                      <a:r>
                        <a:rPr lang="en-US" sz="1800" kern="1200" dirty="0" smtClean="0">
                          <a:solidFill>
                            <a:schemeClr val="dk1"/>
                          </a:solidFill>
                          <a:effectLst/>
                          <a:latin typeface="Arial"/>
                          <a:ea typeface="+mn-ea"/>
                          <a:cs typeface="Arial"/>
                        </a:rPr>
                        <a:t>running time </a:t>
                      </a:r>
                      <a:r>
                        <a:rPr lang="en-US" sz="1800" i="1" kern="1200" dirty="0" err="1" smtClean="0">
                          <a:solidFill>
                            <a:schemeClr val="dk1"/>
                          </a:solidFill>
                          <a:effectLst/>
                          <a:latin typeface="Times New Roman"/>
                          <a:ea typeface="+mn-ea"/>
                          <a:cs typeface="Times New Roman"/>
                        </a:rPr>
                        <a:t>T</a:t>
                      </a:r>
                      <a:r>
                        <a:rPr lang="en-US" sz="1800" kern="1200" baseline="-25000" dirty="0" err="1" smtClean="0">
                          <a:solidFill>
                            <a:schemeClr val="dk1"/>
                          </a:solidFill>
                          <a:effectLst/>
                          <a:latin typeface="Times New Roman"/>
                          <a:ea typeface="+mn-ea"/>
                          <a:cs typeface="Times New Roman"/>
                        </a:rPr>
                        <a:t>wall</a:t>
                      </a:r>
                      <a:r>
                        <a:rPr lang="en-US" altLang="zh-CN" sz="1800" kern="1200" baseline="-25000" dirty="0" smtClean="0">
                          <a:solidFill>
                            <a:schemeClr val="dk1"/>
                          </a:solidFill>
                          <a:effectLst/>
                          <a:latin typeface="Times New Roman"/>
                          <a:ea typeface="+mn-ea"/>
                          <a:cs typeface="Times New Roman"/>
                        </a:rPr>
                        <a:t>-clock</a:t>
                      </a:r>
                      <a:r>
                        <a:rPr lang="en-US" sz="1800" kern="1200" dirty="0" smtClean="0">
                          <a:solidFill>
                            <a:schemeClr val="dk1"/>
                          </a:solidFill>
                          <a:effectLst/>
                          <a:latin typeface="+mn-lt"/>
                          <a:ea typeface="+mn-ea"/>
                          <a:cs typeface="+mn-cs"/>
                        </a:rPr>
                        <a:t> </a:t>
                      </a:r>
                      <a:r>
                        <a:rPr lang="en-US" sz="1800" kern="1200" dirty="0" smtClean="0">
                          <a:solidFill>
                            <a:schemeClr val="dk1"/>
                          </a:solidFill>
                          <a:effectLst/>
                          <a:latin typeface="Arial"/>
                          <a:ea typeface="+mn-ea"/>
                          <a:cs typeface="Arial"/>
                        </a:rPr>
                        <a:t>refers to the time recorded for completing the time marching loop with a given iteration number Ntime. </a:t>
                      </a:r>
                      <a:endParaRPr lang="en-US" dirty="0" smtClean="0">
                        <a:latin typeface="Arial"/>
                        <a:cs typeface="Arial"/>
                      </a:endParaRPr>
                    </a:p>
                  </a:txBody>
                  <a:tcPr/>
                </a:tc>
              </a:tr>
            </a:tbl>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659097932"/>
              </p:ext>
            </p:extLst>
          </p:nvPr>
        </p:nvGraphicFramePr>
        <p:xfrm>
          <a:off x="2598738" y="2133600"/>
          <a:ext cx="4189412" cy="609600"/>
        </p:xfrm>
        <a:graphic>
          <a:graphicData uri="http://schemas.openxmlformats.org/presentationml/2006/ole">
            <mc:AlternateContent xmlns:mc="http://schemas.openxmlformats.org/markup-compatibility/2006">
              <mc:Choice xmlns:v="urn:schemas-microsoft-com:vml" Requires="v">
                <p:oleObj spid="_x0000_s10328" name="Equation" r:id="rId3" imgW="2705100" imgH="393700" progId="Equation.DSMT4">
                  <p:embed/>
                </p:oleObj>
              </mc:Choice>
              <mc:Fallback>
                <p:oleObj name="Equation" r:id="rId3" imgW="2705100" imgH="393700" progId="Equation.DSMT4">
                  <p:embed/>
                  <p:pic>
                    <p:nvPicPr>
                      <p:cNvPr id="0" name=""/>
                      <p:cNvPicPr/>
                      <p:nvPr/>
                    </p:nvPicPr>
                    <p:blipFill>
                      <a:blip r:embed="rId4"/>
                      <a:stretch>
                        <a:fillRect/>
                      </a:stretch>
                    </p:blipFill>
                    <p:spPr>
                      <a:xfrm>
                        <a:off x="2598738" y="2133600"/>
                        <a:ext cx="4189412" cy="609600"/>
                      </a:xfrm>
                      <a:prstGeom prst="rect">
                        <a:avLst/>
                      </a:prstGeom>
                    </p:spPr>
                  </p:pic>
                </p:oleObj>
              </mc:Fallback>
            </mc:AlternateContent>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20299610"/>
              </p:ext>
            </p:extLst>
          </p:nvPr>
        </p:nvGraphicFramePr>
        <p:xfrm>
          <a:off x="304800" y="3733800"/>
          <a:ext cx="8534400" cy="167640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2209800"/>
                <a:gridCol w="6324600"/>
              </a:tblGrid>
              <a:tr h="370840">
                <a:tc gridSpan="2">
                  <a:txBody>
                    <a:bodyPr/>
                    <a:lstStyle/>
                    <a:p>
                      <a:r>
                        <a:rPr lang="en-US" altLang="zh-CN" sz="2000" baseline="0" dirty="0" smtClean="0">
                          <a:latin typeface="Arial"/>
                          <a:cs typeface="Arial"/>
                        </a:rPr>
                        <a:t>Test</a:t>
                      </a:r>
                      <a:r>
                        <a:rPr lang="zh-CN" altLang="en-US" sz="2000" baseline="0" dirty="0" smtClean="0">
                          <a:latin typeface="Arial"/>
                          <a:cs typeface="Arial"/>
                        </a:rPr>
                        <a:t> </a:t>
                      </a:r>
                      <a:r>
                        <a:rPr lang="en-US" altLang="zh-CN" sz="2000" baseline="0" dirty="0" smtClean="0">
                          <a:latin typeface="Arial"/>
                          <a:cs typeface="Arial"/>
                        </a:rPr>
                        <a:t>suite</a:t>
                      </a:r>
                      <a:r>
                        <a:rPr lang="en-US" sz="2000" baseline="0" dirty="0" smtClean="0">
                          <a:latin typeface="Arial"/>
                          <a:cs typeface="Arial"/>
                        </a:rPr>
                        <a:t> </a:t>
                      </a:r>
                      <a:r>
                        <a:rPr lang="en-US" sz="2000" b="1" kern="1200" baseline="0" dirty="0" smtClean="0">
                          <a:solidFill>
                            <a:schemeClr val="bg1"/>
                          </a:solidFill>
                          <a:effectLst/>
                          <a:latin typeface="Arial"/>
                          <a:ea typeface="+mn-ea"/>
                          <a:cs typeface="Arial"/>
                        </a:rPr>
                        <a:t>(simulations in double-precision arithmetic)</a:t>
                      </a:r>
                    </a:p>
                  </a:txBody>
                  <a:tcPr>
                    <a:solidFill>
                      <a:srgbClr val="008000"/>
                    </a:solidFill>
                  </a:tcPr>
                </a:tc>
                <a:tc hMerge="1">
                  <a:txBody>
                    <a:bodyPr/>
                    <a:lstStyle/>
                    <a:p>
                      <a:endParaRPr lang="en-US"/>
                    </a:p>
                  </a:txBody>
                  <a:tcPr/>
                </a:tc>
              </a:tr>
              <a:tr h="441960">
                <a:tc>
                  <a: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800" b="0" i="0" kern="1200" baseline="0" dirty="0" smtClean="0">
                          <a:solidFill>
                            <a:schemeClr val="dk1"/>
                          </a:solidFill>
                          <a:effectLst/>
                          <a:latin typeface="Arial"/>
                          <a:ea typeface="+mn-ea"/>
                          <a:cs typeface="Arial"/>
                        </a:rPr>
                        <a:t>Verification</a:t>
                      </a:r>
                      <a:r>
                        <a:rPr lang="zh-CN" altLang="en-US" sz="1800" b="0" i="0" kern="1200" baseline="0" dirty="0" smtClean="0">
                          <a:solidFill>
                            <a:schemeClr val="dk1"/>
                          </a:solidFill>
                          <a:effectLst/>
                          <a:latin typeface="Arial"/>
                          <a:ea typeface="+mn-ea"/>
                          <a:cs typeface="Arial"/>
                        </a:rPr>
                        <a:t> </a:t>
                      </a:r>
                      <a:r>
                        <a:rPr lang="en-US" altLang="zh-CN" sz="1800" b="0" i="0" kern="1200" baseline="0" dirty="0" smtClean="0">
                          <a:solidFill>
                            <a:schemeClr val="dk1"/>
                          </a:solidFill>
                          <a:effectLst/>
                          <a:latin typeface="Arial"/>
                          <a:ea typeface="+mn-ea"/>
                          <a:cs typeface="Arial"/>
                        </a:rPr>
                        <a:t>Test</a:t>
                      </a:r>
                      <a:endParaRPr lang="en-US" sz="1800" b="0" i="0" kern="1200" baseline="0" dirty="0" smtClean="0">
                        <a:solidFill>
                          <a:schemeClr val="dk1"/>
                        </a:solidFill>
                        <a:effectLst/>
                        <a:latin typeface="Arial"/>
                        <a:ea typeface="+mn-ea"/>
                        <a:cs typeface="Arial"/>
                      </a:endParaRPr>
                    </a:p>
                  </a:txBody>
                  <a:tcPr>
                    <a:lnR w="12700" cap="flat" cmpd="sng" algn="ctr">
                      <a:solidFill>
                        <a:scrgbClr r="0" g="0" b="0"/>
                      </a:solidFill>
                      <a:prstDash val="solid"/>
                      <a:round/>
                      <a:headEnd type="none" w="med" len="med"/>
                      <a:tailEnd type="none" w="med" len="med"/>
                    </a:lnR>
                    <a:solidFill>
                      <a:srgbClr val="CCFFCC"/>
                    </a:solidFill>
                  </a:tcPr>
                </a:tc>
                <a:tc>
                  <a: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800" b="0" i="0" kern="1200" baseline="0" dirty="0" smtClean="0">
                          <a:solidFill>
                            <a:schemeClr val="dk1"/>
                          </a:solidFill>
                          <a:effectLst/>
                          <a:latin typeface="Arial"/>
                          <a:ea typeface="+mn-ea"/>
                          <a:cs typeface="Arial"/>
                        </a:rPr>
                        <a:t>Compare</a:t>
                      </a:r>
                      <a:r>
                        <a:rPr lang="zh-CN" altLang="en-US" sz="1800" b="0" i="0" kern="1200" baseline="0" dirty="0" smtClean="0">
                          <a:solidFill>
                            <a:schemeClr val="dk1"/>
                          </a:solidFill>
                          <a:effectLst/>
                          <a:latin typeface="Arial"/>
                          <a:ea typeface="+mn-ea"/>
                          <a:cs typeface="Arial"/>
                        </a:rPr>
                        <a:t> </a:t>
                      </a:r>
                      <a:r>
                        <a:rPr lang="en-US" altLang="zh-CN" sz="1800" b="0" i="0" kern="1200" baseline="0" dirty="0" smtClean="0">
                          <a:solidFill>
                            <a:schemeClr val="dk1"/>
                          </a:solidFill>
                          <a:effectLst/>
                          <a:latin typeface="Arial"/>
                          <a:ea typeface="+mn-ea"/>
                          <a:cs typeface="Arial"/>
                        </a:rPr>
                        <a:t>results</a:t>
                      </a:r>
                      <a:r>
                        <a:rPr lang="zh-CN" altLang="en-US" sz="1800" b="0" i="0" kern="1200" baseline="0" dirty="0" smtClean="0">
                          <a:solidFill>
                            <a:schemeClr val="dk1"/>
                          </a:solidFill>
                          <a:effectLst/>
                          <a:latin typeface="Arial"/>
                          <a:ea typeface="+mn-ea"/>
                          <a:cs typeface="Arial"/>
                        </a:rPr>
                        <a:t> </a:t>
                      </a:r>
                      <a:r>
                        <a:rPr lang="en-US" altLang="zh-CN" sz="1800" b="0" i="0" kern="1200" baseline="0" dirty="0" smtClean="0">
                          <a:solidFill>
                            <a:schemeClr val="dk1"/>
                          </a:solidFill>
                          <a:effectLst/>
                          <a:latin typeface="Arial"/>
                          <a:ea typeface="+mn-ea"/>
                          <a:cs typeface="Arial"/>
                        </a:rPr>
                        <a:t>obtained</a:t>
                      </a:r>
                      <a:r>
                        <a:rPr lang="zh-CN" altLang="en-US" sz="1800" b="0" i="0" kern="1200" baseline="0" dirty="0" smtClean="0">
                          <a:solidFill>
                            <a:schemeClr val="dk1"/>
                          </a:solidFill>
                          <a:effectLst/>
                          <a:latin typeface="Arial"/>
                          <a:ea typeface="+mn-ea"/>
                          <a:cs typeface="Arial"/>
                        </a:rPr>
                        <a:t> </a:t>
                      </a:r>
                      <a:r>
                        <a:rPr lang="en-US" altLang="zh-CN" sz="1800" b="0" i="0" kern="1200" baseline="0" dirty="0" smtClean="0">
                          <a:solidFill>
                            <a:schemeClr val="dk1"/>
                          </a:solidFill>
                          <a:effectLst/>
                          <a:latin typeface="Arial"/>
                          <a:ea typeface="+mn-ea"/>
                          <a:cs typeface="Arial"/>
                        </a:rPr>
                        <a:t>by</a:t>
                      </a:r>
                      <a:r>
                        <a:rPr lang="zh-CN" altLang="en-US" sz="1800" b="0" i="0" kern="1200" baseline="0" dirty="0" smtClean="0">
                          <a:solidFill>
                            <a:schemeClr val="dk1"/>
                          </a:solidFill>
                          <a:effectLst/>
                          <a:latin typeface="Arial"/>
                          <a:ea typeface="+mn-ea"/>
                          <a:cs typeface="Arial"/>
                        </a:rPr>
                        <a:t> </a:t>
                      </a:r>
                      <a:r>
                        <a:rPr lang="en-US" altLang="zh-CN" sz="1800" b="0" i="0" kern="1200" baseline="0" dirty="0" smtClean="0">
                          <a:solidFill>
                            <a:schemeClr val="dk1"/>
                          </a:solidFill>
                          <a:effectLst/>
                          <a:latin typeface="Arial"/>
                          <a:ea typeface="+mn-ea"/>
                          <a:cs typeface="Arial"/>
                        </a:rPr>
                        <a:t>GPU</a:t>
                      </a:r>
                      <a:r>
                        <a:rPr lang="zh-CN" altLang="en-US" sz="1800" b="0" i="0" kern="1200" baseline="0" dirty="0" smtClean="0">
                          <a:solidFill>
                            <a:schemeClr val="dk1"/>
                          </a:solidFill>
                          <a:effectLst/>
                          <a:latin typeface="Arial"/>
                          <a:ea typeface="+mn-ea"/>
                          <a:cs typeface="Arial"/>
                        </a:rPr>
                        <a:t> </a:t>
                      </a:r>
                      <a:r>
                        <a:rPr lang="en-US" altLang="zh-CN" sz="1800" b="0" i="0" kern="1200" baseline="0" dirty="0" smtClean="0">
                          <a:solidFill>
                            <a:schemeClr val="dk1"/>
                          </a:solidFill>
                          <a:effectLst/>
                          <a:latin typeface="Arial"/>
                          <a:ea typeface="+mn-ea"/>
                          <a:cs typeface="Arial"/>
                        </a:rPr>
                        <a:t>code</a:t>
                      </a:r>
                      <a:r>
                        <a:rPr lang="zh-CN" altLang="en-US" sz="1800" b="0" i="0" kern="1200" baseline="0" dirty="0" smtClean="0">
                          <a:solidFill>
                            <a:schemeClr val="dk1"/>
                          </a:solidFill>
                          <a:effectLst/>
                          <a:latin typeface="Arial"/>
                          <a:ea typeface="+mn-ea"/>
                          <a:cs typeface="Arial"/>
                        </a:rPr>
                        <a:t> </a:t>
                      </a:r>
                      <a:r>
                        <a:rPr lang="en-US" altLang="zh-CN" sz="1800" b="0" i="0" kern="1200" baseline="0" dirty="0" smtClean="0">
                          <a:solidFill>
                            <a:schemeClr val="dk1"/>
                          </a:solidFill>
                          <a:effectLst/>
                          <a:latin typeface="Arial"/>
                          <a:ea typeface="+mn-ea"/>
                          <a:cs typeface="Arial"/>
                        </a:rPr>
                        <a:t>with</a:t>
                      </a:r>
                      <a:r>
                        <a:rPr lang="zh-CN" altLang="en-US" sz="1800" b="0" i="0" kern="1200" baseline="0" dirty="0" smtClean="0">
                          <a:solidFill>
                            <a:schemeClr val="dk1"/>
                          </a:solidFill>
                          <a:effectLst/>
                          <a:latin typeface="Arial"/>
                          <a:ea typeface="+mn-ea"/>
                          <a:cs typeface="Arial"/>
                        </a:rPr>
                        <a:t> </a:t>
                      </a:r>
                      <a:r>
                        <a:rPr lang="en-US" altLang="zh-CN" sz="1800" b="0" i="0" kern="1200" baseline="0" dirty="0" smtClean="0">
                          <a:solidFill>
                            <a:schemeClr val="dk1"/>
                          </a:solidFill>
                          <a:effectLst/>
                          <a:latin typeface="Arial"/>
                          <a:ea typeface="+mn-ea"/>
                          <a:cs typeface="Arial"/>
                        </a:rPr>
                        <a:t>CPU</a:t>
                      </a:r>
                      <a:r>
                        <a:rPr lang="zh-CN" altLang="en-US" sz="1800" b="0" i="0" kern="1200" baseline="0" dirty="0" smtClean="0">
                          <a:solidFill>
                            <a:schemeClr val="dk1"/>
                          </a:solidFill>
                          <a:effectLst/>
                          <a:latin typeface="Arial"/>
                          <a:ea typeface="+mn-ea"/>
                          <a:cs typeface="Arial"/>
                        </a:rPr>
                        <a:t> </a:t>
                      </a:r>
                      <a:r>
                        <a:rPr lang="en-US" altLang="zh-CN" sz="1800" b="0" i="0" kern="1200" baseline="0" dirty="0" smtClean="0">
                          <a:solidFill>
                            <a:schemeClr val="dk1"/>
                          </a:solidFill>
                          <a:effectLst/>
                          <a:latin typeface="Arial"/>
                          <a:ea typeface="+mn-ea"/>
                          <a:cs typeface="Arial"/>
                        </a:rPr>
                        <a:t>code</a:t>
                      </a:r>
                      <a:r>
                        <a:rPr lang="zh-CN" altLang="en-US" sz="1800" b="0" i="0" kern="1200" baseline="0" dirty="0" smtClean="0">
                          <a:solidFill>
                            <a:schemeClr val="dk1"/>
                          </a:solidFill>
                          <a:effectLst/>
                          <a:latin typeface="Arial"/>
                          <a:ea typeface="+mn-ea"/>
                          <a:cs typeface="Arial"/>
                        </a:rPr>
                        <a:t> </a:t>
                      </a:r>
                      <a:r>
                        <a:rPr lang="en-US" altLang="zh-CN" sz="1800" b="0" i="0" kern="1200" baseline="0" dirty="0" smtClean="0">
                          <a:solidFill>
                            <a:schemeClr val="dk1"/>
                          </a:solidFill>
                          <a:effectLst/>
                          <a:latin typeface="Arial"/>
                          <a:ea typeface="+mn-ea"/>
                          <a:cs typeface="Arial"/>
                        </a:rPr>
                        <a:t>with</a:t>
                      </a:r>
                      <a:r>
                        <a:rPr lang="zh-CN" altLang="en-US" sz="1800" b="0" i="0" kern="1200" baseline="0" dirty="0" smtClean="0">
                          <a:solidFill>
                            <a:schemeClr val="dk1"/>
                          </a:solidFill>
                          <a:effectLst/>
                          <a:latin typeface="Arial"/>
                          <a:ea typeface="+mn-ea"/>
                          <a:cs typeface="Arial"/>
                        </a:rPr>
                        <a:t> </a:t>
                      </a:r>
                      <a:r>
                        <a:rPr lang="en-US" altLang="zh-CN" sz="1800" b="0" i="0" kern="1200" baseline="0" dirty="0" smtClean="0">
                          <a:solidFill>
                            <a:schemeClr val="dk1"/>
                          </a:solidFill>
                          <a:effectLst/>
                          <a:latin typeface="Arial"/>
                          <a:ea typeface="+mn-ea"/>
                          <a:cs typeface="Arial"/>
                        </a:rPr>
                        <a:t>an</a:t>
                      </a:r>
                      <a:r>
                        <a:rPr lang="zh-CN" altLang="en-US" sz="1800" b="0" i="0" kern="1200" baseline="0" dirty="0" smtClean="0">
                          <a:solidFill>
                            <a:schemeClr val="dk1"/>
                          </a:solidFill>
                          <a:effectLst/>
                          <a:latin typeface="Arial"/>
                          <a:ea typeface="+mn-ea"/>
                          <a:cs typeface="Arial"/>
                        </a:rPr>
                        <a:t> </a:t>
                      </a:r>
                      <a:r>
                        <a:rPr lang="en-US" altLang="zh-CN" sz="1800" b="0" i="0" kern="1200" baseline="0" dirty="0" smtClean="0">
                          <a:solidFill>
                            <a:schemeClr val="dk1"/>
                          </a:solidFill>
                          <a:effectLst/>
                          <a:latin typeface="Arial"/>
                          <a:ea typeface="+mn-ea"/>
                          <a:cs typeface="Arial"/>
                        </a:rPr>
                        <a:t>absolute</a:t>
                      </a:r>
                      <a:r>
                        <a:rPr lang="zh-CN" altLang="en-US" sz="1800" b="0" i="0" kern="1200" baseline="0" dirty="0" smtClean="0">
                          <a:solidFill>
                            <a:schemeClr val="dk1"/>
                          </a:solidFill>
                          <a:effectLst/>
                          <a:latin typeface="Arial"/>
                          <a:ea typeface="+mn-ea"/>
                          <a:cs typeface="Arial"/>
                        </a:rPr>
                        <a:t> </a:t>
                      </a:r>
                      <a:r>
                        <a:rPr lang="en-US" altLang="zh-CN" sz="1800" b="0" i="0" kern="1200" baseline="0" dirty="0" smtClean="0">
                          <a:solidFill>
                            <a:schemeClr val="dk1"/>
                          </a:solidFill>
                          <a:effectLst/>
                          <a:latin typeface="Arial"/>
                          <a:ea typeface="+mn-ea"/>
                          <a:cs typeface="Arial"/>
                        </a:rPr>
                        <a:t>error</a:t>
                      </a:r>
                      <a:r>
                        <a:rPr lang="zh-CN" altLang="en-US" sz="1800" b="0" i="0" kern="1200" baseline="0" dirty="0" smtClean="0">
                          <a:solidFill>
                            <a:schemeClr val="dk1"/>
                          </a:solidFill>
                          <a:effectLst/>
                          <a:latin typeface="Arial"/>
                          <a:ea typeface="+mn-ea"/>
                          <a:cs typeface="Arial"/>
                        </a:rPr>
                        <a:t> </a:t>
                      </a:r>
                      <a:r>
                        <a:rPr lang="en-US" altLang="zh-CN" sz="1800" b="0" i="0" kern="1200" baseline="0" dirty="0" smtClean="0">
                          <a:solidFill>
                            <a:schemeClr val="dk1"/>
                          </a:solidFill>
                          <a:effectLst/>
                          <a:latin typeface="Arial"/>
                          <a:ea typeface="+mn-ea"/>
                          <a:cs typeface="Arial"/>
                        </a:rPr>
                        <a:t>tolerance</a:t>
                      </a:r>
                      <a:r>
                        <a:rPr lang="zh-CN" altLang="en-US" sz="1800" b="0" i="0" kern="1200" baseline="0" dirty="0" smtClean="0">
                          <a:solidFill>
                            <a:schemeClr val="dk1"/>
                          </a:solidFill>
                          <a:effectLst/>
                          <a:latin typeface="Arial"/>
                          <a:ea typeface="+mn-ea"/>
                          <a:cs typeface="Arial"/>
                        </a:rPr>
                        <a:t> </a:t>
                      </a:r>
                      <a:r>
                        <a:rPr lang="en-US" altLang="zh-CN" sz="1800" b="0" i="0" kern="1200" baseline="0" dirty="0" smtClean="0">
                          <a:solidFill>
                            <a:schemeClr val="dk1"/>
                          </a:solidFill>
                          <a:effectLst/>
                          <a:latin typeface="Arial"/>
                          <a:ea typeface="+mn-ea"/>
                          <a:cs typeface="Arial"/>
                        </a:rPr>
                        <a:t>of</a:t>
                      </a:r>
                      <a:r>
                        <a:rPr lang="zh-CN" altLang="en-US" sz="1800" b="0" i="0" kern="1200" baseline="0" dirty="0" smtClean="0">
                          <a:solidFill>
                            <a:schemeClr val="dk1"/>
                          </a:solidFill>
                          <a:effectLst/>
                          <a:latin typeface="Arial"/>
                          <a:ea typeface="+mn-ea"/>
                          <a:cs typeface="Arial"/>
                        </a:rPr>
                        <a:t> </a:t>
                      </a:r>
                      <a:r>
                        <a:rPr lang="en-US" altLang="zh-CN" sz="1800" b="0" i="0" kern="1200" baseline="0" dirty="0" smtClean="0">
                          <a:solidFill>
                            <a:schemeClr val="dk1"/>
                          </a:solidFill>
                          <a:effectLst/>
                          <a:latin typeface="Arial"/>
                          <a:ea typeface="+mn-ea"/>
                          <a:cs typeface="Arial"/>
                        </a:rPr>
                        <a:t>1.0×10</a:t>
                      </a:r>
                      <a:r>
                        <a:rPr lang="en-US" altLang="zh-CN" sz="1800" b="0" i="0" kern="1200" baseline="30000" dirty="0" smtClean="0">
                          <a:solidFill>
                            <a:schemeClr val="dk1"/>
                          </a:solidFill>
                          <a:effectLst/>
                          <a:latin typeface="Arial"/>
                          <a:ea typeface="+mn-ea"/>
                          <a:cs typeface="Arial"/>
                        </a:rPr>
                        <a:t>-12</a:t>
                      </a:r>
                      <a:endParaRPr lang="en-US" sz="1800" b="0" i="0" kern="1200" baseline="30000" dirty="0" smtClean="0">
                        <a:solidFill>
                          <a:schemeClr val="dk1"/>
                        </a:solidFill>
                        <a:effectLst/>
                        <a:latin typeface="Arial"/>
                        <a:ea typeface="+mn-ea"/>
                        <a:cs typeface="Arial"/>
                      </a:endParaRPr>
                    </a:p>
                  </a:txBody>
                  <a:tcPr>
                    <a:lnL w="12700" cap="flat" cmpd="sng" algn="ctr">
                      <a:solidFill>
                        <a:scrgbClr r="0" g="0" b="0"/>
                      </a:solidFill>
                      <a:prstDash val="solid"/>
                      <a:round/>
                      <a:headEnd type="none" w="med" len="med"/>
                      <a:tailEnd type="none" w="med" len="med"/>
                    </a:lnL>
                    <a:solidFill>
                      <a:srgbClr val="CCFFCC"/>
                    </a:solidFill>
                  </a:tcPr>
                </a:tc>
              </a:tr>
              <a:tr h="441960">
                <a:tc>
                  <a: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800" b="0" i="0" kern="1200" baseline="0" dirty="0" smtClean="0">
                          <a:solidFill>
                            <a:schemeClr val="dk1"/>
                          </a:solidFill>
                          <a:effectLst/>
                          <a:latin typeface="Arial"/>
                          <a:ea typeface="+mn-ea"/>
                          <a:cs typeface="Arial"/>
                        </a:rPr>
                        <a:t>Weak</a:t>
                      </a:r>
                      <a:r>
                        <a:rPr lang="zh-CN" altLang="en-US" sz="1800" b="0" i="0" kern="1200" baseline="0" dirty="0" smtClean="0">
                          <a:solidFill>
                            <a:schemeClr val="dk1"/>
                          </a:solidFill>
                          <a:effectLst/>
                          <a:latin typeface="Arial"/>
                          <a:ea typeface="+mn-ea"/>
                          <a:cs typeface="Arial"/>
                        </a:rPr>
                        <a:t> </a:t>
                      </a:r>
                      <a:r>
                        <a:rPr lang="en-US" altLang="zh-CN" sz="1800" b="0" i="0" kern="1200" baseline="0" dirty="0" smtClean="0">
                          <a:solidFill>
                            <a:schemeClr val="dk1"/>
                          </a:solidFill>
                          <a:effectLst/>
                          <a:latin typeface="Arial"/>
                          <a:ea typeface="+mn-ea"/>
                          <a:cs typeface="Arial"/>
                        </a:rPr>
                        <a:t>Scaling</a:t>
                      </a:r>
                      <a:r>
                        <a:rPr lang="zh-CN" altLang="en-US" sz="1800" b="0" i="0" kern="1200" baseline="0" dirty="0" smtClean="0">
                          <a:solidFill>
                            <a:schemeClr val="dk1"/>
                          </a:solidFill>
                          <a:effectLst/>
                          <a:latin typeface="Arial"/>
                          <a:ea typeface="+mn-ea"/>
                          <a:cs typeface="Arial"/>
                        </a:rPr>
                        <a:t> </a:t>
                      </a:r>
                      <a:r>
                        <a:rPr lang="en-US" altLang="zh-CN" sz="1800" b="0" i="0" kern="1200" baseline="0" dirty="0" smtClean="0">
                          <a:solidFill>
                            <a:schemeClr val="dk1"/>
                          </a:solidFill>
                          <a:effectLst/>
                          <a:latin typeface="Arial"/>
                          <a:ea typeface="+mn-ea"/>
                          <a:cs typeface="Arial"/>
                        </a:rPr>
                        <a:t>Test</a:t>
                      </a:r>
                      <a:endParaRPr lang="en-US" sz="1800" b="0" i="0" kern="1200" baseline="0" dirty="0" smtClean="0">
                        <a:solidFill>
                          <a:schemeClr val="dk1"/>
                        </a:solidFill>
                        <a:effectLst/>
                        <a:latin typeface="Arial"/>
                        <a:ea typeface="+mn-ea"/>
                        <a:cs typeface="Arial"/>
                      </a:endParaRPr>
                    </a:p>
                  </a:txBody>
                  <a:tcPr>
                    <a:lnR w="12700" cap="flat" cmpd="sng" algn="ctr">
                      <a:solidFill>
                        <a:scrgbClr r="0" g="0" b="0"/>
                      </a:solidFill>
                      <a:prstDash val="solid"/>
                      <a:round/>
                      <a:headEnd type="none" w="med" len="med"/>
                      <a:tailEnd type="none" w="med" len="med"/>
                    </a:lnR>
                  </a:tcPr>
                </a:tc>
                <a:tc>
                  <a: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800" b="0" i="0" kern="1200" baseline="0" dirty="0" smtClean="0">
                          <a:solidFill>
                            <a:schemeClr val="dk1"/>
                          </a:solidFill>
                          <a:effectLst/>
                          <a:latin typeface="Arial"/>
                          <a:ea typeface="+mn-ea"/>
                          <a:cs typeface="Arial"/>
                        </a:rPr>
                        <a:t>Compare the unit running time with different number of GPU cards for a fixed problem size per GPU card</a:t>
                      </a:r>
                      <a:endParaRPr lang="en-US" sz="1800" b="1" i="0" kern="1200" baseline="0" dirty="0" smtClean="0">
                        <a:solidFill>
                          <a:schemeClr val="dk1"/>
                        </a:solidFill>
                        <a:effectLst/>
                        <a:latin typeface="Arial"/>
                        <a:ea typeface="+mn-ea"/>
                        <a:cs typeface="Arial"/>
                      </a:endParaRPr>
                    </a:p>
                  </a:txBody>
                  <a:tcPr>
                    <a:lnL w="12700" cap="flat" cmpd="sng" algn="ctr">
                      <a:solidFill>
                        <a:scrgbClr r="0" g="0" b="0"/>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16632346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rPr>
              <a:t>Example 1. Inviscid flow past a 3D sphere</a:t>
            </a:r>
            <a:endParaRPr lang="en-US" sz="2800" dirty="0">
              <a:solidFill>
                <a:srgbClr val="00009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477076842"/>
              </p:ext>
            </p:extLst>
          </p:nvPr>
        </p:nvGraphicFramePr>
        <p:xfrm>
          <a:off x="304800" y="1371600"/>
          <a:ext cx="8534400" cy="512064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lt1"/>
                          </a:solidFill>
                          <a:effectLst/>
                          <a:latin typeface="Arial"/>
                          <a:ea typeface="+mn-ea"/>
                          <a:cs typeface="Arial"/>
                        </a:rPr>
                        <a:t>Subsonic flow past a sphere </a:t>
                      </a:r>
                      <a:r>
                        <a:rPr lang="en-US" altLang="zh-CN" sz="2000" b="1" dirty="0" smtClean="0">
                          <a:latin typeface="Arial"/>
                          <a:cs typeface="Arial"/>
                        </a:rPr>
                        <a:t>at </a:t>
                      </a:r>
                      <a:r>
                        <a:rPr lang="en-US" altLang="zh-CN" sz="2000" b="1" i="1" dirty="0" smtClean="0">
                          <a:latin typeface="Arial"/>
                          <a:cs typeface="Arial"/>
                        </a:rPr>
                        <a:t>M</a:t>
                      </a:r>
                      <a:r>
                        <a:rPr lang="en-US" altLang="zh-CN" sz="2000" b="1" baseline="-25000" dirty="0" smtClean="0">
                          <a:latin typeface="Arial"/>
                          <a:cs typeface="Arial"/>
                        </a:rPr>
                        <a:t>∞ </a:t>
                      </a:r>
                      <a:r>
                        <a:rPr lang="en-US" altLang="zh-CN" sz="2000" b="1" dirty="0" smtClean="0">
                          <a:latin typeface="Arial"/>
                          <a:cs typeface="Arial"/>
                        </a:rPr>
                        <a:t>= 0.50 and α = 0°.</a:t>
                      </a:r>
                      <a:r>
                        <a:rPr lang="en-US" sz="2000" b="1" kern="1200" dirty="0" smtClean="0">
                          <a:solidFill>
                            <a:schemeClr val="lt1"/>
                          </a:solidFill>
                          <a:effectLst/>
                          <a:latin typeface="Arial"/>
                          <a:ea typeface="+mn-ea"/>
                          <a:cs typeface="Arial"/>
                        </a:rPr>
                        <a:t> </a:t>
                      </a:r>
                      <a:endParaRPr lang="en-US" sz="2000" dirty="0" smtClean="0">
                        <a:latin typeface="Arial"/>
                        <a:cs typeface="Arial"/>
                      </a:endParaRPr>
                    </a:p>
                  </a:txBody>
                  <a:tcPr/>
                </a:tc>
              </a:tr>
              <a:tr h="441960">
                <a:tc>
                  <a: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800" b="0" i="0" kern="1200" baseline="0" dirty="0" smtClean="0">
                          <a:solidFill>
                            <a:schemeClr val="dk1"/>
                          </a:solidFill>
                          <a:effectLst/>
                          <a:latin typeface="Arial"/>
                          <a:ea typeface="+mn-ea"/>
                          <a:cs typeface="Arial"/>
                        </a:rPr>
                        <a:t>On a sequence of four successively refined tetrahedral grids.</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ctr" defTabSz="457200" rtl="0" eaLnBrk="1" fontAlgn="auto" latinLnBrk="0" hangingPunct="1">
                        <a:lnSpc>
                          <a:spcPct val="100000"/>
                        </a:lnSpc>
                        <a:spcBef>
                          <a:spcPts val="0"/>
                        </a:spcBef>
                        <a:spcAft>
                          <a:spcPts val="0"/>
                        </a:spcAft>
                        <a:buClrTx/>
                        <a:buSzTx/>
                        <a:buFont typeface="Arial"/>
                        <a:buNone/>
                        <a:tabLst/>
                        <a:defRPr/>
                      </a:pPr>
                      <a:r>
                        <a:rPr lang="en-US" sz="1600" b="1" dirty="0" smtClean="0">
                          <a:latin typeface="Arial"/>
                          <a:cs typeface="Arial"/>
                        </a:rPr>
                        <a:t>Figure. Pressure contours plotted on the surface triangular meshes </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txBody>
                  <a:tcPr/>
                </a:tc>
              </a:tr>
            </a:tbl>
          </a:graphicData>
        </a:graphic>
      </p:graphicFrame>
      <p:pic>
        <p:nvPicPr>
          <p:cNvPr id="6" name="Picture 5" descr="1a.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209800"/>
            <a:ext cx="2056610" cy="1828800"/>
          </a:xfrm>
          <a:prstGeom prst="rect">
            <a:avLst/>
          </a:prstGeom>
          <a:effectLst>
            <a:outerShdw blurRad="50800" dist="38100" dir="2700000" algn="tl" rotWithShape="0">
              <a:prstClr val="black">
                <a:alpha val="40000"/>
              </a:prstClr>
            </a:outerShdw>
          </a:effectLst>
        </p:spPr>
      </p:pic>
      <p:pic>
        <p:nvPicPr>
          <p:cNvPr id="7" name="Picture 6" descr="1b.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2209800"/>
            <a:ext cx="2056609" cy="1828800"/>
          </a:xfrm>
          <a:prstGeom prst="rect">
            <a:avLst/>
          </a:prstGeom>
          <a:effectLst>
            <a:outerShdw blurRad="50800" dist="38100" dir="2700000" algn="tl" rotWithShape="0">
              <a:prstClr val="black">
                <a:alpha val="40000"/>
              </a:prstClr>
            </a:outerShdw>
          </a:effectLst>
        </p:spPr>
      </p:pic>
      <p:pic>
        <p:nvPicPr>
          <p:cNvPr id="8" name="Picture 7" descr="1c.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2209800"/>
            <a:ext cx="2056609" cy="1828800"/>
          </a:xfrm>
          <a:prstGeom prst="rect">
            <a:avLst/>
          </a:prstGeom>
          <a:effectLst>
            <a:outerShdw blurRad="50800" dist="38100" dir="2700000" algn="tl" rotWithShape="0">
              <a:prstClr val="black">
                <a:alpha val="40000"/>
              </a:prstClr>
            </a:outerShdw>
          </a:effectLst>
        </p:spPr>
      </p:pic>
      <p:pic>
        <p:nvPicPr>
          <p:cNvPr id="9" name="Picture 8" descr="1d.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200" y="2209800"/>
            <a:ext cx="2056609" cy="1828800"/>
          </a:xfrm>
          <a:prstGeom prst="rect">
            <a:avLst/>
          </a:prstGeom>
          <a:effectLst>
            <a:outerShdw blurRad="50800" dist="38100" dir="2700000" algn="tl" rotWithShape="0">
              <a:prstClr val="black">
                <a:alpha val="40000"/>
              </a:prstClr>
            </a:outerShdw>
          </a:effectLst>
        </p:spPr>
      </p:pic>
      <p:pic>
        <p:nvPicPr>
          <p:cNvPr id="11" name="Picture 10" descr="2a.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4038600"/>
            <a:ext cx="2056609" cy="1828800"/>
          </a:xfrm>
          <a:prstGeom prst="rect">
            <a:avLst/>
          </a:prstGeom>
          <a:effectLst>
            <a:outerShdw blurRad="50800" dist="38100" dir="2700000" algn="tl" rotWithShape="0">
              <a:prstClr val="black">
                <a:alpha val="40000"/>
              </a:prstClr>
            </a:outerShdw>
          </a:effectLst>
        </p:spPr>
      </p:pic>
      <p:pic>
        <p:nvPicPr>
          <p:cNvPr id="12" name="Picture 11" descr="2b.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8400" y="4038600"/>
            <a:ext cx="2056609" cy="1828800"/>
          </a:xfrm>
          <a:prstGeom prst="rect">
            <a:avLst/>
          </a:prstGeom>
          <a:effectLst>
            <a:outerShdw blurRad="50800" dist="38100" dir="2700000" algn="tl" rotWithShape="0">
              <a:prstClr val="black">
                <a:alpha val="40000"/>
              </a:prstClr>
            </a:outerShdw>
          </a:effectLst>
        </p:spPr>
      </p:pic>
      <p:pic>
        <p:nvPicPr>
          <p:cNvPr id="13" name="Picture 12" descr="2c.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5800" y="4038600"/>
            <a:ext cx="2056609" cy="1828800"/>
          </a:xfrm>
          <a:prstGeom prst="rect">
            <a:avLst/>
          </a:prstGeom>
          <a:effectLst>
            <a:outerShdw blurRad="50800" dist="38100" dir="2700000" algn="tl" rotWithShape="0">
              <a:prstClr val="black">
                <a:alpha val="40000"/>
              </a:prstClr>
            </a:outerShdw>
          </a:effectLst>
        </p:spPr>
      </p:pic>
      <p:pic>
        <p:nvPicPr>
          <p:cNvPr id="14" name="Picture 13" descr="2d.ep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53200" y="4038600"/>
            <a:ext cx="2056609" cy="1828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3214214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rPr>
              <a:t>Example </a:t>
            </a:r>
            <a:r>
              <a:rPr lang="en-US" sz="2800" dirty="0">
                <a:solidFill>
                  <a:srgbClr val="000090"/>
                </a:solidFill>
              </a:rPr>
              <a:t>1. Subsonic </a:t>
            </a:r>
            <a:r>
              <a:rPr lang="en-US" sz="2800" dirty="0" smtClean="0">
                <a:solidFill>
                  <a:srgbClr val="000090"/>
                </a:solidFill>
              </a:rPr>
              <a:t>flow </a:t>
            </a:r>
            <a:r>
              <a:rPr lang="en-US" sz="2800" dirty="0">
                <a:solidFill>
                  <a:srgbClr val="000090"/>
                </a:solidFill>
              </a:rPr>
              <a:t>past a Sphere</a:t>
            </a:r>
          </a:p>
        </p:txBody>
      </p:sp>
      <p:graphicFrame>
        <p:nvGraphicFramePr>
          <p:cNvPr id="4" name="Table 3"/>
          <p:cNvGraphicFramePr>
            <a:graphicFrameLocks noGrp="1"/>
          </p:cNvGraphicFramePr>
          <p:nvPr>
            <p:extLst>
              <p:ext uri="{D42A27DB-BD31-4B8C-83A1-F6EECF244321}">
                <p14:modId xmlns:p14="http://schemas.microsoft.com/office/powerpoint/2010/main" val="2577845323"/>
              </p:ext>
            </p:extLst>
          </p:nvPr>
        </p:nvGraphicFramePr>
        <p:xfrm>
          <a:off x="304800" y="1371600"/>
          <a:ext cx="8534400" cy="505968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lt1"/>
                          </a:solidFill>
                          <a:effectLst/>
                          <a:latin typeface="Arial"/>
                          <a:ea typeface="+mn-ea"/>
                          <a:cs typeface="Arial"/>
                        </a:rPr>
                        <a:t>Subsonic flow past a sphere </a:t>
                      </a:r>
                      <a:r>
                        <a:rPr lang="en-US" altLang="zh-CN" sz="2000" b="1" dirty="0" smtClean="0">
                          <a:latin typeface="Arial"/>
                          <a:cs typeface="Arial"/>
                        </a:rPr>
                        <a:t>at </a:t>
                      </a:r>
                      <a:r>
                        <a:rPr lang="en-US" altLang="zh-CN" sz="2000" b="1" i="1" dirty="0" smtClean="0">
                          <a:latin typeface="Arial"/>
                          <a:cs typeface="Arial"/>
                        </a:rPr>
                        <a:t>M</a:t>
                      </a:r>
                      <a:r>
                        <a:rPr lang="en-US" altLang="zh-CN" sz="2000" b="1" baseline="-25000" dirty="0" smtClean="0">
                          <a:latin typeface="Arial"/>
                          <a:cs typeface="Arial"/>
                        </a:rPr>
                        <a:t>∞ </a:t>
                      </a:r>
                      <a:r>
                        <a:rPr lang="en-US" altLang="zh-CN" sz="2000" b="1" dirty="0" smtClean="0">
                          <a:latin typeface="Arial"/>
                          <a:cs typeface="Arial"/>
                        </a:rPr>
                        <a:t>= 0.50 and α = 0°.</a:t>
                      </a:r>
                      <a:r>
                        <a:rPr lang="en-US" sz="2000" b="1" kern="1200" dirty="0" smtClean="0">
                          <a:solidFill>
                            <a:schemeClr val="lt1"/>
                          </a:solidFill>
                          <a:effectLst/>
                          <a:latin typeface="Arial"/>
                          <a:ea typeface="+mn-ea"/>
                          <a:cs typeface="Arial"/>
                        </a:rPr>
                        <a:t> </a:t>
                      </a:r>
                      <a:endParaRPr lang="en-US" sz="2000" dirty="0" smtClean="0">
                        <a:latin typeface="Arial"/>
                        <a:cs typeface="Arial"/>
                      </a:endParaRP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txBody>
                  <a:tcPr/>
                </a:tc>
              </a:tr>
            </a:tbl>
          </a:graphicData>
        </a:graphic>
      </p:graphicFrame>
      <p:graphicFrame>
        <p:nvGraphicFramePr>
          <p:cNvPr id="11" name="Table 5"/>
          <p:cNvGraphicFramePr>
            <a:graphicFrameLocks noGrp="1"/>
          </p:cNvGraphicFramePr>
          <p:nvPr>
            <p:extLst>
              <p:ext uri="{D42A27DB-BD31-4B8C-83A1-F6EECF244321}">
                <p14:modId xmlns:p14="http://schemas.microsoft.com/office/powerpoint/2010/main" val="1375726785"/>
              </p:ext>
            </p:extLst>
          </p:nvPr>
        </p:nvGraphicFramePr>
        <p:xfrm>
          <a:off x="495605" y="4079570"/>
          <a:ext cx="8110122" cy="2321230"/>
        </p:xfrm>
        <a:graphic>
          <a:graphicData uri="http://schemas.openxmlformats.org/drawingml/2006/table">
            <a:tbl>
              <a:tblPr firstRow="1" bandRow="1">
                <a:tableStyleId>{21E4AEA4-8DFA-4A89-87EB-49C32662AFE0}</a:tableStyleId>
              </a:tblPr>
              <a:tblGrid>
                <a:gridCol w="1231337"/>
                <a:gridCol w="1190386"/>
                <a:gridCol w="1202535"/>
                <a:gridCol w="1337652"/>
                <a:gridCol w="1243071"/>
                <a:gridCol w="918791"/>
                <a:gridCol w="986350"/>
              </a:tblGrid>
              <a:tr h="490055">
                <a:tc rowSpan="2">
                  <a:txBody>
                    <a:bodyPr/>
                    <a:lstStyle/>
                    <a:p>
                      <a:pPr algn="ctr"/>
                      <a:endParaRPr lang="en-US" sz="1600" dirty="0" smtClean="0"/>
                    </a:p>
                    <a:p>
                      <a:pPr algn="ctr"/>
                      <a:r>
                        <a:rPr lang="en-US" sz="1600" dirty="0" smtClean="0"/>
                        <a:t>Grids</a:t>
                      </a:r>
                      <a:endParaRPr lang="en-US" sz="1600" dirty="0" smtClean="0">
                        <a:latin typeface="Times New Roman"/>
                        <a:cs typeface="Times New Roman"/>
                      </a:endParaRPr>
                    </a:p>
                  </a:txBody>
                  <a:tcPr/>
                </a:tc>
                <a:tc rowSpan="2">
                  <a:txBody>
                    <a:bodyPr/>
                    <a:lstStyle/>
                    <a:p>
                      <a:pPr algn="ctr"/>
                      <a:endParaRPr lang="en-US" sz="1600" baseline="0" dirty="0" smtClean="0"/>
                    </a:p>
                    <a:p>
                      <a:pPr algn="ctr"/>
                      <a:r>
                        <a:rPr lang="en-US" sz="1600" baseline="0" dirty="0" smtClean="0"/>
                        <a:t>Elements</a:t>
                      </a:r>
                      <a:endParaRPr lang="en-US" sz="1600" dirty="0">
                        <a:latin typeface="Times New Roman"/>
                        <a:cs typeface="Times New Roman"/>
                      </a:endParaRPr>
                    </a:p>
                  </a:txBody>
                  <a:tcPr/>
                </a:tc>
                <a:tc rowSpan="2">
                  <a:txBody>
                    <a:bodyPr/>
                    <a:lstStyle/>
                    <a:p>
                      <a:pPr algn="ctr"/>
                      <a:endParaRPr lang="en-US" sz="1600" baseline="0" dirty="0" smtClean="0"/>
                    </a:p>
                    <a:p>
                      <a:pPr algn="ctr"/>
                      <a:r>
                        <a:rPr lang="en-US" sz="1600" baseline="0" dirty="0" smtClean="0"/>
                        <a:t>GPU’s</a:t>
                      </a:r>
                      <a:endParaRPr lang="en-US" sz="1600" dirty="0">
                        <a:latin typeface="Times New Roman"/>
                        <a:cs typeface="Times New Roman"/>
                      </a:endParaRPr>
                    </a:p>
                  </a:txBody>
                  <a:tcPr/>
                </a:tc>
                <a:tc gridSpan="2">
                  <a:txBody>
                    <a:bodyPr/>
                    <a:lstStyle/>
                    <a:p>
                      <a:pPr algn="ctr"/>
                      <a:r>
                        <a:rPr lang="en-US" sz="1600" dirty="0" smtClean="0"/>
                        <a:t>Storage(GB)</a:t>
                      </a:r>
                      <a:endParaRPr lang="en-US" sz="1600" dirty="0" smtClean="0">
                        <a:latin typeface="Times New Roman"/>
                        <a:cs typeface="Times New Roman"/>
                      </a:endParaRPr>
                    </a:p>
                  </a:txBody>
                  <a:tcPr/>
                </a:tc>
                <a:tc hMerge="1">
                  <a:txBody>
                    <a:bodyPr/>
                    <a:lstStyle/>
                    <a:p>
                      <a:endParaRPr lang="zh-CN" altLang="en-US"/>
                    </a:p>
                  </a:txBody>
                  <a:tcPr/>
                </a:tc>
                <a:tc gridSpan="2">
                  <a:txBody>
                    <a:bodyPr/>
                    <a:lstStyle/>
                    <a:p>
                      <a:pPr algn="ctr"/>
                      <a:r>
                        <a:rPr lang="en-US" sz="1600" dirty="0" smtClean="0"/>
                        <a:t>Unit time (</a:t>
                      </a:r>
                      <a:r>
                        <a:rPr lang="en-US" sz="1600" dirty="0" err="1" smtClean="0"/>
                        <a:t>ms</a:t>
                      </a:r>
                      <a:r>
                        <a:rPr lang="en-US" sz="1600" dirty="0" smtClean="0"/>
                        <a:t>)</a:t>
                      </a:r>
                      <a:endParaRPr lang="en-US" sz="1600" dirty="0">
                        <a:latin typeface="Times New Roman"/>
                        <a:cs typeface="Times New Roman"/>
                      </a:endParaRPr>
                    </a:p>
                  </a:txBody>
                  <a:tcPr/>
                </a:tc>
                <a:tc hMerge="1">
                  <a:txBody>
                    <a:bodyPr/>
                    <a:lstStyle/>
                    <a:p>
                      <a:endParaRPr lang="zh-CN" altLang="en-US"/>
                    </a:p>
                  </a:txBody>
                  <a:tcPr/>
                </a:tc>
              </a:tr>
              <a:tr h="49005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r>
                        <a:rPr lang="en-US" sz="1600" dirty="0" smtClean="0"/>
                        <a:t>P1</a:t>
                      </a:r>
                      <a:endParaRPr lang="en-US" sz="1600" dirty="0">
                        <a:latin typeface="Times New Roman"/>
                        <a:cs typeface="Times New Roman"/>
                      </a:endParaRPr>
                    </a:p>
                  </a:txBody>
                  <a:tcPr/>
                </a:tc>
                <a:tc>
                  <a:txBody>
                    <a:bodyPr/>
                    <a:lstStyle/>
                    <a:p>
                      <a:pPr algn="ctr"/>
                      <a:r>
                        <a:rPr lang="en-US" sz="1600" dirty="0" smtClean="0"/>
                        <a:t>P1P2</a:t>
                      </a:r>
                      <a:endParaRPr lang="en-US" sz="1600" dirty="0">
                        <a:latin typeface="Times New Roman"/>
                        <a:cs typeface="Times New Roman"/>
                      </a:endParaRPr>
                    </a:p>
                  </a:txBody>
                  <a:tcPr/>
                </a:tc>
                <a:tc>
                  <a:txBody>
                    <a:bodyPr/>
                    <a:lstStyle/>
                    <a:p>
                      <a:pPr algn="ctr"/>
                      <a:r>
                        <a:rPr lang="en-US" sz="1600" dirty="0" smtClean="0"/>
                        <a:t>P1</a:t>
                      </a:r>
                      <a:endParaRPr lang="en-US" sz="1600" dirty="0">
                        <a:latin typeface="Times New Roman"/>
                        <a:cs typeface="Times New Roman"/>
                      </a:endParaRPr>
                    </a:p>
                  </a:txBody>
                  <a:tcPr/>
                </a:tc>
                <a:tc>
                  <a:txBody>
                    <a:bodyPr/>
                    <a:lstStyle/>
                    <a:p>
                      <a:pPr algn="ctr"/>
                      <a:r>
                        <a:rPr lang="en-US" sz="1600" dirty="0" smtClean="0"/>
                        <a:t>P1P2</a:t>
                      </a:r>
                      <a:endParaRPr lang="en-US" sz="1600" dirty="0">
                        <a:latin typeface="Times New Roman"/>
                        <a:cs typeface="Times New Roman"/>
                      </a:endParaRPr>
                    </a:p>
                  </a:txBody>
                  <a:tcPr/>
                </a:tc>
              </a:tr>
              <a:tr h="280031">
                <a:tc>
                  <a:txBody>
                    <a:bodyPr/>
                    <a:lstStyle/>
                    <a:p>
                      <a:pPr algn="ctr"/>
                      <a:r>
                        <a:rPr lang="en-US" sz="1600" dirty="0" smtClean="0"/>
                        <a:t>Level-1</a:t>
                      </a:r>
                      <a:endParaRPr lang="en-US" sz="1600" dirty="0">
                        <a:latin typeface="Times New Roman"/>
                        <a:cs typeface="Times New Roman"/>
                      </a:endParaRPr>
                    </a:p>
                  </a:txBody>
                  <a:tcPr/>
                </a:tc>
                <a:tc>
                  <a:txBody>
                    <a:bodyPr/>
                    <a:lstStyle/>
                    <a:p>
                      <a:pPr algn="ctr"/>
                      <a:r>
                        <a:rPr lang="en-US" altLang="zh-CN" sz="1600" dirty="0" smtClean="0"/>
                        <a:t>501,972</a:t>
                      </a:r>
                      <a:endParaRPr lang="en-US" sz="1600" dirty="0">
                        <a:latin typeface="Times New Roman"/>
                        <a:cs typeface="Times New Roman"/>
                      </a:endParaRPr>
                    </a:p>
                  </a:txBody>
                  <a:tcPr/>
                </a:tc>
                <a:tc>
                  <a:txBody>
                    <a:bodyPr/>
                    <a:lstStyle/>
                    <a:p>
                      <a:pPr algn="ctr"/>
                      <a:r>
                        <a:rPr lang="en-US" sz="1600" dirty="0" smtClean="0"/>
                        <a:t>×1</a:t>
                      </a:r>
                      <a:endParaRPr lang="en-US" sz="1600" b="1" dirty="0">
                        <a:latin typeface="Times New Roman"/>
                        <a:cs typeface="Times New Roman"/>
                      </a:endParaRPr>
                    </a:p>
                  </a:txBody>
                  <a:tcPr/>
                </a:tc>
                <a:tc>
                  <a:txBody>
                    <a:bodyPr/>
                    <a:lstStyle/>
                    <a:p>
                      <a:pPr algn="ctr"/>
                      <a:r>
                        <a:rPr lang="en-US" sz="1600" dirty="0" smtClean="0"/>
                        <a:t>1.4</a:t>
                      </a:r>
                      <a:endParaRPr lang="en-US" sz="1600" b="0" dirty="0">
                        <a:latin typeface="Times New Roman"/>
                        <a:cs typeface="Times New Roman"/>
                      </a:endParaRPr>
                    </a:p>
                  </a:txBody>
                  <a:tcPr/>
                </a:tc>
                <a:tc>
                  <a:txBody>
                    <a:bodyPr/>
                    <a:lstStyle/>
                    <a:p>
                      <a:pPr algn="ctr"/>
                      <a:r>
                        <a:rPr lang="en-US" sz="1600" b="0" dirty="0" smtClean="0">
                          <a:latin typeface="+mn-lt"/>
                          <a:cs typeface="+mn-cs"/>
                        </a:rPr>
                        <a:t>1.8</a:t>
                      </a:r>
                      <a:endParaRPr lang="en-US" sz="1600" b="1" dirty="0">
                        <a:latin typeface="Times New Roman"/>
                        <a:cs typeface="Times New Roman"/>
                      </a:endParaRPr>
                    </a:p>
                  </a:txBody>
                  <a:tcPr/>
                </a:tc>
                <a:tc>
                  <a:txBody>
                    <a:bodyPr/>
                    <a:lstStyle/>
                    <a:p>
                      <a:pPr algn="ctr"/>
                      <a:r>
                        <a:rPr lang="en-US" altLang="zh-CN" sz="1600" dirty="0" smtClean="0"/>
                        <a:t>1.72</a:t>
                      </a:r>
                      <a:endParaRPr lang="en-US" sz="1600" b="0" dirty="0">
                        <a:latin typeface="Times New Roman"/>
                        <a:cs typeface="Times New Roman"/>
                      </a:endParaRPr>
                    </a:p>
                  </a:txBody>
                  <a:tcPr/>
                </a:tc>
                <a:tc>
                  <a:txBody>
                    <a:bodyPr/>
                    <a:lstStyle/>
                    <a:p>
                      <a:pPr algn="ctr"/>
                      <a:r>
                        <a:rPr lang="en-US" sz="1600" b="0" dirty="0" smtClean="0">
                          <a:latin typeface="+mn-lt"/>
                          <a:cs typeface="+mn-cs"/>
                        </a:rPr>
                        <a:t>14.14</a:t>
                      </a:r>
                      <a:endParaRPr lang="en-US" sz="1600" b="1" dirty="0">
                        <a:latin typeface="Times New Roman"/>
                        <a:cs typeface="Times New Roman"/>
                      </a:endParaRPr>
                    </a:p>
                  </a:txBody>
                  <a:tcPr/>
                </a:tc>
              </a:tr>
              <a:tr h="280031">
                <a:tc>
                  <a:txBody>
                    <a:bodyPr/>
                    <a:lstStyle/>
                    <a:p>
                      <a:pPr algn="ctr"/>
                      <a:r>
                        <a:rPr lang="en-US" sz="1600" dirty="0" smtClean="0"/>
                        <a:t>Level-2</a:t>
                      </a:r>
                      <a:endParaRPr lang="en-US" sz="1600" dirty="0">
                        <a:latin typeface="Times New Roman"/>
                        <a:cs typeface="Times New Roman"/>
                      </a:endParaRPr>
                    </a:p>
                  </a:txBody>
                  <a:tcPr/>
                </a:tc>
                <a:tc>
                  <a:txBody>
                    <a:bodyPr/>
                    <a:lstStyle/>
                    <a:p>
                      <a:pPr algn="ctr"/>
                      <a:r>
                        <a:rPr lang="en-US" sz="1600" dirty="0" smtClean="0"/>
                        <a:t>1,015,570</a:t>
                      </a:r>
                      <a:endParaRPr lang="en-US" sz="1600" dirty="0">
                        <a:latin typeface="Times New Roman"/>
                        <a:cs typeface="Times New Roman"/>
                      </a:endParaRPr>
                    </a:p>
                  </a:txBody>
                  <a:tcPr/>
                </a:tc>
                <a:tc>
                  <a:txBody>
                    <a:bodyPr/>
                    <a:lstStyle/>
                    <a:p>
                      <a:pPr algn="ctr"/>
                      <a:r>
                        <a:rPr lang="en-US" sz="1600" dirty="0" smtClean="0"/>
                        <a:t>×2</a:t>
                      </a:r>
                      <a:endParaRPr lang="en-US" sz="1600" b="1" dirty="0">
                        <a:latin typeface="Times New Roman"/>
                        <a:cs typeface="Times New Roman"/>
                      </a:endParaRPr>
                    </a:p>
                  </a:txBody>
                  <a:tcPr/>
                </a:tc>
                <a:tc>
                  <a:txBody>
                    <a:bodyPr/>
                    <a:lstStyle/>
                    <a:p>
                      <a:pPr algn="ctr"/>
                      <a:r>
                        <a:rPr lang="en-US" sz="1600" b="0" dirty="0" smtClean="0">
                          <a:latin typeface="+mn-lt"/>
                          <a:cs typeface="+mn-cs"/>
                        </a:rPr>
                        <a:t>2.8</a:t>
                      </a:r>
                      <a:endParaRPr lang="en-US" sz="1600" b="0" dirty="0">
                        <a:latin typeface="Times New Roman"/>
                        <a:cs typeface="Times New Roman"/>
                      </a:endParaRPr>
                    </a:p>
                  </a:txBody>
                  <a:tcPr/>
                </a:tc>
                <a:tc>
                  <a:txBody>
                    <a:bodyPr/>
                    <a:lstStyle/>
                    <a:p>
                      <a:pPr algn="ctr"/>
                      <a:r>
                        <a:rPr lang="en-US" sz="1600" b="0" dirty="0" smtClean="0">
                          <a:latin typeface="+mn-lt"/>
                          <a:cs typeface="+mn-cs"/>
                        </a:rPr>
                        <a:t>3.6</a:t>
                      </a:r>
                      <a:endParaRPr lang="en-US" sz="1600" b="1" dirty="0">
                        <a:latin typeface="Times New Roman"/>
                        <a:cs typeface="Times New Roman"/>
                      </a:endParaRPr>
                    </a:p>
                  </a:txBody>
                  <a:tcPr/>
                </a:tc>
                <a:tc>
                  <a:txBody>
                    <a:bodyPr/>
                    <a:lstStyle/>
                    <a:p>
                      <a:pPr algn="ctr"/>
                      <a:r>
                        <a:rPr lang="en-US" altLang="zh-CN" sz="1600" dirty="0" smtClean="0"/>
                        <a:t>1.79</a:t>
                      </a:r>
                      <a:endParaRPr lang="en-US" sz="1600" b="0" dirty="0">
                        <a:latin typeface="Times New Roman"/>
                        <a:cs typeface="Times New Roman"/>
                      </a:endParaRPr>
                    </a:p>
                  </a:txBody>
                  <a:tcPr/>
                </a:tc>
                <a:tc>
                  <a:txBody>
                    <a:bodyPr/>
                    <a:lstStyle/>
                    <a:p>
                      <a:pPr algn="ctr"/>
                      <a:r>
                        <a:rPr lang="en-US" sz="1600" b="0" dirty="0" smtClean="0">
                          <a:latin typeface="+mn-lt"/>
                          <a:cs typeface="+mn-cs"/>
                        </a:rPr>
                        <a:t>14.47</a:t>
                      </a:r>
                      <a:endParaRPr lang="en-US" sz="1600" b="1" dirty="0">
                        <a:latin typeface="Times New Roman"/>
                        <a:cs typeface="Times New Roman"/>
                      </a:endParaRPr>
                    </a:p>
                  </a:txBody>
                  <a:tcPr/>
                </a:tc>
              </a:tr>
              <a:tr h="280031">
                <a:tc>
                  <a:txBody>
                    <a:bodyPr/>
                    <a:lstStyle/>
                    <a:p>
                      <a:pPr algn="ctr"/>
                      <a:r>
                        <a:rPr lang="en-US" sz="1600" dirty="0" smtClean="0"/>
                        <a:t>Level-3</a:t>
                      </a:r>
                      <a:endParaRPr lang="en-US" sz="1600" dirty="0">
                        <a:latin typeface="Times New Roman"/>
                        <a:cs typeface="Times New Roman"/>
                      </a:endParaRPr>
                    </a:p>
                  </a:txBody>
                  <a:tcPr/>
                </a:tc>
                <a:tc>
                  <a:txBody>
                    <a:bodyPr/>
                    <a:lstStyle/>
                    <a:p>
                      <a:pPr algn="ctr"/>
                      <a:r>
                        <a:rPr lang="en-US" sz="1600" dirty="0" smtClean="0"/>
                        <a:t>1,999,386</a:t>
                      </a:r>
                      <a:endParaRPr lang="en-US" sz="1600" dirty="0">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×4</a:t>
                      </a:r>
                      <a:endParaRPr lang="en-US" sz="1600" b="1" dirty="0" smtClean="0">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dirty="0" smtClean="0">
                          <a:latin typeface="+mn-lt"/>
                          <a:cs typeface="+mn-cs"/>
                        </a:rPr>
                        <a:t>5.6</a:t>
                      </a:r>
                      <a:endParaRPr lang="en-US" sz="1600" b="0" dirty="0" smtClean="0">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dirty="0" smtClean="0">
                          <a:latin typeface="+mn-lt"/>
                          <a:cs typeface="+mn-cs"/>
                        </a:rPr>
                        <a:t>7.3</a:t>
                      </a:r>
                      <a:endParaRPr lang="en-US" sz="1600" b="1" dirty="0" smtClean="0">
                        <a:latin typeface="Times New Roman"/>
                        <a:cs typeface="Times New Roman"/>
                      </a:endParaRPr>
                    </a:p>
                  </a:txBody>
                  <a:tcPr/>
                </a:tc>
                <a:tc>
                  <a:txBody>
                    <a:bodyPr/>
                    <a:lstStyle/>
                    <a:p>
                      <a:pPr algn="ctr"/>
                      <a:r>
                        <a:rPr lang="en-US" altLang="zh-CN" sz="1600" dirty="0" smtClean="0"/>
                        <a:t>1.89</a:t>
                      </a:r>
                      <a:endParaRPr lang="en-US" sz="1600" b="0" dirty="0">
                        <a:latin typeface="Times New Roman"/>
                        <a:cs typeface="Times New Roman"/>
                      </a:endParaRPr>
                    </a:p>
                  </a:txBody>
                  <a:tcPr/>
                </a:tc>
                <a:tc>
                  <a:txBody>
                    <a:bodyPr/>
                    <a:lstStyle/>
                    <a:p>
                      <a:pPr algn="ctr"/>
                      <a:r>
                        <a:rPr lang="en-US" sz="1600" b="0" dirty="0" smtClean="0">
                          <a:latin typeface="+mn-lt"/>
                          <a:cs typeface="+mn-cs"/>
                        </a:rPr>
                        <a:t>15.22</a:t>
                      </a:r>
                      <a:endParaRPr lang="en-US" sz="1600" b="1" dirty="0">
                        <a:latin typeface="Times New Roman"/>
                        <a:cs typeface="Times New Roman"/>
                      </a:endParaRPr>
                    </a:p>
                  </a:txBody>
                  <a:tcPr/>
                </a:tc>
              </a:tr>
              <a:tr h="280031">
                <a:tc>
                  <a:txBody>
                    <a:bodyPr/>
                    <a:lstStyle/>
                    <a:p>
                      <a:pPr algn="ctr"/>
                      <a:r>
                        <a:rPr lang="en-US" sz="1600" dirty="0" smtClean="0"/>
                        <a:t>Level-4</a:t>
                      </a:r>
                      <a:endParaRPr lang="en-US" sz="1600" dirty="0">
                        <a:latin typeface="Times New Roman"/>
                        <a:cs typeface="Times New Roman"/>
                      </a:endParaRPr>
                    </a:p>
                  </a:txBody>
                  <a:tcPr/>
                </a:tc>
                <a:tc>
                  <a:txBody>
                    <a:bodyPr/>
                    <a:lstStyle/>
                    <a:p>
                      <a:pPr algn="ctr"/>
                      <a:r>
                        <a:rPr lang="en-US" sz="1600" dirty="0" smtClean="0"/>
                        <a:t>4,029,430</a:t>
                      </a:r>
                      <a:endParaRPr lang="en-US" sz="1600" b="1" dirty="0">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×8</a:t>
                      </a:r>
                      <a:endParaRPr lang="en-US" sz="1600" b="1" dirty="0" smtClean="0">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11.2</a:t>
                      </a:r>
                      <a:endParaRPr lang="en-US" sz="1600" b="1" dirty="0" smtClean="0">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dirty="0" smtClean="0">
                          <a:latin typeface="+mn-lt"/>
                          <a:cs typeface="+mn-cs"/>
                        </a:rPr>
                        <a:t>14.6</a:t>
                      </a:r>
                      <a:endParaRPr lang="en-US" sz="1600" b="1" dirty="0" smtClean="0">
                        <a:latin typeface="Times New Roman"/>
                        <a:cs typeface="Times New Roman"/>
                      </a:endParaRPr>
                    </a:p>
                  </a:txBody>
                  <a:tcPr/>
                </a:tc>
                <a:tc>
                  <a:txBody>
                    <a:bodyPr/>
                    <a:lstStyle/>
                    <a:p>
                      <a:pPr algn="ctr"/>
                      <a:r>
                        <a:rPr lang="en-US" sz="1600" dirty="0" smtClean="0"/>
                        <a:t>1.95</a:t>
                      </a:r>
                      <a:endParaRPr lang="en-US" sz="1600" b="0" dirty="0">
                        <a:latin typeface="Times New Roman"/>
                        <a:cs typeface="Times New Roman"/>
                      </a:endParaRPr>
                    </a:p>
                  </a:txBody>
                  <a:tcPr/>
                </a:tc>
                <a:tc>
                  <a:txBody>
                    <a:bodyPr/>
                    <a:lstStyle/>
                    <a:p>
                      <a:pPr algn="ctr"/>
                      <a:r>
                        <a:rPr lang="en-US" sz="1600" b="0" dirty="0" smtClean="0">
                          <a:latin typeface="+mn-lt"/>
                          <a:cs typeface="+mn-cs"/>
                        </a:rPr>
                        <a:t>16.06</a:t>
                      </a:r>
                      <a:endParaRPr lang="en-US" sz="1600" b="1" dirty="0">
                        <a:latin typeface="Times New Roman"/>
                        <a:cs typeface="Times New Roman"/>
                      </a:endParaRPr>
                    </a:p>
                  </a:txBody>
                  <a:tcPr/>
                </a:tc>
              </a:tr>
            </a:tbl>
          </a:graphicData>
        </a:graphic>
      </p:graphicFrame>
      <p:graphicFrame>
        <p:nvGraphicFramePr>
          <p:cNvPr id="13" name="Chart 7"/>
          <p:cNvGraphicFramePr/>
          <p:nvPr>
            <p:extLst>
              <p:ext uri="{D42A27DB-BD31-4B8C-83A1-F6EECF244321}">
                <p14:modId xmlns:p14="http://schemas.microsoft.com/office/powerpoint/2010/main" val="1491352502"/>
              </p:ext>
            </p:extLst>
          </p:nvPr>
        </p:nvGraphicFramePr>
        <p:xfrm>
          <a:off x="762000" y="1676400"/>
          <a:ext cx="7531961" cy="24634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58556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rPr>
              <a:t>Example 2. Viscous flow past a 3D sphere</a:t>
            </a:r>
            <a:endParaRPr lang="en-US" sz="2800" dirty="0">
              <a:solidFill>
                <a:srgbClr val="00009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406727251"/>
              </p:ext>
            </p:extLst>
          </p:nvPr>
        </p:nvGraphicFramePr>
        <p:xfrm>
          <a:off x="304800" y="1371600"/>
          <a:ext cx="8534400" cy="484632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lt1"/>
                          </a:solidFill>
                          <a:effectLst/>
                          <a:latin typeface="Arial"/>
                          <a:ea typeface="+mn-ea"/>
                          <a:cs typeface="Arial"/>
                        </a:rPr>
                        <a:t>Subsonic flow past a sphere </a:t>
                      </a:r>
                      <a:r>
                        <a:rPr lang="en-US" altLang="zh-CN" sz="2000" b="1" dirty="0" smtClean="0">
                          <a:latin typeface="Arial"/>
                          <a:cs typeface="Arial"/>
                        </a:rPr>
                        <a:t>at </a:t>
                      </a:r>
                      <a:r>
                        <a:rPr lang="en-US" altLang="zh-CN" sz="2000" b="1" i="1" dirty="0" smtClean="0">
                          <a:latin typeface="Arial"/>
                          <a:cs typeface="Arial"/>
                        </a:rPr>
                        <a:t>M</a:t>
                      </a:r>
                      <a:r>
                        <a:rPr lang="en-US" altLang="zh-CN" sz="2000" b="1" baseline="-25000" dirty="0" smtClean="0">
                          <a:latin typeface="Arial"/>
                          <a:cs typeface="Arial"/>
                        </a:rPr>
                        <a:t>∞ </a:t>
                      </a:r>
                      <a:r>
                        <a:rPr lang="en-US" altLang="zh-CN" sz="2000" b="1" dirty="0" smtClean="0">
                          <a:latin typeface="Arial"/>
                          <a:cs typeface="Arial"/>
                        </a:rPr>
                        <a:t>= 0.50,</a:t>
                      </a:r>
                      <a:r>
                        <a:rPr lang="en-US" altLang="zh-CN" sz="2000" b="1" baseline="0" dirty="0" smtClean="0">
                          <a:latin typeface="Arial"/>
                          <a:cs typeface="Arial"/>
                        </a:rPr>
                        <a:t> </a:t>
                      </a:r>
                      <a:r>
                        <a:rPr lang="en-US" altLang="zh-CN" sz="2000" b="1" dirty="0" smtClean="0">
                          <a:latin typeface="Arial"/>
                          <a:cs typeface="Arial"/>
                        </a:rPr>
                        <a:t>α = 0° and</a:t>
                      </a:r>
                      <a:r>
                        <a:rPr lang="en-US" altLang="zh-CN" sz="2000" b="1" baseline="0" dirty="0" smtClean="0">
                          <a:latin typeface="Arial"/>
                          <a:cs typeface="Arial"/>
                        </a:rPr>
                        <a:t> Re=118</a:t>
                      </a:r>
                      <a:r>
                        <a:rPr lang="en-US" altLang="zh-CN" sz="2000" b="1" dirty="0" smtClean="0">
                          <a:latin typeface="Arial"/>
                          <a:cs typeface="Arial"/>
                        </a:rPr>
                        <a:t>.</a:t>
                      </a:r>
                      <a:r>
                        <a:rPr lang="en-US" sz="2000" b="1" kern="1200" dirty="0" smtClean="0">
                          <a:solidFill>
                            <a:schemeClr val="lt1"/>
                          </a:solidFill>
                          <a:effectLst/>
                          <a:latin typeface="Arial"/>
                          <a:ea typeface="+mn-ea"/>
                          <a:cs typeface="Arial"/>
                        </a:rPr>
                        <a:t> </a:t>
                      </a:r>
                      <a:endParaRPr lang="en-US" sz="2000" dirty="0" smtClean="0">
                        <a:latin typeface="Arial"/>
                        <a:cs typeface="Arial"/>
                      </a:endParaRPr>
                    </a:p>
                  </a:txBody>
                  <a:tcPr/>
                </a:tc>
              </a:tr>
              <a:tr h="441960">
                <a:tc>
                  <a: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ctr" defTabSz="457200" rtl="0" eaLnBrk="1" fontAlgn="auto" latinLnBrk="0" hangingPunct="1">
                        <a:lnSpc>
                          <a:spcPct val="100000"/>
                        </a:lnSpc>
                        <a:spcBef>
                          <a:spcPts val="0"/>
                        </a:spcBef>
                        <a:spcAft>
                          <a:spcPts val="0"/>
                        </a:spcAft>
                        <a:buClrTx/>
                        <a:buSzTx/>
                        <a:buFont typeface="Arial"/>
                        <a:buNone/>
                        <a:tabLst/>
                        <a:defRPr/>
                      </a:pPr>
                      <a:r>
                        <a:rPr lang="en-US" sz="1600" b="1" dirty="0" smtClean="0">
                          <a:latin typeface="Arial"/>
                          <a:cs typeface="Arial"/>
                        </a:rPr>
                        <a:t>Figure. The tetrahedral grid and </a:t>
                      </a:r>
                      <a:r>
                        <a:rPr lang="en-US" sz="1600" b="1" dirty="0" err="1" smtClean="0">
                          <a:latin typeface="Arial"/>
                          <a:cs typeface="Arial"/>
                        </a:rPr>
                        <a:t>streamtraces</a:t>
                      </a:r>
                      <a:r>
                        <a:rPr lang="en-US" sz="1600" b="1" dirty="0" smtClean="0">
                          <a:latin typeface="Arial"/>
                          <a:cs typeface="Arial"/>
                        </a:rPr>
                        <a:t> on the symmetry plane</a:t>
                      </a:r>
                      <a:endParaRPr lang="en-US" sz="1800" b="0" i="0" kern="1200" baseline="0" dirty="0" smtClean="0">
                        <a:solidFill>
                          <a:schemeClr val="dk1"/>
                        </a:solidFill>
                        <a:effectLst/>
                        <a:latin typeface="Arial"/>
                        <a:ea typeface="+mn-ea"/>
                        <a:cs typeface="Arial"/>
                      </a:endParaRPr>
                    </a:p>
                  </a:txBody>
                  <a:tcPr/>
                </a:tc>
              </a:tr>
            </a:tbl>
          </a:graphicData>
        </a:graphic>
      </p:graphicFrame>
      <p:pic>
        <p:nvPicPr>
          <p:cNvPr id="3" name="图片 2" descr="vsphere_tetr_grid-eps-converted-to.pdf"/>
          <p:cNvPicPr>
            <a:picLocks noChangeAspect="1"/>
          </p:cNvPicPr>
          <p:nvPr/>
        </p:nvPicPr>
        <p:blipFill rotWithShape="1">
          <a:blip r:embed="rId2">
            <a:extLst>
              <a:ext uri="{28A0092B-C50C-407E-A947-70E740481C1C}">
                <a14:useLocalDpi xmlns:a14="http://schemas.microsoft.com/office/drawing/2010/main" val="0"/>
              </a:ext>
            </a:extLst>
          </a:blip>
          <a:srcRect r="14369"/>
          <a:stretch/>
        </p:blipFill>
        <p:spPr>
          <a:xfrm>
            <a:off x="609600" y="2133600"/>
            <a:ext cx="3505200" cy="3639966"/>
          </a:xfrm>
          <a:prstGeom prst="rect">
            <a:avLst/>
          </a:prstGeom>
        </p:spPr>
      </p:pic>
      <p:pic>
        <p:nvPicPr>
          <p:cNvPr id="5" name="图片 4" descr="vsphere_tetr_p1p2_trace-eps-converted-to.pdf"/>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267201" y="2133600"/>
            <a:ext cx="4114799" cy="3657600"/>
          </a:xfrm>
          <a:prstGeom prst="rect">
            <a:avLst/>
          </a:prstGeom>
        </p:spPr>
      </p:pic>
    </p:spTree>
    <p:extLst>
      <p:ext uri="{BB962C8B-B14F-4D97-AF65-F5344CB8AC3E}">
        <p14:creationId xmlns:p14="http://schemas.microsoft.com/office/powerpoint/2010/main" val="259020305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2800" dirty="0">
                <a:solidFill>
                  <a:srgbClr val="000090"/>
                </a:solidFill>
              </a:rPr>
              <a:t>Example 2. Viscous flow past a 3D sphere</a:t>
            </a:r>
            <a:endParaRPr lang="en-US" sz="2800" dirty="0">
              <a:solidFill>
                <a:srgbClr val="00009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545854247"/>
              </p:ext>
            </p:extLst>
          </p:nvPr>
        </p:nvGraphicFramePr>
        <p:xfrm>
          <a:off x="304800" y="1371600"/>
          <a:ext cx="8534400" cy="505968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lt1"/>
                          </a:solidFill>
                          <a:effectLst/>
                          <a:latin typeface="Arial"/>
                          <a:ea typeface="+mn-ea"/>
                          <a:cs typeface="Arial"/>
                        </a:rPr>
                        <a:t>Subsonic flow past a sphere </a:t>
                      </a:r>
                      <a:r>
                        <a:rPr lang="en-US" altLang="zh-CN" sz="2000" b="1" dirty="0" smtClean="0">
                          <a:latin typeface="Arial"/>
                          <a:cs typeface="Arial"/>
                        </a:rPr>
                        <a:t>at </a:t>
                      </a:r>
                      <a:r>
                        <a:rPr lang="en-US" altLang="zh-CN" sz="2000" b="1" i="1" dirty="0" smtClean="0">
                          <a:latin typeface="Arial"/>
                          <a:cs typeface="Arial"/>
                        </a:rPr>
                        <a:t>M</a:t>
                      </a:r>
                      <a:r>
                        <a:rPr lang="en-US" altLang="zh-CN" sz="2000" b="1" baseline="-25000" dirty="0" smtClean="0">
                          <a:latin typeface="Arial"/>
                          <a:cs typeface="Arial"/>
                        </a:rPr>
                        <a:t>∞ </a:t>
                      </a:r>
                      <a:r>
                        <a:rPr lang="en-US" altLang="zh-CN" sz="2000" b="1" dirty="0" smtClean="0">
                          <a:latin typeface="Arial"/>
                          <a:cs typeface="Arial"/>
                        </a:rPr>
                        <a:t>= 0.50 and α = 0°.</a:t>
                      </a:r>
                      <a:r>
                        <a:rPr lang="en-US" sz="2000" b="1" kern="1200" dirty="0" smtClean="0">
                          <a:solidFill>
                            <a:schemeClr val="lt1"/>
                          </a:solidFill>
                          <a:effectLst/>
                          <a:latin typeface="Arial"/>
                          <a:ea typeface="+mn-ea"/>
                          <a:cs typeface="Arial"/>
                        </a:rPr>
                        <a:t> </a:t>
                      </a:r>
                      <a:endParaRPr lang="en-US" sz="2000" dirty="0" smtClean="0">
                        <a:latin typeface="Arial"/>
                        <a:cs typeface="Arial"/>
                      </a:endParaRP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txBody>
                  <a:tcPr/>
                </a:tc>
              </a:tr>
            </a:tbl>
          </a:graphicData>
        </a:graphic>
      </p:graphicFrame>
      <p:graphicFrame>
        <p:nvGraphicFramePr>
          <p:cNvPr id="11" name="Table 5"/>
          <p:cNvGraphicFramePr>
            <a:graphicFrameLocks noGrp="1"/>
          </p:cNvGraphicFramePr>
          <p:nvPr>
            <p:extLst>
              <p:ext uri="{D42A27DB-BD31-4B8C-83A1-F6EECF244321}">
                <p14:modId xmlns:p14="http://schemas.microsoft.com/office/powerpoint/2010/main" val="810647591"/>
              </p:ext>
            </p:extLst>
          </p:nvPr>
        </p:nvGraphicFramePr>
        <p:xfrm>
          <a:off x="495605" y="4079570"/>
          <a:ext cx="8110122" cy="2321230"/>
        </p:xfrm>
        <a:graphic>
          <a:graphicData uri="http://schemas.openxmlformats.org/drawingml/2006/table">
            <a:tbl>
              <a:tblPr firstRow="1" bandRow="1">
                <a:tableStyleId>{21E4AEA4-8DFA-4A89-87EB-49C32662AFE0}</a:tableStyleId>
              </a:tblPr>
              <a:tblGrid>
                <a:gridCol w="1231337"/>
                <a:gridCol w="1190386"/>
                <a:gridCol w="1202535"/>
                <a:gridCol w="1337652"/>
                <a:gridCol w="1243071"/>
                <a:gridCol w="918791"/>
                <a:gridCol w="986350"/>
              </a:tblGrid>
              <a:tr h="490055">
                <a:tc rowSpan="2">
                  <a:txBody>
                    <a:bodyPr/>
                    <a:lstStyle/>
                    <a:p>
                      <a:pPr algn="ctr"/>
                      <a:endParaRPr lang="en-US" sz="1600" dirty="0" smtClean="0"/>
                    </a:p>
                    <a:p>
                      <a:pPr algn="ctr"/>
                      <a:r>
                        <a:rPr lang="en-US" sz="1600" dirty="0" smtClean="0"/>
                        <a:t>Grids</a:t>
                      </a:r>
                      <a:endParaRPr lang="en-US" sz="1600" dirty="0" smtClean="0">
                        <a:latin typeface="Times New Roman"/>
                        <a:cs typeface="Times New Roman"/>
                      </a:endParaRPr>
                    </a:p>
                  </a:txBody>
                  <a:tcPr/>
                </a:tc>
                <a:tc rowSpan="2">
                  <a:txBody>
                    <a:bodyPr/>
                    <a:lstStyle/>
                    <a:p>
                      <a:pPr algn="ctr"/>
                      <a:endParaRPr lang="en-US" sz="1600" baseline="0" dirty="0" smtClean="0"/>
                    </a:p>
                    <a:p>
                      <a:pPr algn="ctr"/>
                      <a:r>
                        <a:rPr lang="en-US" sz="1600" baseline="0" dirty="0" smtClean="0"/>
                        <a:t>Elements</a:t>
                      </a:r>
                      <a:endParaRPr lang="en-US" sz="1600" dirty="0">
                        <a:latin typeface="Times New Roman"/>
                        <a:cs typeface="Times New Roman"/>
                      </a:endParaRPr>
                    </a:p>
                  </a:txBody>
                  <a:tcPr/>
                </a:tc>
                <a:tc rowSpan="2">
                  <a:txBody>
                    <a:bodyPr/>
                    <a:lstStyle/>
                    <a:p>
                      <a:pPr algn="ctr"/>
                      <a:endParaRPr lang="en-US" sz="1600" baseline="0" dirty="0" smtClean="0"/>
                    </a:p>
                    <a:p>
                      <a:pPr algn="ctr"/>
                      <a:r>
                        <a:rPr lang="en-US" sz="1600" baseline="0" dirty="0" smtClean="0"/>
                        <a:t>GPU’s</a:t>
                      </a:r>
                      <a:endParaRPr lang="en-US" sz="1600" dirty="0">
                        <a:latin typeface="Times New Roman"/>
                        <a:cs typeface="Times New Roman"/>
                      </a:endParaRPr>
                    </a:p>
                  </a:txBody>
                  <a:tcPr/>
                </a:tc>
                <a:tc gridSpan="2">
                  <a:txBody>
                    <a:bodyPr/>
                    <a:lstStyle/>
                    <a:p>
                      <a:pPr algn="ctr"/>
                      <a:r>
                        <a:rPr lang="en-US" sz="1600" dirty="0" smtClean="0"/>
                        <a:t>Storage(GB)</a:t>
                      </a:r>
                      <a:endParaRPr lang="en-US" sz="1600" dirty="0" smtClean="0">
                        <a:latin typeface="Times New Roman"/>
                        <a:cs typeface="Times New Roman"/>
                      </a:endParaRPr>
                    </a:p>
                  </a:txBody>
                  <a:tcPr/>
                </a:tc>
                <a:tc hMerge="1">
                  <a:txBody>
                    <a:bodyPr/>
                    <a:lstStyle/>
                    <a:p>
                      <a:endParaRPr lang="zh-CN" altLang="en-US"/>
                    </a:p>
                  </a:txBody>
                  <a:tcPr/>
                </a:tc>
                <a:tc gridSpan="2">
                  <a:txBody>
                    <a:bodyPr/>
                    <a:lstStyle/>
                    <a:p>
                      <a:pPr algn="ctr"/>
                      <a:r>
                        <a:rPr lang="en-US" sz="1600" dirty="0" smtClean="0"/>
                        <a:t>Unit time (</a:t>
                      </a:r>
                      <a:r>
                        <a:rPr lang="en-US" sz="1600" dirty="0" err="1" smtClean="0"/>
                        <a:t>ms</a:t>
                      </a:r>
                      <a:r>
                        <a:rPr lang="en-US" sz="1600" dirty="0" smtClean="0"/>
                        <a:t>)</a:t>
                      </a:r>
                      <a:endParaRPr lang="en-US" sz="1600" dirty="0">
                        <a:latin typeface="Times New Roman"/>
                        <a:cs typeface="Times New Roman"/>
                      </a:endParaRPr>
                    </a:p>
                  </a:txBody>
                  <a:tcPr/>
                </a:tc>
                <a:tc hMerge="1">
                  <a:txBody>
                    <a:bodyPr/>
                    <a:lstStyle/>
                    <a:p>
                      <a:endParaRPr lang="zh-CN" altLang="en-US"/>
                    </a:p>
                  </a:txBody>
                  <a:tcPr/>
                </a:tc>
              </a:tr>
              <a:tr h="49005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r>
                        <a:rPr lang="en-US" sz="1600" dirty="0" smtClean="0"/>
                        <a:t>P1</a:t>
                      </a:r>
                      <a:endParaRPr lang="en-US" sz="1600" dirty="0">
                        <a:latin typeface="Times New Roman"/>
                        <a:cs typeface="Times New Roman"/>
                      </a:endParaRPr>
                    </a:p>
                  </a:txBody>
                  <a:tcPr/>
                </a:tc>
                <a:tc>
                  <a:txBody>
                    <a:bodyPr/>
                    <a:lstStyle/>
                    <a:p>
                      <a:pPr algn="ctr"/>
                      <a:r>
                        <a:rPr lang="en-US" sz="1600" dirty="0" smtClean="0"/>
                        <a:t>P1P2</a:t>
                      </a:r>
                      <a:endParaRPr lang="en-US" sz="1600" dirty="0">
                        <a:latin typeface="Times New Roman"/>
                        <a:cs typeface="Times New Roman"/>
                      </a:endParaRPr>
                    </a:p>
                  </a:txBody>
                  <a:tcPr/>
                </a:tc>
                <a:tc>
                  <a:txBody>
                    <a:bodyPr/>
                    <a:lstStyle/>
                    <a:p>
                      <a:pPr algn="ctr"/>
                      <a:r>
                        <a:rPr lang="en-US" sz="1600" dirty="0" smtClean="0"/>
                        <a:t>P1</a:t>
                      </a:r>
                      <a:endParaRPr lang="en-US" sz="1600" dirty="0">
                        <a:latin typeface="Times New Roman"/>
                        <a:cs typeface="Times New Roman"/>
                      </a:endParaRPr>
                    </a:p>
                  </a:txBody>
                  <a:tcPr/>
                </a:tc>
                <a:tc>
                  <a:txBody>
                    <a:bodyPr/>
                    <a:lstStyle/>
                    <a:p>
                      <a:pPr algn="ctr"/>
                      <a:r>
                        <a:rPr lang="en-US" sz="1600" dirty="0" smtClean="0"/>
                        <a:t>P1P2</a:t>
                      </a:r>
                      <a:endParaRPr lang="en-US" sz="1600" dirty="0">
                        <a:latin typeface="Times New Roman"/>
                        <a:cs typeface="Times New Roman"/>
                      </a:endParaRPr>
                    </a:p>
                  </a:txBody>
                  <a:tcPr/>
                </a:tc>
              </a:tr>
              <a:tr h="280031">
                <a:tc>
                  <a:txBody>
                    <a:bodyPr/>
                    <a:lstStyle/>
                    <a:p>
                      <a:pPr algn="ctr"/>
                      <a:r>
                        <a:rPr lang="en-US" sz="1600" dirty="0" smtClean="0"/>
                        <a:t>Level-1</a:t>
                      </a:r>
                      <a:endParaRPr lang="en-US" sz="1600" dirty="0">
                        <a:latin typeface="Times New Roman"/>
                        <a:cs typeface="Times New Roman"/>
                      </a:endParaRPr>
                    </a:p>
                  </a:txBody>
                  <a:tcPr/>
                </a:tc>
                <a:tc>
                  <a:txBody>
                    <a:bodyPr/>
                    <a:lstStyle/>
                    <a:p>
                      <a:pPr algn="ctr"/>
                      <a:r>
                        <a:rPr lang="en-US" altLang="zh-CN" sz="1600" dirty="0" smtClean="0"/>
                        <a:t>500,095</a:t>
                      </a:r>
                      <a:endParaRPr lang="en-US" sz="1600" dirty="0">
                        <a:latin typeface="Times New Roman"/>
                        <a:cs typeface="Times New Roman"/>
                      </a:endParaRPr>
                    </a:p>
                  </a:txBody>
                  <a:tcPr/>
                </a:tc>
                <a:tc>
                  <a:txBody>
                    <a:bodyPr/>
                    <a:lstStyle/>
                    <a:p>
                      <a:pPr algn="ctr"/>
                      <a:r>
                        <a:rPr lang="en-US" sz="1600" dirty="0" smtClean="0"/>
                        <a:t>×1</a:t>
                      </a:r>
                      <a:endParaRPr lang="en-US" sz="1600" b="1" dirty="0">
                        <a:latin typeface="Times New Roman"/>
                        <a:cs typeface="Times New Roman"/>
                      </a:endParaRPr>
                    </a:p>
                  </a:txBody>
                  <a:tcPr/>
                </a:tc>
                <a:tc>
                  <a:txBody>
                    <a:bodyPr/>
                    <a:lstStyle/>
                    <a:p>
                      <a:pPr algn="ctr"/>
                      <a:r>
                        <a:rPr lang="en-US" sz="1600" dirty="0" smtClean="0"/>
                        <a:t>1.9</a:t>
                      </a:r>
                      <a:endParaRPr lang="en-US" sz="1600" b="0" dirty="0">
                        <a:latin typeface="Times New Roman"/>
                        <a:cs typeface="Times New Roman"/>
                      </a:endParaRPr>
                    </a:p>
                  </a:txBody>
                  <a:tcPr/>
                </a:tc>
                <a:tc>
                  <a:txBody>
                    <a:bodyPr/>
                    <a:lstStyle/>
                    <a:p>
                      <a:pPr algn="ctr"/>
                      <a:r>
                        <a:rPr lang="en-US" sz="1600" b="0" dirty="0" smtClean="0">
                          <a:latin typeface="+mn-lt"/>
                          <a:cs typeface="+mn-cs"/>
                        </a:rPr>
                        <a:t>2.5</a:t>
                      </a:r>
                      <a:endParaRPr lang="en-US" sz="1600" b="1" dirty="0">
                        <a:latin typeface="Times New Roman"/>
                        <a:cs typeface="Times New Roman"/>
                      </a:endParaRPr>
                    </a:p>
                  </a:txBody>
                  <a:tcPr/>
                </a:tc>
                <a:tc>
                  <a:txBody>
                    <a:bodyPr/>
                    <a:lstStyle/>
                    <a:p>
                      <a:pPr algn="ctr"/>
                      <a:r>
                        <a:rPr lang="en-US" sz="1600" b="0" dirty="0" smtClean="0">
                          <a:latin typeface="+mn-lt"/>
                          <a:cs typeface="+mn-cs"/>
                        </a:rPr>
                        <a:t>5.96</a:t>
                      </a:r>
                      <a:endParaRPr lang="en-US" sz="1600" b="0" dirty="0">
                        <a:latin typeface="Times New Roman"/>
                        <a:cs typeface="Times New Roman"/>
                      </a:endParaRPr>
                    </a:p>
                  </a:txBody>
                  <a:tcPr/>
                </a:tc>
                <a:tc>
                  <a:txBody>
                    <a:bodyPr/>
                    <a:lstStyle/>
                    <a:p>
                      <a:pPr algn="ctr"/>
                      <a:r>
                        <a:rPr lang="en-US" sz="1600" b="0" dirty="0" smtClean="0">
                          <a:latin typeface="+mn-lt"/>
                          <a:cs typeface="+mn-cs"/>
                        </a:rPr>
                        <a:t>19.84</a:t>
                      </a:r>
                      <a:endParaRPr lang="en-US" sz="1600" b="1" dirty="0">
                        <a:latin typeface="Times New Roman"/>
                        <a:cs typeface="Times New Roman"/>
                      </a:endParaRPr>
                    </a:p>
                  </a:txBody>
                  <a:tcPr/>
                </a:tc>
              </a:tr>
              <a:tr h="280031">
                <a:tc>
                  <a:txBody>
                    <a:bodyPr/>
                    <a:lstStyle/>
                    <a:p>
                      <a:pPr algn="ctr"/>
                      <a:r>
                        <a:rPr lang="en-US" sz="1600" dirty="0" smtClean="0"/>
                        <a:t>Level-2</a:t>
                      </a:r>
                      <a:endParaRPr lang="en-US" sz="1600" dirty="0">
                        <a:latin typeface="Times New Roman"/>
                        <a:cs typeface="Times New Roman"/>
                      </a:endParaRPr>
                    </a:p>
                  </a:txBody>
                  <a:tcPr/>
                </a:tc>
                <a:tc>
                  <a:txBody>
                    <a:bodyPr/>
                    <a:lstStyle/>
                    <a:p>
                      <a:pPr algn="ctr"/>
                      <a:r>
                        <a:rPr lang="en-US" sz="1600" dirty="0" smtClean="0"/>
                        <a:t>1,000,103</a:t>
                      </a:r>
                      <a:endParaRPr lang="en-US" sz="1600" dirty="0">
                        <a:latin typeface="Times New Roman"/>
                        <a:cs typeface="Times New Roman"/>
                      </a:endParaRPr>
                    </a:p>
                  </a:txBody>
                  <a:tcPr/>
                </a:tc>
                <a:tc>
                  <a:txBody>
                    <a:bodyPr/>
                    <a:lstStyle/>
                    <a:p>
                      <a:pPr algn="ctr"/>
                      <a:r>
                        <a:rPr lang="en-US" sz="1600" dirty="0" smtClean="0"/>
                        <a:t>×2</a:t>
                      </a:r>
                      <a:endParaRPr lang="en-US" sz="1600" b="1" dirty="0">
                        <a:latin typeface="Times New Roman"/>
                        <a:cs typeface="Times New Roman"/>
                      </a:endParaRPr>
                    </a:p>
                  </a:txBody>
                  <a:tcPr/>
                </a:tc>
                <a:tc>
                  <a:txBody>
                    <a:bodyPr/>
                    <a:lstStyle/>
                    <a:p>
                      <a:pPr algn="ctr"/>
                      <a:r>
                        <a:rPr lang="en-US" sz="1600" b="0" dirty="0" smtClean="0">
                          <a:latin typeface="+mn-lt"/>
                          <a:cs typeface="+mn-cs"/>
                        </a:rPr>
                        <a:t>3.8</a:t>
                      </a:r>
                      <a:endParaRPr lang="en-US" sz="1600" b="0" dirty="0">
                        <a:latin typeface="Times New Roman"/>
                        <a:cs typeface="Times New Roman"/>
                      </a:endParaRPr>
                    </a:p>
                  </a:txBody>
                  <a:tcPr/>
                </a:tc>
                <a:tc>
                  <a:txBody>
                    <a:bodyPr/>
                    <a:lstStyle/>
                    <a:p>
                      <a:pPr algn="ctr"/>
                      <a:r>
                        <a:rPr lang="en-US" sz="1600" b="0" dirty="0" smtClean="0">
                          <a:latin typeface="+mn-lt"/>
                          <a:cs typeface="+mn-cs"/>
                        </a:rPr>
                        <a:t>4.9</a:t>
                      </a:r>
                      <a:endParaRPr lang="en-US" sz="1600" b="1" dirty="0">
                        <a:latin typeface="Times New Roman"/>
                        <a:cs typeface="Times New Roman"/>
                      </a:endParaRPr>
                    </a:p>
                  </a:txBody>
                  <a:tcPr/>
                </a:tc>
                <a:tc>
                  <a:txBody>
                    <a:bodyPr/>
                    <a:lstStyle/>
                    <a:p>
                      <a:pPr algn="ctr"/>
                      <a:r>
                        <a:rPr lang="en-US" sz="1600" b="0" dirty="0" smtClean="0">
                          <a:latin typeface="+mn-lt"/>
                          <a:cs typeface="+mn-cs"/>
                        </a:rPr>
                        <a:t>6.05</a:t>
                      </a:r>
                      <a:endParaRPr lang="en-US" sz="1600" b="0" dirty="0">
                        <a:latin typeface="Times New Roman"/>
                        <a:cs typeface="Times New Roman"/>
                      </a:endParaRPr>
                    </a:p>
                  </a:txBody>
                  <a:tcPr/>
                </a:tc>
                <a:tc>
                  <a:txBody>
                    <a:bodyPr/>
                    <a:lstStyle/>
                    <a:p>
                      <a:pPr algn="ctr"/>
                      <a:r>
                        <a:rPr lang="en-US" sz="1600" b="0" dirty="0" smtClean="0">
                          <a:latin typeface="+mn-lt"/>
                          <a:cs typeface="+mn-cs"/>
                        </a:rPr>
                        <a:t>20.26</a:t>
                      </a:r>
                      <a:endParaRPr lang="en-US" sz="1600" b="1" dirty="0">
                        <a:latin typeface="Times New Roman"/>
                        <a:cs typeface="Times New Roman"/>
                      </a:endParaRPr>
                    </a:p>
                  </a:txBody>
                  <a:tcPr/>
                </a:tc>
              </a:tr>
              <a:tr h="280031">
                <a:tc>
                  <a:txBody>
                    <a:bodyPr/>
                    <a:lstStyle/>
                    <a:p>
                      <a:pPr algn="ctr"/>
                      <a:r>
                        <a:rPr lang="en-US" sz="1600" dirty="0" smtClean="0"/>
                        <a:t>Level-3</a:t>
                      </a:r>
                      <a:endParaRPr lang="en-US" sz="1600" dirty="0">
                        <a:latin typeface="Times New Roman"/>
                        <a:cs typeface="Times New Roman"/>
                      </a:endParaRPr>
                    </a:p>
                  </a:txBody>
                  <a:tcPr/>
                </a:tc>
                <a:tc>
                  <a:txBody>
                    <a:bodyPr/>
                    <a:lstStyle/>
                    <a:p>
                      <a:pPr algn="ctr"/>
                      <a:r>
                        <a:rPr lang="en-US" sz="1600" dirty="0" smtClean="0"/>
                        <a:t>2,000,051</a:t>
                      </a:r>
                      <a:endParaRPr lang="en-US" sz="1600" dirty="0">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×4</a:t>
                      </a:r>
                      <a:endParaRPr lang="en-US" sz="1600" b="1" dirty="0" smtClean="0">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dirty="0" smtClean="0">
                          <a:latin typeface="+mn-lt"/>
                          <a:cs typeface="+mn-cs"/>
                        </a:rPr>
                        <a:t>7.6</a:t>
                      </a:r>
                      <a:endParaRPr lang="en-US" sz="1600" b="0" dirty="0" smtClean="0">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dirty="0" smtClean="0">
                          <a:latin typeface="+mn-lt"/>
                          <a:cs typeface="+mn-cs"/>
                        </a:rPr>
                        <a:t>9.9</a:t>
                      </a:r>
                      <a:endParaRPr lang="en-US" sz="1600" b="1" dirty="0" smtClean="0">
                        <a:latin typeface="Times New Roman"/>
                        <a:cs typeface="Times New Roman"/>
                      </a:endParaRPr>
                    </a:p>
                  </a:txBody>
                  <a:tcPr/>
                </a:tc>
                <a:tc>
                  <a:txBody>
                    <a:bodyPr/>
                    <a:lstStyle/>
                    <a:p>
                      <a:pPr algn="ctr"/>
                      <a:r>
                        <a:rPr lang="en-US" sz="1600" b="0" dirty="0" smtClean="0">
                          <a:latin typeface="+mn-lt"/>
                          <a:cs typeface="+mn-cs"/>
                        </a:rPr>
                        <a:t>6.16</a:t>
                      </a:r>
                      <a:endParaRPr lang="en-US" sz="1600" b="0" dirty="0">
                        <a:latin typeface="Times New Roman"/>
                        <a:cs typeface="Times New Roman"/>
                      </a:endParaRPr>
                    </a:p>
                  </a:txBody>
                  <a:tcPr/>
                </a:tc>
                <a:tc>
                  <a:txBody>
                    <a:bodyPr/>
                    <a:lstStyle/>
                    <a:p>
                      <a:pPr algn="ctr"/>
                      <a:r>
                        <a:rPr lang="en-US" sz="1600" b="0" dirty="0" smtClean="0">
                          <a:latin typeface="+mn-lt"/>
                          <a:cs typeface="+mn-cs"/>
                        </a:rPr>
                        <a:t>21.11</a:t>
                      </a:r>
                      <a:endParaRPr lang="en-US" sz="1600" b="1" dirty="0">
                        <a:latin typeface="Times New Roman"/>
                        <a:cs typeface="Times New Roman"/>
                      </a:endParaRPr>
                    </a:p>
                  </a:txBody>
                  <a:tcPr/>
                </a:tc>
              </a:tr>
              <a:tr h="280031">
                <a:tc>
                  <a:txBody>
                    <a:bodyPr/>
                    <a:lstStyle/>
                    <a:p>
                      <a:pPr algn="ctr"/>
                      <a:r>
                        <a:rPr lang="en-US" sz="1600" dirty="0" smtClean="0"/>
                        <a:t>Level-4</a:t>
                      </a:r>
                      <a:endParaRPr lang="en-US" sz="1600" dirty="0">
                        <a:latin typeface="Times New Roman"/>
                        <a:cs typeface="Times New Roman"/>
                      </a:endParaRPr>
                    </a:p>
                  </a:txBody>
                  <a:tcPr/>
                </a:tc>
                <a:tc>
                  <a:txBody>
                    <a:bodyPr/>
                    <a:lstStyle/>
                    <a:p>
                      <a:pPr algn="ctr"/>
                      <a:r>
                        <a:rPr lang="en-US" sz="1600" dirty="0" smtClean="0"/>
                        <a:t>4,000,227</a:t>
                      </a:r>
                      <a:endParaRPr lang="en-US" sz="1600" b="1" dirty="0">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×8</a:t>
                      </a:r>
                      <a:endParaRPr lang="en-US" sz="1600" b="1" dirty="0" smtClean="0">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15.2</a:t>
                      </a:r>
                      <a:endParaRPr lang="en-US" sz="1600" b="1" dirty="0" smtClean="0">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dirty="0" smtClean="0">
                          <a:latin typeface="+mn-lt"/>
                          <a:cs typeface="+mn-cs"/>
                        </a:rPr>
                        <a:t>19.8</a:t>
                      </a:r>
                      <a:endParaRPr lang="en-US" sz="1600" b="1" dirty="0" smtClean="0">
                        <a:latin typeface="Times New Roman"/>
                        <a:cs typeface="Times New Roman"/>
                      </a:endParaRPr>
                    </a:p>
                  </a:txBody>
                  <a:tcPr/>
                </a:tc>
                <a:tc>
                  <a:txBody>
                    <a:bodyPr/>
                    <a:lstStyle/>
                    <a:p>
                      <a:pPr algn="ctr"/>
                      <a:r>
                        <a:rPr lang="en-US" sz="1600" b="0" dirty="0" smtClean="0">
                          <a:latin typeface="+mn-lt"/>
                          <a:cs typeface="+mn-cs"/>
                        </a:rPr>
                        <a:t>6.53</a:t>
                      </a:r>
                      <a:endParaRPr lang="en-US" sz="1600" b="0" dirty="0">
                        <a:latin typeface="Times New Roman"/>
                        <a:cs typeface="Times New Roman"/>
                      </a:endParaRPr>
                    </a:p>
                  </a:txBody>
                  <a:tcPr/>
                </a:tc>
                <a:tc>
                  <a:txBody>
                    <a:bodyPr/>
                    <a:lstStyle/>
                    <a:p>
                      <a:pPr algn="ctr"/>
                      <a:r>
                        <a:rPr lang="en-US" sz="1600" b="0" dirty="0" smtClean="0">
                          <a:latin typeface="+mn-lt"/>
                          <a:cs typeface="+mn-cs"/>
                        </a:rPr>
                        <a:t>22.71</a:t>
                      </a:r>
                      <a:endParaRPr lang="en-US" sz="1600" b="1" dirty="0">
                        <a:latin typeface="Times New Roman"/>
                        <a:cs typeface="Times New Roman"/>
                      </a:endParaRPr>
                    </a:p>
                  </a:txBody>
                  <a:tcPr/>
                </a:tc>
              </a:tr>
            </a:tbl>
          </a:graphicData>
        </a:graphic>
      </p:graphicFrame>
      <p:graphicFrame>
        <p:nvGraphicFramePr>
          <p:cNvPr id="13" name="Chart 7"/>
          <p:cNvGraphicFramePr/>
          <p:nvPr>
            <p:extLst>
              <p:ext uri="{D42A27DB-BD31-4B8C-83A1-F6EECF244321}">
                <p14:modId xmlns:p14="http://schemas.microsoft.com/office/powerpoint/2010/main" val="1436964215"/>
              </p:ext>
            </p:extLst>
          </p:nvPr>
        </p:nvGraphicFramePr>
        <p:xfrm>
          <a:off x="762000" y="1676400"/>
          <a:ext cx="7531961" cy="24634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047255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rPr>
              <a:t>Example </a:t>
            </a:r>
            <a:r>
              <a:rPr lang="en-US" sz="2800" dirty="0">
                <a:solidFill>
                  <a:srgbClr val="000090"/>
                </a:solidFill>
              </a:rPr>
              <a:t>3</a:t>
            </a:r>
            <a:r>
              <a:rPr lang="en-US" sz="2800" dirty="0" smtClean="0">
                <a:solidFill>
                  <a:srgbClr val="000090"/>
                </a:solidFill>
              </a:rPr>
              <a:t>. Quasi-2D lid driven square cavity</a:t>
            </a:r>
            <a:endParaRPr lang="en-US" sz="2800" dirty="0">
              <a:solidFill>
                <a:srgbClr val="00009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973431691"/>
              </p:ext>
            </p:extLst>
          </p:nvPr>
        </p:nvGraphicFramePr>
        <p:xfrm>
          <a:off x="304800" y="1371600"/>
          <a:ext cx="8534400" cy="484632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lt1"/>
                          </a:solidFill>
                          <a:effectLst/>
                          <a:latin typeface="Arial"/>
                          <a:ea typeface="+mn-ea"/>
                          <a:cs typeface="Arial"/>
                        </a:rPr>
                        <a:t>At</a:t>
                      </a:r>
                      <a:r>
                        <a:rPr lang="en-US" sz="2000" b="1" kern="1200" baseline="0" dirty="0" smtClean="0">
                          <a:solidFill>
                            <a:schemeClr val="lt1"/>
                          </a:solidFill>
                          <a:effectLst/>
                          <a:latin typeface="Arial"/>
                          <a:ea typeface="+mn-ea"/>
                          <a:cs typeface="Arial"/>
                        </a:rPr>
                        <a:t> l</a:t>
                      </a:r>
                      <a:r>
                        <a:rPr lang="en-US" sz="2000" b="1" kern="1200" dirty="0" smtClean="0">
                          <a:solidFill>
                            <a:schemeClr val="lt1"/>
                          </a:solidFill>
                          <a:effectLst/>
                          <a:latin typeface="Arial"/>
                          <a:ea typeface="+mn-ea"/>
                          <a:cs typeface="Arial"/>
                        </a:rPr>
                        <a:t>id velocity of V</a:t>
                      </a:r>
                      <a:r>
                        <a:rPr lang="en-US" sz="2000" b="1" kern="1200" baseline="-25000" dirty="0" smtClean="0">
                          <a:solidFill>
                            <a:schemeClr val="lt1"/>
                          </a:solidFill>
                          <a:effectLst/>
                          <a:latin typeface="Arial"/>
                          <a:ea typeface="+mn-ea"/>
                          <a:cs typeface="Arial"/>
                        </a:rPr>
                        <a:t>B</a:t>
                      </a:r>
                      <a:r>
                        <a:rPr lang="en-US" sz="2000" b="1" kern="1200" dirty="0" smtClean="0">
                          <a:solidFill>
                            <a:schemeClr val="lt1"/>
                          </a:solidFill>
                          <a:effectLst/>
                          <a:latin typeface="Arial"/>
                          <a:ea typeface="+mn-ea"/>
                          <a:cs typeface="Arial"/>
                        </a:rPr>
                        <a:t>=(0.2,0,0) </a:t>
                      </a:r>
                      <a:r>
                        <a:rPr lang="en-US" altLang="zh-CN" sz="2000" b="1" dirty="0" smtClean="0">
                          <a:latin typeface="Arial"/>
                          <a:cs typeface="Arial"/>
                        </a:rPr>
                        <a:t>and</a:t>
                      </a:r>
                      <a:r>
                        <a:rPr lang="en-US" altLang="zh-CN" sz="2000" b="1" baseline="0" dirty="0" smtClean="0">
                          <a:latin typeface="Arial"/>
                          <a:cs typeface="Arial"/>
                        </a:rPr>
                        <a:t> Re=10,000</a:t>
                      </a:r>
                      <a:r>
                        <a:rPr lang="en-US" altLang="zh-CN" sz="2000" b="1" dirty="0" smtClean="0">
                          <a:latin typeface="Arial"/>
                          <a:cs typeface="Arial"/>
                        </a:rPr>
                        <a:t>.</a:t>
                      </a:r>
                      <a:r>
                        <a:rPr lang="en-US" sz="2000" b="1" kern="1200" dirty="0" smtClean="0">
                          <a:solidFill>
                            <a:schemeClr val="lt1"/>
                          </a:solidFill>
                          <a:effectLst/>
                          <a:latin typeface="Arial"/>
                          <a:ea typeface="+mn-ea"/>
                          <a:cs typeface="Arial"/>
                        </a:rPr>
                        <a:t> </a:t>
                      </a:r>
                      <a:endParaRPr lang="en-US" sz="2000" dirty="0" smtClean="0">
                        <a:latin typeface="Arial"/>
                        <a:cs typeface="Arial"/>
                      </a:endParaRPr>
                    </a:p>
                  </a:txBody>
                  <a:tcPr/>
                </a:tc>
              </a:tr>
              <a:tr h="441960">
                <a:tc>
                  <a: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ctr" defTabSz="457200" rtl="0" eaLnBrk="1" fontAlgn="auto" latinLnBrk="0" hangingPunct="1">
                        <a:lnSpc>
                          <a:spcPct val="100000"/>
                        </a:lnSpc>
                        <a:spcBef>
                          <a:spcPts val="0"/>
                        </a:spcBef>
                        <a:spcAft>
                          <a:spcPts val="0"/>
                        </a:spcAft>
                        <a:buClrTx/>
                        <a:buSzTx/>
                        <a:buFont typeface="Arial"/>
                        <a:buNone/>
                        <a:tabLst/>
                        <a:defRPr/>
                      </a:pPr>
                      <a:r>
                        <a:rPr lang="en-US" sz="1600" b="1" dirty="0" smtClean="0">
                          <a:latin typeface="Arial"/>
                          <a:cs typeface="Arial"/>
                        </a:rPr>
                        <a:t>Figure. The hexahedral grid and </a:t>
                      </a:r>
                      <a:r>
                        <a:rPr lang="en-US" sz="1600" b="1" dirty="0" err="1" smtClean="0">
                          <a:latin typeface="Arial"/>
                          <a:cs typeface="Arial"/>
                        </a:rPr>
                        <a:t>streamtraces</a:t>
                      </a:r>
                      <a:r>
                        <a:rPr lang="zh-CN" altLang="en-US" sz="1600" b="1" dirty="0" smtClean="0">
                          <a:latin typeface="Arial"/>
                          <a:cs typeface="Arial"/>
                        </a:rPr>
                        <a:t> </a:t>
                      </a:r>
                      <a:r>
                        <a:rPr lang="en-US" altLang="zh-CN" sz="1600" b="1" dirty="0" smtClean="0">
                          <a:latin typeface="Arial"/>
                          <a:cs typeface="Arial"/>
                        </a:rPr>
                        <a:t>of</a:t>
                      </a:r>
                      <a:r>
                        <a:rPr lang="zh-CN" altLang="en-US" sz="1600" b="1" dirty="0" smtClean="0">
                          <a:latin typeface="Arial"/>
                          <a:cs typeface="Arial"/>
                        </a:rPr>
                        <a:t> </a:t>
                      </a:r>
                      <a:r>
                        <a:rPr lang="en-US" altLang="zh-CN" sz="1600" b="1" dirty="0" smtClean="0">
                          <a:latin typeface="Arial"/>
                          <a:cs typeface="Arial"/>
                        </a:rPr>
                        <a:t>a</a:t>
                      </a:r>
                      <a:r>
                        <a:rPr lang="zh-CN" altLang="en-US" sz="1600" b="1" dirty="0" smtClean="0">
                          <a:latin typeface="Arial"/>
                          <a:cs typeface="Arial"/>
                        </a:rPr>
                        <a:t> </a:t>
                      </a:r>
                      <a:r>
                        <a:rPr lang="en-US" altLang="zh-CN" sz="1600" b="1" dirty="0" smtClean="0">
                          <a:latin typeface="Arial"/>
                          <a:cs typeface="Arial"/>
                        </a:rPr>
                        <a:t>quasi-2D</a:t>
                      </a:r>
                      <a:r>
                        <a:rPr lang="zh-CN" altLang="en-US" sz="1600" b="1" dirty="0" smtClean="0">
                          <a:latin typeface="Arial"/>
                          <a:cs typeface="Arial"/>
                        </a:rPr>
                        <a:t> </a:t>
                      </a:r>
                      <a:r>
                        <a:rPr lang="en-US" altLang="zh-CN" sz="1600" b="1" dirty="0" smtClean="0">
                          <a:latin typeface="Arial"/>
                          <a:cs typeface="Arial"/>
                        </a:rPr>
                        <a:t>lid</a:t>
                      </a:r>
                      <a:r>
                        <a:rPr lang="zh-CN" altLang="en-US" sz="1600" b="1" dirty="0" smtClean="0">
                          <a:latin typeface="Arial"/>
                          <a:cs typeface="Arial"/>
                        </a:rPr>
                        <a:t> </a:t>
                      </a:r>
                      <a:r>
                        <a:rPr lang="en-US" altLang="zh-CN" sz="1600" b="1" dirty="0" smtClean="0">
                          <a:latin typeface="Arial"/>
                          <a:cs typeface="Arial"/>
                        </a:rPr>
                        <a:t>driven</a:t>
                      </a:r>
                      <a:r>
                        <a:rPr lang="zh-CN" altLang="en-US" sz="1600" b="1" dirty="0" smtClean="0">
                          <a:latin typeface="Arial"/>
                          <a:cs typeface="Arial"/>
                        </a:rPr>
                        <a:t> </a:t>
                      </a:r>
                      <a:r>
                        <a:rPr lang="en-US" altLang="zh-CN" sz="1600" b="1" dirty="0" smtClean="0">
                          <a:latin typeface="Arial"/>
                          <a:cs typeface="Arial"/>
                        </a:rPr>
                        <a:t>cavity</a:t>
                      </a:r>
                      <a:endParaRPr lang="en-US" sz="1800" b="0" i="0" kern="1200" baseline="0" dirty="0" smtClean="0">
                        <a:solidFill>
                          <a:schemeClr val="dk1"/>
                        </a:solidFill>
                        <a:effectLst/>
                        <a:latin typeface="Arial"/>
                        <a:ea typeface="+mn-ea"/>
                        <a:cs typeface="Arial"/>
                      </a:endParaRPr>
                    </a:p>
                  </a:txBody>
                  <a:tcPr/>
                </a:tc>
              </a:tr>
            </a:tbl>
          </a:graphicData>
        </a:graphic>
      </p:graphicFrame>
      <p:pic>
        <p:nvPicPr>
          <p:cNvPr id="6" name="图片 5" descr="ldc2dgrid-eps-converted-to.pdf"/>
          <p:cNvPicPr>
            <a:picLocks noChangeAspect="1"/>
          </p:cNvPicPr>
          <p:nvPr/>
        </p:nvPicPr>
        <p:blipFill rotWithShape="1">
          <a:blip r:embed="rId2">
            <a:extLst>
              <a:ext uri="{28A0092B-C50C-407E-A947-70E740481C1C}">
                <a14:useLocalDpi xmlns:a14="http://schemas.microsoft.com/office/drawing/2010/main" val="0"/>
              </a:ext>
            </a:extLst>
          </a:blip>
          <a:srcRect t="8908" r="14828"/>
          <a:stretch/>
        </p:blipFill>
        <p:spPr>
          <a:xfrm>
            <a:off x="457200" y="2133600"/>
            <a:ext cx="3894052" cy="3778804"/>
          </a:xfrm>
          <a:prstGeom prst="rect">
            <a:avLst/>
          </a:prstGeom>
        </p:spPr>
      </p:pic>
      <p:pic>
        <p:nvPicPr>
          <p:cNvPr id="7" name="图片 6" descr="ldc2d_MaRe1e4-eps-converted-to.pdf"/>
          <p:cNvPicPr>
            <a:picLocks noChangeAspect="1"/>
          </p:cNvPicPr>
          <p:nvPr/>
        </p:nvPicPr>
        <p:blipFill rotWithShape="1">
          <a:blip r:embed="rId3">
            <a:extLst>
              <a:ext uri="{28A0092B-C50C-407E-A947-70E740481C1C}">
                <a14:useLocalDpi xmlns:a14="http://schemas.microsoft.com/office/drawing/2010/main" val="0"/>
              </a:ext>
            </a:extLst>
          </a:blip>
          <a:srcRect t="7609" r="4489"/>
          <a:stretch/>
        </p:blipFill>
        <p:spPr>
          <a:xfrm>
            <a:off x="4343400" y="2133600"/>
            <a:ext cx="4411321" cy="3793066"/>
          </a:xfrm>
          <a:prstGeom prst="rect">
            <a:avLst/>
          </a:prstGeom>
        </p:spPr>
      </p:pic>
    </p:spTree>
    <p:extLst>
      <p:ext uri="{BB962C8B-B14F-4D97-AF65-F5344CB8AC3E}">
        <p14:creationId xmlns:p14="http://schemas.microsoft.com/office/powerpoint/2010/main" val="62337246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2800" dirty="0">
                <a:solidFill>
                  <a:srgbClr val="000090"/>
                </a:solidFill>
              </a:rPr>
              <a:t>Example 3. Quasi-2D lid driven square cavity</a:t>
            </a:r>
            <a:endParaRPr lang="en-US" sz="2800" dirty="0">
              <a:solidFill>
                <a:srgbClr val="00009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68948508"/>
              </p:ext>
            </p:extLst>
          </p:nvPr>
        </p:nvGraphicFramePr>
        <p:xfrm>
          <a:off x="304800" y="1371600"/>
          <a:ext cx="8534400" cy="505968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2000" b="1" kern="1200" dirty="0" smtClean="0">
                          <a:solidFill>
                            <a:schemeClr val="lt1"/>
                          </a:solidFill>
                          <a:effectLst/>
                          <a:latin typeface="Arial"/>
                          <a:ea typeface="+mn-ea"/>
                          <a:cs typeface="Arial"/>
                        </a:rPr>
                        <a:t>At lid velocity at V</a:t>
                      </a:r>
                      <a:r>
                        <a:rPr lang="en-US" altLang="zh-CN" sz="2000" b="1" kern="1200" baseline="-25000" dirty="0" smtClean="0">
                          <a:solidFill>
                            <a:schemeClr val="lt1"/>
                          </a:solidFill>
                          <a:effectLst/>
                          <a:latin typeface="Arial"/>
                          <a:ea typeface="+mn-ea"/>
                          <a:cs typeface="Arial"/>
                        </a:rPr>
                        <a:t>B</a:t>
                      </a:r>
                      <a:r>
                        <a:rPr lang="en-US" altLang="zh-CN" sz="2000" b="1" kern="1200" dirty="0" smtClean="0">
                          <a:solidFill>
                            <a:schemeClr val="lt1"/>
                          </a:solidFill>
                          <a:effectLst/>
                          <a:latin typeface="Arial"/>
                          <a:ea typeface="+mn-ea"/>
                          <a:cs typeface="Arial"/>
                        </a:rPr>
                        <a:t>=(0.2,0,0) </a:t>
                      </a:r>
                      <a:r>
                        <a:rPr lang="en-US" altLang="zh-CN" sz="2000" b="1" dirty="0" smtClean="0">
                          <a:latin typeface="Arial"/>
                          <a:cs typeface="Arial"/>
                        </a:rPr>
                        <a:t>and</a:t>
                      </a:r>
                      <a:r>
                        <a:rPr lang="en-US" altLang="zh-CN" sz="2000" b="1" baseline="0" dirty="0" smtClean="0">
                          <a:latin typeface="Arial"/>
                          <a:cs typeface="Arial"/>
                        </a:rPr>
                        <a:t> Re=10,000</a:t>
                      </a:r>
                      <a:r>
                        <a:rPr lang="en-US" altLang="zh-CN" sz="2000" b="1" dirty="0" smtClean="0">
                          <a:latin typeface="Arial"/>
                          <a:cs typeface="Arial"/>
                        </a:rPr>
                        <a:t>.</a:t>
                      </a:r>
                      <a:r>
                        <a:rPr lang="en-US" altLang="zh-CN" sz="2000" b="1" kern="1200" dirty="0" smtClean="0">
                          <a:solidFill>
                            <a:schemeClr val="lt1"/>
                          </a:solidFill>
                          <a:effectLst/>
                          <a:latin typeface="Arial"/>
                          <a:ea typeface="+mn-ea"/>
                          <a:cs typeface="Arial"/>
                        </a:rPr>
                        <a:t> </a:t>
                      </a:r>
                      <a:endParaRPr lang="en-US" altLang="zh-CN" sz="2000" dirty="0" smtClean="0">
                        <a:latin typeface="Arial"/>
                        <a:cs typeface="Arial"/>
                      </a:endParaRP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txBody>
                  <a:tcPr/>
                </a:tc>
              </a:tr>
            </a:tbl>
          </a:graphicData>
        </a:graphic>
      </p:graphicFrame>
      <p:graphicFrame>
        <p:nvGraphicFramePr>
          <p:cNvPr id="11" name="Table 5"/>
          <p:cNvGraphicFramePr>
            <a:graphicFrameLocks noGrp="1"/>
          </p:cNvGraphicFramePr>
          <p:nvPr>
            <p:extLst>
              <p:ext uri="{D42A27DB-BD31-4B8C-83A1-F6EECF244321}">
                <p14:modId xmlns:p14="http://schemas.microsoft.com/office/powerpoint/2010/main" val="571863785"/>
              </p:ext>
            </p:extLst>
          </p:nvPr>
        </p:nvGraphicFramePr>
        <p:xfrm>
          <a:off x="495605" y="4079570"/>
          <a:ext cx="8110122" cy="2321230"/>
        </p:xfrm>
        <a:graphic>
          <a:graphicData uri="http://schemas.openxmlformats.org/drawingml/2006/table">
            <a:tbl>
              <a:tblPr firstRow="1" bandRow="1">
                <a:tableStyleId>{21E4AEA4-8DFA-4A89-87EB-49C32662AFE0}</a:tableStyleId>
              </a:tblPr>
              <a:tblGrid>
                <a:gridCol w="1231337"/>
                <a:gridCol w="1190386"/>
                <a:gridCol w="1202535"/>
                <a:gridCol w="1337652"/>
                <a:gridCol w="1243071"/>
                <a:gridCol w="918791"/>
                <a:gridCol w="986350"/>
              </a:tblGrid>
              <a:tr h="490055">
                <a:tc rowSpan="2">
                  <a:txBody>
                    <a:bodyPr/>
                    <a:lstStyle/>
                    <a:p>
                      <a:pPr algn="ctr"/>
                      <a:endParaRPr lang="en-US" sz="1600" dirty="0" smtClean="0"/>
                    </a:p>
                    <a:p>
                      <a:pPr algn="ctr"/>
                      <a:r>
                        <a:rPr lang="en-US" sz="1600" dirty="0" smtClean="0"/>
                        <a:t>Grids</a:t>
                      </a:r>
                      <a:endParaRPr lang="en-US" sz="1600" dirty="0" smtClean="0">
                        <a:latin typeface="Times New Roman"/>
                        <a:cs typeface="Times New Roman"/>
                      </a:endParaRPr>
                    </a:p>
                  </a:txBody>
                  <a:tcPr/>
                </a:tc>
                <a:tc rowSpan="2">
                  <a:txBody>
                    <a:bodyPr/>
                    <a:lstStyle/>
                    <a:p>
                      <a:pPr algn="ctr"/>
                      <a:endParaRPr lang="en-US" sz="1600" baseline="0" dirty="0" smtClean="0"/>
                    </a:p>
                    <a:p>
                      <a:pPr algn="ctr"/>
                      <a:r>
                        <a:rPr lang="en-US" sz="1600" baseline="0" dirty="0" smtClean="0"/>
                        <a:t>Elements</a:t>
                      </a:r>
                      <a:endParaRPr lang="en-US" sz="1600" dirty="0">
                        <a:latin typeface="Times New Roman"/>
                        <a:cs typeface="Times New Roman"/>
                      </a:endParaRPr>
                    </a:p>
                  </a:txBody>
                  <a:tcPr/>
                </a:tc>
                <a:tc rowSpan="2">
                  <a:txBody>
                    <a:bodyPr/>
                    <a:lstStyle/>
                    <a:p>
                      <a:pPr algn="ctr"/>
                      <a:endParaRPr lang="en-US" sz="1600" baseline="0" dirty="0" smtClean="0"/>
                    </a:p>
                    <a:p>
                      <a:pPr algn="ctr"/>
                      <a:r>
                        <a:rPr lang="en-US" sz="1600" baseline="0" dirty="0" smtClean="0"/>
                        <a:t>GPU’s</a:t>
                      </a:r>
                      <a:endParaRPr lang="en-US" sz="1600" dirty="0">
                        <a:latin typeface="Times New Roman"/>
                        <a:cs typeface="Times New Roman"/>
                      </a:endParaRPr>
                    </a:p>
                  </a:txBody>
                  <a:tcPr/>
                </a:tc>
                <a:tc gridSpan="2">
                  <a:txBody>
                    <a:bodyPr/>
                    <a:lstStyle/>
                    <a:p>
                      <a:pPr algn="ctr"/>
                      <a:r>
                        <a:rPr lang="en-US" sz="1600" dirty="0" smtClean="0"/>
                        <a:t>Storage(GB)</a:t>
                      </a:r>
                      <a:endParaRPr lang="en-US" sz="1600" dirty="0" smtClean="0">
                        <a:latin typeface="Times New Roman"/>
                        <a:cs typeface="Times New Roman"/>
                      </a:endParaRPr>
                    </a:p>
                  </a:txBody>
                  <a:tcPr/>
                </a:tc>
                <a:tc hMerge="1">
                  <a:txBody>
                    <a:bodyPr/>
                    <a:lstStyle/>
                    <a:p>
                      <a:endParaRPr lang="zh-CN" altLang="en-US"/>
                    </a:p>
                  </a:txBody>
                  <a:tcPr/>
                </a:tc>
                <a:tc gridSpan="2">
                  <a:txBody>
                    <a:bodyPr/>
                    <a:lstStyle/>
                    <a:p>
                      <a:pPr algn="ctr"/>
                      <a:r>
                        <a:rPr lang="en-US" sz="1600" dirty="0" smtClean="0"/>
                        <a:t>Unit time (</a:t>
                      </a:r>
                      <a:r>
                        <a:rPr lang="en-US" sz="1600" dirty="0" err="1" smtClean="0"/>
                        <a:t>ms</a:t>
                      </a:r>
                      <a:r>
                        <a:rPr lang="en-US" sz="1600" dirty="0" smtClean="0"/>
                        <a:t>)</a:t>
                      </a:r>
                      <a:endParaRPr lang="en-US" sz="1600" dirty="0">
                        <a:latin typeface="Times New Roman"/>
                        <a:cs typeface="Times New Roman"/>
                      </a:endParaRPr>
                    </a:p>
                  </a:txBody>
                  <a:tcPr/>
                </a:tc>
                <a:tc hMerge="1">
                  <a:txBody>
                    <a:bodyPr/>
                    <a:lstStyle/>
                    <a:p>
                      <a:endParaRPr lang="zh-CN" altLang="en-US"/>
                    </a:p>
                  </a:txBody>
                  <a:tcPr/>
                </a:tc>
              </a:tr>
              <a:tr h="49005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r>
                        <a:rPr lang="en-US" sz="1600" dirty="0" smtClean="0"/>
                        <a:t>P1</a:t>
                      </a:r>
                      <a:endParaRPr lang="en-US" sz="1600" dirty="0">
                        <a:latin typeface="Times New Roman"/>
                        <a:cs typeface="Times New Roman"/>
                      </a:endParaRPr>
                    </a:p>
                  </a:txBody>
                  <a:tcPr/>
                </a:tc>
                <a:tc>
                  <a:txBody>
                    <a:bodyPr/>
                    <a:lstStyle/>
                    <a:p>
                      <a:pPr algn="ctr"/>
                      <a:r>
                        <a:rPr lang="en-US" sz="1600" dirty="0" smtClean="0"/>
                        <a:t>P1P2</a:t>
                      </a:r>
                      <a:endParaRPr lang="en-US" sz="1600" dirty="0">
                        <a:latin typeface="Times New Roman"/>
                        <a:cs typeface="Times New Roman"/>
                      </a:endParaRPr>
                    </a:p>
                  </a:txBody>
                  <a:tcPr/>
                </a:tc>
                <a:tc>
                  <a:txBody>
                    <a:bodyPr/>
                    <a:lstStyle/>
                    <a:p>
                      <a:pPr algn="ctr"/>
                      <a:r>
                        <a:rPr lang="en-US" sz="1600" dirty="0" smtClean="0"/>
                        <a:t>P1</a:t>
                      </a:r>
                      <a:endParaRPr lang="en-US" sz="1600" dirty="0">
                        <a:latin typeface="Times New Roman"/>
                        <a:cs typeface="Times New Roman"/>
                      </a:endParaRPr>
                    </a:p>
                  </a:txBody>
                  <a:tcPr/>
                </a:tc>
                <a:tc>
                  <a:txBody>
                    <a:bodyPr/>
                    <a:lstStyle/>
                    <a:p>
                      <a:pPr algn="ctr"/>
                      <a:r>
                        <a:rPr lang="en-US" sz="1600" dirty="0" smtClean="0"/>
                        <a:t>P1P2</a:t>
                      </a:r>
                      <a:endParaRPr lang="en-US" sz="1600" dirty="0">
                        <a:latin typeface="Times New Roman"/>
                        <a:cs typeface="Times New Roman"/>
                      </a:endParaRPr>
                    </a:p>
                  </a:txBody>
                  <a:tcPr/>
                </a:tc>
              </a:tr>
              <a:tr h="280031">
                <a:tc>
                  <a:txBody>
                    <a:bodyPr/>
                    <a:lstStyle/>
                    <a:p>
                      <a:pPr algn="ctr"/>
                      <a:r>
                        <a:rPr lang="en-US" sz="1600" dirty="0" smtClean="0"/>
                        <a:t>Level-1</a:t>
                      </a:r>
                      <a:endParaRPr lang="en-US" sz="1600" dirty="0">
                        <a:latin typeface="Times New Roman"/>
                        <a:cs typeface="Times New Roman"/>
                      </a:endParaRPr>
                    </a:p>
                  </a:txBody>
                  <a:tcPr/>
                </a:tc>
                <a:tc>
                  <a:txBody>
                    <a:bodyPr/>
                    <a:lstStyle/>
                    <a:p>
                      <a:pPr algn="ctr"/>
                      <a:r>
                        <a:rPr lang="en-US" altLang="zh-CN" sz="1600" dirty="0" smtClean="0"/>
                        <a:t>500,000</a:t>
                      </a:r>
                      <a:endParaRPr lang="en-US" sz="1600" dirty="0">
                        <a:latin typeface="Times New Roman"/>
                        <a:cs typeface="Times New Roman"/>
                      </a:endParaRPr>
                    </a:p>
                  </a:txBody>
                  <a:tcPr/>
                </a:tc>
                <a:tc>
                  <a:txBody>
                    <a:bodyPr/>
                    <a:lstStyle/>
                    <a:p>
                      <a:pPr algn="ctr"/>
                      <a:r>
                        <a:rPr lang="en-US" sz="1600" dirty="0" smtClean="0"/>
                        <a:t>×1</a:t>
                      </a:r>
                      <a:endParaRPr lang="en-US" sz="1600" b="1" dirty="0">
                        <a:latin typeface="Times New Roman"/>
                        <a:cs typeface="Times New Roman"/>
                      </a:endParaRPr>
                    </a:p>
                  </a:txBody>
                  <a:tcPr/>
                </a:tc>
                <a:tc>
                  <a:txBody>
                    <a:bodyPr/>
                    <a:lstStyle/>
                    <a:p>
                      <a:pPr algn="ctr"/>
                      <a:r>
                        <a:rPr lang="en-US" sz="1600" b="0" dirty="0" smtClean="0">
                          <a:latin typeface="+mn-lt"/>
                          <a:cs typeface="+mn-cs"/>
                        </a:rPr>
                        <a:t>2.3</a:t>
                      </a:r>
                      <a:endParaRPr lang="en-US" sz="1600" b="0" dirty="0">
                        <a:latin typeface="Times New Roman"/>
                        <a:cs typeface="Times New Roman"/>
                      </a:endParaRPr>
                    </a:p>
                  </a:txBody>
                  <a:tcPr/>
                </a:tc>
                <a:tc>
                  <a:txBody>
                    <a:bodyPr/>
                    <a:lstStyle/>
                    <a:p>
                      <a:pPr algn="ctr"/>
                      <a:r>
                        <a:rPr lang="en-US" sz="1600" b="0" dirty="0" smtClean="0">
                          <a:latin typeface="+mn-lt"/>
                          <a:cs typeface="+mn-cs"/>
                        </a:rPr>
                        <a:t>3.0</a:t>
                      </a:r>
                      <a:endParaRPr lang="en-US" sz="1600" b="1" dirty="0">
                        <a:latin typeface="Times New Roman"/>
                        <a:cs typeface="Times New Roman"/>
                      </a:endParaRPr>
                    </a:p>
                  </a:txBody>
                  <a:tcPr/>
                </a:tc>
                <a:tc>
                  <a:txBody>
                    <a:bodyPr/>
                    <a:lstStyle/>
                    <a:p>
                      <a:pPr algn="ctr"/>
                      <a:r>
                        <a:rPr lang="en-US" sz="1600" b="0" dirty="0" smtClean="0">
                          <a:latin typeface="+mn-lt"/>
                          <a:cs typeface="+mn-cs"/>
                        </a:rPr>
                        <a:t>9.40</a:t>
                      </a:r>
                      <a:endParaRPr lang="en-US" sz="1600" b="0" dirty="0">
                        <a:latin typeface="Times New Roman"/>
                        <a:cs typeface="Times New Roman"/>
                      </a:endParaRPr>
                    </a:p>
                  </a:txBody>
                  <a:tcPr/>
                </a:tc>
                <a:tc>
                  <a:txBody>
                    <a:bodyPr/>
                    <a:lstStyle/>
                    <a:p>
                      <a:pPr algn="ctr"/>
                      <a:r>
                        <a:rPr lang="en-US" sz="1600" b="0" dirty="0" smtClean="0">
                          <a:latin typeface="+mn-lt"/>
                          <a:cs typeface="+mn-cs"/>
                        </a:rPr>
                        <a:t>15.04</a:t>
                      </a:r>
                      <a:endParaRPr lang="en-US" sz="1600" b="1" dirty="0">
                        <a:latin typeface="Times New Roman"/>
                        <a:cs typeface="Times New Roman"/>
                      </a:endParaRPr>
                    </a:p>
                  </a:txBody>
                  <a:tcPr/>
                </a:tc>
              </a:tr>
              <a:tr h="280031">
                <a:tc>
                  <a:txBody>
                    <a:bodyPr/>
                    <a:lstStyle/>
                    <a:p>
                      <a:pPr algn="ctr"/>
                      <a:r>
                        <a:rPr lang="en-US" sz="1600" dirty="0" smtClean="0"/>
                        <a:t>Level-2</a:t>
                      </a:r>
                      <a:endParaRPr lang="en-US" sz="1600" dirty="0">
                        <a:latin typeface="Times New Roman"/>
                        <a:cs typeface="Times New Roman"/>
                      </a:endParaRPr>
                    </a:p>
                  </a:txBody>
                  <a:tcPr/>
                </a:tc>
                <a:tc>
                  <a:txBody>
                    <a:bodyPr/>
                    <a:lstStyle/>
                    <a:p>
                      <a:pPr algn="ctr"/>
                      <a:r>
                        <a:rPr lang="en-US" sz="1600" dirty="0" smtClean="0"/>
                        <a:t>1,000,000</a:t>
                      </a:r>
                      <a:endParaRPr lang="en-US" sz="1600" dirty="0">
                        <a:latin typeface="Times New Roman"/>
                        <a:cs typeface="Times New Roman"/>
                      </a:endParaRPr>
                    </a:p>
                  </a:txBody>
                  <a:tcPr/>
                </a:tc>
                <a:tc>
                  <a:txBody>
                    <a:bodyPr/>
                    <a:lstStyle/>
                    <a:p>
                      <a:pPr algn="ctr"/>
                      <a:r>
                        <a:rPr lang="en-US" sz="1600" dirty="0" smtClean="0"/>
                        <a:t>×2</a:t>
                      </a:r>
                      <a:endParaRPr lang="en-US" sz="1600" b="1" dirty="0">
                        <a:latin typeface="Times New Roman"/>
                        <a:cs typeface="Times New Roman"/>
                      </a:endParaRPr>
                    </a:p>
                  </a:txBody>
                  <a:tcPr/>
                </a:tc>
                <a:tc>
                  <a:txBody>
                    <a:bodyPr/>
                    <a:lstStyle/>
                    <a:p>
                      <a:pPr algn="ctr"/>
                      <a:r>
                        <a:rPr lang="en-US" sz="1600" b="0" dirty="0" smtClean="0">
                          <a:latin typeface="+mn-lt"/>
                          <a:cs typeface="+mn-cs"/>
                        </a:rPr>
                        <a:t>4.6</a:t>
                      </a:r>
                      <a:endParaRPr lang="en-US" sz="1600" b="0" dirty="0">
                        <a:latin typeface="Times New Roman"/>
                        <a:cs typeface="Times New Roman"/>
                      </a:endParaRPr>
                    </a:p>
                  </a:txBody>
                  <a:tcPr/>
                </a:tc>
                <a:tc>
                  <a:txBody>
                    <a:bodyPr/>
                    <a:lstStyle/>
                    <a:p>
                      <a:pPr algn="ctr"/>
                      <a:r>
                        <a:rPr lang="en-US" sz="1600" b="0" dirty="0" smtClean="0">
                          <a:latin typeface="+mn-lt"/>
                          <a:cs typeface="+mn-cs"/>
                        </a:rPr>
                        <a:t>6.1</a:t>
                      </a:r>
                      <a:endParaRPr lang="en-US" sz="1600" b="1" dirty="0">
                        <a:latin typeface="Times New Roman"/>
                        <a:cs typeface="Times New Roman"/>
                      </a:endParaRPr>
                    </a:p>
                  </a:txBody>
                  <a:tcPr/>
                </a:tc>
                <a:tc>
                  <a:txBody>
                    <a:bodyPr/>
                    <a:lstStyle/>
                    <a:p>
                      <a:pPr algn="ctr"/>
                      <a:r>
                        <a:rPr lang="en-US" sz="1600" b="0" dirty="0" smtClean="0">
                          <a:latin typeface="+mn-lt"/>
                          <a:cs typeface="+mn-cs"/>
                        </a:rPr>
                        <a:t>9.54</a:t>
                      </a:r>
                      <a:endParaRPr lang="en-US" sz="1600" b="0" dirty="0">
                        <a:latin typeface="Times New Roman"/>
                        <a:cs typeface="Times New Roman"/>
                      </a:endParaRPr>
                    </a:p>
                  </a:txBody>
                  <a:tcPr/>
                </a:tc>
                <a:tc>
                  <a:txBody>
                    <a:bodyPr/>
                    <a:lstStyle/>
                    <a:p>
                      <a:pPr algn="ctr"/>
                      <a:r>
                        <a:rPr lang="en-US" sz="1600" b="0" dirty="0" smtClean="0">
                          <a:latin typeface="+mn-lt"/>
                          <a:cs typeface="+mn-cs"/>
                        </a:rPr>
                        <a:t>15.33</a:t>
                      </a:r>
                      <a:endParaRPr lang="en-US" sz="1600" b="1" dirty="0">
                        <a:latin typeface="Times New Roman"/>
                        <a:cs typeface="Times New Roman"/>
                      </a:endParaRPr>
                    </a:p>
                  </a:txBody>
                  <a:tcPr/>
                </a:tc>
              </a:tr>
              <a:tr h="280031">
                <a:tc>
                  <a:txBody>
                    <a:bodyPr/>
                    <a:lstStyle/>
                    <a:p>
                      <a:pPr algn="ctr"/>
                      <a:r>
                        <a:rPr lang="en-US" sz="1600" dirty="0" smtClean="0"/>
                        <a:t>Level-3</a:t>
                      </a:r>
                      <a:endParaRPr lang="en-US" sz="1600" dirty="0">
                        <a:latin typeface="Times New Roman"/>
                        <a:cs typeface="Times New Roman"/>
                      </a:endParaRPr>
                    </a:p>
                  </a:txBody>
                  <a:tcPr/>
                </a:tc>
                <a:tc>
                  <a:txBody>
                    <a:bodyPr/>
                    <a:lstStyle/>
                    <a:p>
                      <a:pPr algn="ctr"/>
                      <a:r>
                        <a:rPr lang="en-US" sz="1600" dirty="0" smtClean="0"/>
                        <a:t>2,000,000</a:t>
                      </a:r>
                      <a:endParaRPr lang="en-US" sz="1600" dirty="0">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×4</a:t>
                      </a:r>
                      <a:endParaRPr lang="en-US" sz="1600" b="1" dirty="0" smtClean="0">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dirty="0" smtClean="0">
                          <a:latin typeface="+mn-lt"/>
                          <a:cs typeface="+mn-cs"/>
                        </a:rPr>
                        <a:t>9.2</a:t>
                      </a:r>
                      <a:endParaRPr lang="en-US" sz="1600" b="0" dirty="0" smtClean="0">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dirty="0" smtClean="0">
                          <a:latin typeface="+mn-lt"/>
                          <a:cs typeface="+mn-cs"/>
                        </a:rPr>
                        <a:t>12.2</a:t>
                      </a:r>
                      <a:endParaRPr lang="en-US" sz="1600" b="1" dirty="0" smtClean="0">
                        <a:latin typeface="Times New Roman"/>
                        <a:cs typeface="Times New Roman"/>
                      </a:endParaRPr>
                    </a:p>
                  </a:txBody>
                  <a:tcPr/>
                </a:tc>
                <a:tc>
                  <a:txBody>
                    <a:bodyPr/>
                    <a:lstStyle/>
                    <a:p>
                      <a:pPr algn="ctr"/>
                      <a:r>
                        <a:rPr lang="en-US" sz="1600" b="0" dirty="0" smtClean="0">
                          <a:latin typeface="+mn-lt"/>
                          <a:cs typeface="+mn-cs"/>
                        </a:rPr>
                        <a:t>9.63</a:t>
                      </a:r>
                      <a:endParaRPr lang="en-US" sz="1600" b="0" dirty="0">
                        <a:latin typeface="Times New Roman"/>
                        <a:cs typeface="Times New Roman"/>
                      </a:endParaRPr>
                    </a:p>
                  </a:txBody>
                  <a:tcPr/>
                </a:tc>
                <a:tc>
                  <a:txBody>
                    <a:bodyPr/>
                    <a:lstStyle/>
                    <a:p>
                      <a:pPr algn="ctr"/>
                      <a:r>
                        <a:rPr lang="en-US" sz="1600" b="0" dirty="0" smtClean="0">
                          <a:latin typeface="+mn-lt"/>
                          <a:cs typeface="+mn-cs"/>
                        </a:rPr>
                        <a:t>15.72</a:t>
                      </a:r>
                      <a:endParaRPr lang="en-US" sz="1600" b="1" dirty="0">
                        <a:latin typeface="Times New Roman"/>
                        <a:cs typeface="Times New Roman"/>
                      </a:endParaRPr>
                    </a:p>
                  </a:txBody>
                  <a:tcPr/>
                </a:tc>
              </a:tr>
              <a:tr h="280031">
                <a:tc>
                  <a:txBody>
                    <a:bodyPr/>
                    <a:lstStyle/>
                    <a:p>
                      <a:pPr algn="ctr"/>
                      <a:r>
                        <a:rPr lang="en-US" sz="1600" dirty="0" smtClean="0"/>
                        <a:t>Level-4</a:t>
                      </a:r>
                      <a:endParaRPr lang="en-US" sz="1600" dirty="0">
                        <a:latin typeface="Times New Roman"/>
                        <a:cs typeface="Times New Roman"/>
                      </a:endParaRPr>
                    </a:p>
                  </a:txBody>
                  <a:tcPr/>
                </a:tc>
                <a:tc>
                  <a:txBody>
                    <a:bodyPr/>
                    <a:lstStyle/>
                    <a:p>
                      <a:pPr algn="ctr"/>
                      <a:r>
                        <a:rPr lang="en-US" sz="1600" dirty="0" smtClean="0"/>
                        <a:t>4,000,000</a:t>
                      </a:r>
                      <a:endParaRPr lang="en-US" sz="1600" b="1" dirty="0">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×8</a:t>
                      </a:r>
                      <a:endParaRPr lang="en-US" sz="1600" b="1" dirty="0" smtClean="0">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dirty="0" smtClean="0">
                          <a:latin typeface="+mn-lt"/>
                          <a:cs typeface="+mn-cs"/>
                        </a:rPr>
                        <a:t>19.6</a:t>
                      </a:r>
                      <a:endParaRPr lang="en-US" sz="1600" b="1" dirty="0" smtClean="0">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dirty="0" smtClean="0">
                          <a:latin typeface="+mn-lt"/>
                          <a:cs typeface="+mn-cs"/>
                        </a:rPr>
                        <a:t>24.4</a:t>
                      </a:r>
                      <a:endParaRPr lang="en-US" sz="1600" b="1" dirty="0" smtClean="0">
                        <a:latin typeface="Times New Roman"/>
                        <a:cs typeface="Times New Roman"/>
                      </a:endParaRPr>
                    </a:p>
                  </a:txBody>
                  <a:tcPr/>
                </a:tc>
                <a:tc>
                  <a:txBody>
                    <a:bodyPr/>
                    <a:lstStyle/>
                    <a:p>
                      <a:pPr algn="ctr"/>
                      <a:r>
                        <a:rPr lang="en-US" sz="1600" b="0" dirty="0" smtClean="0">
                          <a:latin typeface="+mn-lt"/>
                          <a:cs typeface="+mn-cs"/>
                        </a:rPr>
                        <a:t>9.68</a:t>
                      </a:r>
                      <a:endParaRPr lang="en-US" sz="1600" b="0" dirty="0">
                        <a:latin typeface="Times New Roman"/>
                        <a:cs typeface="Times New Roman"/>
                      </a:endParaRPr>
                    </a:p>
                  </a:txBody>
                  <a:tcPr/>
                </a:tc>
                <a:tc>
                  <a:txBody>
                    <a:bodyPr/>
                    <a:lstStyle/>
                    <a:p>
                      <a:pPr algn="ctr"/>
                      <a:r>
                        <a:rPr lang="en-US" sz="1600" b="0" dirty="0" smtClean="0">
                          <a:latin typeface="+mn-lt"/>
                          <a:cs typeface="+mn-cs"/>
                        </a:rPr>
                        <a:t>16.47</a:t>
                      </a:r>
                      <a:endParaRPr lang="en-US" sz="1600" b="1" dirty="0">
                        <a:latin typeface="Times New Roman"/>
                        <a:cs typeface="Times New Roman"/>
                      </a:endParaRPr>
                    </a:p>
                  </a:txBody>
                  <a:tcPr/>
                </a:tc>
              </a:tr>
            </a:tbl>
          </a:graphicData>
        </a:graphic>
      </p:graphicFrame>
      <p:graphicFrame>
        <p:nvGraphicFramePr>
          <p:cNvPr id="13" name="Chart 7"/>
          <p:cNvGraphicFramePr/>
          <p:nvPr>
            <p:extLst>
              <p:ext uri="{D42A27DB-BD31-4B8C-83A1-F6EECF244321}">
                <p14:modId xmlns:p14="http://schemas.microsoft.com/office/powerpoint/2010/main" val="805169565"/>
              </p:ext>
            </p:extLst>
          </p:nvPr>
        </p:nvGraphicFramePr>
        <p:xfrm>
          <a:off x="762000" y="1676400"/>
          <a:ext cx="7531961" cy="246346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714611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rPr>
              <a:t>Example 4. </a:t>
            </a:r>
            <a:r>
              <a:rPr lang="en-US" sz="2800" dirty="0">
                <a:solidFill>
                  <a:srgbClr val="000090"/>
                </a:solidFill>
              </a:rPr>
              <a:t>3</a:t>
            </a:r>
            <a:r>
              <a:rPr lang="en-US" sz="2800" dirty="0" smtClean="0">
                <a:solidFill>
                  <a:srgbClr val="000090"/>
                </a:solidFill>
              </a:rPr>
              <a:t>D lid driven square cavity</a:t>
            </a:r>
            <a:endParaRPr lang="en-US" sz="2800" dirty="0">
              <a:solidFill>
                <a:srgbClr val="00009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456465260"/>
              </p:ext>
            </p:extLst>
          </p:nvPr>
        </p:nvGraphicFramePr>
        <p:xfrm>
          <a:off x="304800" y="1371600"/>
          <a:ext cx="8534400" cy="484632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2000" b="1" kern="1200" dirty="0" smtClean="0">
                          <a:solidFill>
                            <a:schemeClr val="lt1"/>
                          </a:solidFill>
                          <a:effectLst/>
                          <a:latin typeface="Arial"/>
                          <a:ea typeface="+mn-ea"/>
                          <a:cs typeface="Arial"/>
                        </a:rPr>
                        <a:t>At lid velocity at V</a:t>
                      </a:r>
                      <a:r>
                        <a:rPr lang="en-US" altLang="zh-CN" sz="2000" b="1" kern="1200" baseline="-25000" dirty="0" smtClean="0">
                          <a:solidFill>
                            <a:schemeClr val="lt1"/>
                          </a:solidFill>
                          <a:effectLst/>
                          <a:latin typeface="Arial"/>
                          <a:ea typeface="+mn-ea"/>
                          <a:cs typeface="Arial"/>
                        </a:rPr>
                        <a:t>B</a:t>
                      </a:r>
                      <a:r>
                        <a:rPr lang="en-US" altLang="zh-CN" sz="2000" b="1" kern="1200" dirty="0" smtClean="0">
                          <a:solidFill>
                            <a:schemeClr val="lt1"/>
                          </a:solidFill>
                          <a:effectLst/>
                          <a:latin typeface="Arial"/>
                          <a:ea typeface="+mn-ea"/>
                          <a:cs typeface="Arial"/>
                        </a:rPr>
                        <a:t>=(0.2,0,0) </a:t>
                      </a:r>
                      <a:r>
                        <a:rPr lang="en-US" altLang="zh-CN" sz="2000" b="1" dirty="0" smtClean="0">
                          <a:latin typeface="Arial"/>
                          <a:cs typeface="Arial"/>
                        </a:rPr>
                        <a:t>and</a:t>
                      </a:r>
                      <a:r>
                        <a:rPr lang="en-US" altLang="zh-CN" sz="2000" b="1" baseline="0" dirty="0" smtClean="0">
                          <a:latin typeface="Arial"/>
                          <a:cs typeface="Arial"/>
                        </a:rPr>
                        <a:t> Re=10,000</a:t>
                      </a:r>
                      <a:r>
                        <a:rPr lang="en-US" altLang="zh-CN" sz="2000" b="1" dirty="0" smtClean="0">
                          <a:latin typeface="Arial"/>
                          <a:cs typeface="Arial"/>
                        </a:rPr>
                        <a:t>.</a:t>
                      </a:r>
                      <a:r>
                        <a:rPr lang="en-US" altLang="zh-CN" sz="2000" b="1" kern="1200" dirty="0" smtClean="0">
                          <a:solidFill>
                            <a:schemeClr val="lt1"/>
                          </a:solidFill>
                          <a:effectLst/>
                          <a:latin typeface="Arial"/>
                          <a:ea typeface="+mn-ea"/>
                          <a:cs typeface="Arial"/>
                        </a:rPr>
                        <a:t> </a:t>
                      </a:r>
                      <a:endParaRPr lang="en-US" altLang="zh-CN" sz="2000" dirty="0" smtClean="0">
                        <a:latin typeface="Arial"/>
                        <a:cs typeface="Arial"/>
                      </a:endParaRPr>
                    </a:p>
                  </a:txBody>
                  <a:tcPr/>
                </a:tc>
              </a:tr>
              <a:tr h="441960">
                <a:tc>
                  <a: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800" b="0" i="0" kern="1200" baseline="0" dirty="0" smtClean="0">
                        <a:solidFill>
                          <a:schemeClr val="dk1"/>
                        </a:solidFill>
                        <a:effectLst/>
                        <a:latin typeface="Arial"/>
                        <a:ea typeface="+mn-ea"/>
                        <a:cs typeface="Arial"/>
                      </a:endParaRPr>
                    </a:p>
                    <a:p>
                      <a:pPr marL="0" marR="0" indent="0" algn="ctr" defTabSz="457200" rtl="0" eaLnBrk="1" fontAlgn="auto" latinLnBrk="0" hangingPunct="1">
                        <a:lnSpc>
                          <a:spcPct val="100000"/>
                        </a:lnSpc>
                        <a:spcBef>
                          <a:spcPts val="0"/>
                        </a:spcBef>
                        <a:spcAft>
                          <a:spcPts val="0"/>
                        </a:spcAft>
                        <a:buClrTx/>
                        <a:buSzTx/>
                        <a:buFont typeface="Arial"/>
                        <a:buNone/>
                        <a:tabLst/>
                        <a:defRPr/>
                      </a:pPr>
                      <a:r>
                        <a:rPr lang="en-US" altLang="zh-CN" sz="1600" b="1" dirty="0" smtClean="0">
                          <a:latin typeface="Arial"/>
                          <a:cs typeface="Arial"/>
                        </a:rPr>
                        <a:t>Figure. The hexahedral grid and </a:t>
                      </a:r>
                      <a:r>
                        <a:rPr lang="en-US" altLang="zh-CN" sz="1600" b="1" dirty="0" err="1" smtClean="0">
                          <a:latin typeface="Arial"/>
                          <a:cs typeface="Arial"/>
                        </a:rPr>
                        <a:t>streamtraces</a:t>
                      </a:r>
                      <a:r>
                        <a:rPr lang="zh-CN" altLang="en-US" sz="1600" b="1" dirty="0" smtClean="0">
                          <a:latin typeface="Arial"/>
                          <a:cs typeface="Arial"/>
                        </a:rPr>
                        <a:t> </a:t>
                      </a:r>
                      <a:r>
                        <a:rPr lang="en-US" altLang="zh-CN" sz="1600" b="1" dirty="0" smtClean="0">
                          <a:latin typeface="Arial"/>
                          <a:cs typeface="Arial"/>
                        </a:rPr>
                        <a:t>of</a:t>
                      </a:r>
                      <a:r>
                        <a:rPr lang="zh-CN" altLang="en-US" sz="1600" b="1" dirty="0" smtClean="0">
                          <a:latin typeface="Arial"/>
                          <a:cs typeface="Arial"/>
                        </a:rPr>
                        <a:t> </a:t>
                      </a:r>
                      <a:r>
                        <a:rPr lang="en-US" altLang="zh-CN" sz="1600" b="1" dirty="0" smtClean="0">
                          <a:latin typeface="Arial"/>
                          <a:cs typeface="Arial"/>
                        </a:rPr>
                        <a:t>a</a:t>
                      </a:r>
                      <a:r>
                        <a:rPr lang="zh-CN" altLang="en-US" sz="1600" b="1" dirty="0" smtClean="0">
                          <a:latin typeface="Arial"/>
                          <a:cs typeface="Arial"/>
                        </a:rPr>
                        <a:t> </a:t>
                      </a:r>
                      <a:r>
                        <a:rPr lang="en-US" altLang="zh-CN" sz="1600" b="1" dirty="0" smtClean="0">
                          <a:latin typeface="Arial"/>
                          <a:cs typeface="Arial"/>
                        </a:rPr>
                        <a:t>3D</a:t>
                      </a:r>
                      <a:r>
                        <a:rPr lang="zh-CN" altLang="en-US" sz="1600" b="1" dirty="0" smtClean="0">
                          <a:latin typeface="Arial"/>
                          <a:cs typeface="Arial"/>
                        </a:rPr>
                        <a:t> </a:t>
                      </a:r>
                      <a:r>
                        <a:rPr lang="en-US" altLang="zh-CN" sz="1600" b="1" dirty="0" smtClean="0">
                          <a:latin typeface="Arial"/>
                          <a:cs typeface="Arial"/>
                        </a:rPr>
                        <a:t>lid</a:t>
                      </a:r>
                      <a:r>
                        <a:rPr lang="zh-CN" altLang="en-US" sz="1600" b="1" dirty="0" smtClean="0">
                          <a:latin typeface="Arial"/>
                          <a:cs typeface="Arial"/>
                        </a:rPr>
                        <a:t> </a:t>
                      </a:r>
                      <a:r>
                        <a:rPr lang="en-US" altLang="zh-CN" sz="1600" b="1" dirty="0" smtClean="0">
                          <a:latin typeface="Arial"/>
                          <a:cs typeface="Arial"/>
                        </a:rPr>
                        <a:t>driven</a:t>
                      </a:r>
                      <a:r>
                        <a:rPr lang="zh-CN" altLang="en-US" sz="1600" b="1" dirty="0" smtClean="0">
                          <a:latin typeface="Arial"/>
                          <a:cs typeface="Arial"/>
                        </a:rPr>
                        <a:t> </a:t>
                      </a:r>
                      <a:r>
                        <a:rPr lang="en-US" altLang="zh-CN" sz="1600" b="1" dirty="0" smtClean="0">
                          <a:latin typeface="Arial"/>
                          <a:cs typeface="Arial"/>
                        </a:rPr>
                        <a:t>cavity</a:t>
                      </a:r>
                      <a:endParaRPr lang="en-US" altLang="zh-CN" sz="1800" b="0" i="0" kern="1200" baseline="0" dirty="0" smtClean="0">
                        <a:solidFill>
                          <a:schemeClr val="dk1"/>
                        </a:solidFill>
                        <a:effectLst/>
                        <a:latin typeface="Arial"/>
                        <a:ea typeface="+mn-ea"/>
                        <a:cs typeface="Arial"/>
                      </a:endParaRPr>
                    </a:p>
                  </a:txBody>
                  <a:tcPr/>
                </a:tc>
              </a:tr>
            </a:tbl>
          </a:graphicData>
        </a:graphic>
      </p:graphicFrame>
      <p:pic>
        <p:nvPicPr>
          <p:cNvPr id="3" name="图片 2" descr="ldc3dset1_mesh.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981200"/>
            <a:ext cx="4115124" cy="3733800"/>
          </a:xfrm>
          <a:prstGeom prst="rect">
            <a:avLst/>
          </a:prstGeom>
        </p:spPr>
      </p:pic>
      <p:pic>
        <p:nvPicPr>
          <p:cNvPr id="5" name="图片 4" descr="ldc3dset1_iso.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981200"/>
            <a:ext cx="4205160" cy="3733800"/>
          </a:xfrm>
          <a:prstGeom prst="rect">
            <a:avLst/>
          </a:prstGeom>
        </p:spPr>
      </p:pic>
    </p:spTree>
    <p:extLst>
      <p:ext uri="{BB962C8B-B14F-4D97-AF65-F5344CB8AC3E}">
        <p14:creationId xmlns:p14="http://schemas.microsoft.com/office/powerpoint/2010/main" val="42476861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rPr>
              <a:t>Publications</a:t>
            </a:r>
            <a:endParaRPr lang="en-US" sz="2800" dirty="0">
              <a:solidFill>
                <a:srgbClr val="000090"/>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2052067161"/>
              </p:ext>
            </p:extLst>
          </p:nvPr>
        </p:nvGraphicFramePr>
        <p:xfrm>
          <a:off x="304800" y="1371600"/>
          <a:ext cx="8534400" cy="460248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pPr marL="0" marR="0" indent="0" algn="just"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txBody>
                  <a:tcPr/>
                </a:tc>
              </a:tr>
              <a:tr h="370840">
                <a:tc>
                  <a:txBody>
                    <a:bodyPr/>
                    <a:lstStyle/>
                    <a:p>
                      <a:pPr marL="285750" lvl="0" indent="-285750" algn="just">
                        <a:buFont typeface="Wingdings" charset="2"/>
                        <a:buChar char="p"/>
                      </a:pPr>
                      <a:r>
                        <a:rPr lang="en-US" altLang="zh-CN" sz="1800" kern="1200" dirty="0" err="1" smtClean="0">
                          <a:solidFill>
                            <a:schemeClr val="dk1"/>
                          </a:solidFill>
                          <a:effectLst/>
                          <a:latin typeface="Arial"/>
                          <a:ea typeface="+mn-ea"/>
                          <a:cs typeface="Arial"/>
                        </a:rPr>
                        <a:t>Yidong</a:t>
                      </a:r>
                      <a:r>
                        <a:rPr lang="en-US" altLang="zh-CN" sz="1800" kern="1200" dirty="0" smtClean="0">
                          <a:solidFill>
                            <a:schemeClr val="dk1"/>
                          </a:solidFill>
                          <a:effectLst/>
                          <a:latin typeface="Arial"/>
                          <a:ea typeface="+mn-ea"/>
                          <a:cs typeface="Arial"/>
                        </a:rPr>
                        <a:t> Xia, Hong </a:t>
                      </a:r>
                      <a:r>
                        <a:rPr lang="en-US" altLang="zh-CN" sz="1800" kern="1200" dirty="0" err="1" smtClean="0">
                          <a:solidFill>
                            <a:schemeClr val="dk1"/>
                          </a:solidFill>
                          <a:effectLst/>
                          <a:latin typeface="Arial"/>
                          <a:ea typeface="+mn-ea"/>
                          <a:cs typeface="Arial"/>
                        </a:rPr>
                        <a:t>Luo</a:t>
                      </a:r>
                      <a:r>
                        <a:rPr lang="en-US" altLang="zh-CN" sz="1800" kern="1200" dirty="0" smtClean="0">
                          <a:solidFill>
                            <a:schemeClr val="dk1"/>
                          </a:solidFill>
                          <a:effectLst/>
                          <a:latin typeface="Arial"/>
                          <a:ea typeface="+mn-ea"/>
                          <a:cs typeface="Arial"/>
                        </a:rPr>
                        <a:t>, </a:t>
                      </a:r>
                      <a:r>
                        <a:rPr lang="en-US" altLang="zh-CN" sz="1800" kern="1200" dirty="0" err="1" smtClean="0">
                          <a:solidFill>
                            <a:schemeClr val="dk1"/>
                          </a:solidFill>
                          <a:effectLst/>
                          <a:latin typeface="Arial"/>
                          <a:ea typeface="+mn-ea"/>
                          <a:cs typeface="Arial"/>
                        </a:rPr>
                        <a:t>Lixiang</a:t>
                      </a:r>
                      <a:r>
                        <a:rPr lang="en-US" altLang="zh-CN" sz="1800" kern="1200" dirty="0" smtClean="0">
                          <a:solidFill>
                            <a:schemeClr val="dk1"/>
                          </a:solidFill>
                          <a:effectLst/>
                          <a:latin typeface="Arial"/>
                          <a:ea typeface="+mn-ea"/>
                          <a:cs typeface="Arial"/>
                        </a:rPr>
                        <a:t> </a:t>
                      </a:r>
                      <a:r>
                        <a:rPr lang="en-US" altLang="zh-CN" sz="1800" kern="1200" dirty="0" err="1" smtClean="0">
                          <a:solidFill>
                            <a:schemeClr val="dk1"/>
                          </a:solidFill>
                          <a:effectLst/>
                          <a:latin typeface="Arial"/>
                          <a:ea typeface="+mn-ea"/>
                          <a:cs typeface="Arial"/>
                        </a:rPr>
                        <a:t>Luo</a:t>
                      </a:r>
                      <a:r>
                        <a:rPr lang="en-US" altLang="zh-CN" sz="1800" kern="1200" dirty="0" smtClean="0">
                          <a:solidFill>
                            <a:schemeClr val="dk1"/>
                          </a:solidFill>
                          <a:effectLst/>
                          <a:latin typeface="Arial"/>
                          <a:ea typeface="+mn-ea"/>
                          <a:cs typeface="Arial"/>
                        </a:rPr>
                        <a:t>, Jack Edwards, Jialin Lou, and Frank Mueller. OpenACC-based GPU Acceleration of a 3-D Unstructured Discontinuous Galerkin Method. </a:t>
                      </a:r>
                      <a:r>
                        <a:rPr lang="en-US" altLang="zh-CN" sz="1800" i="1" kern="1200" dirty="0" smtClean="0">
                          <a:solidFill>
                            <a:schemeClr val="dk1"/>
                          </a:solidFill>
                          <a:effectLst/>
                          <a:latin typeface="Arial"/>
                          <a:ea typeface="+mn-ea"/>
                          <a:cs typeface="Arial"/>
                        </a:rPr>
                        <a:t>AIAA Paper, AIAA-2014-1129, 52nd Aerospace Sciences Meeting, 2014.</a:t>
                      </a:r>
                      <a:r>
                        <a:rPr lang="en-US" altLang="zh-CN" i="1" dirty="0" smtClean="0">
                          <a:effectLst/>
                          <a:latin typeface="Arial"/>
                          <a:cs typeface="Arial"/>
                        </a:rPr>
                        <a:t> </a:t>
                      </a:r>
                    </a:p>
                    <a:p>
                      <a:pPr marL="285750" lvl="0" indent="-285750" algn="just">
                        <a:buFont typeface="Wingdings" charset="2"/>
                        <a:buChar char="p"/>
                      </a:pPr>
                      <a:endParaRPr lang="en-US" altLang="zh-CN" sz="1800" i="1" kern="1200" dirty="0" smtClean="0">
                        <a:solidFill>
                          <a:schemeClr val="dk1"/>
                        </a:solidFill>
                        <a:effectLst/>
                        <a:latin typeface="Arial"/>
                        <a:ea typeface="+mn-ea"/>
                        <a:cs typeface="Arial"/>
                      </a:endParaRPr>
                    </a:p>
                    <a:p>
                      <a:pPr marL="285750" marR="0" lvl="0" indent="-285750" algn="just" defTabSz="457200" rtl="0" eaLnBrk="1" fontAlgn="auto" latinLnBrk="0" hangingPunct="1">
                        <a:lnSpc>
                          <a:spcPct val="100000"/>
                        </a:lnSpc>
                        <a:spcBef>
                          <a:spcPts val="0"/>
                        </a:spcBef>
                        <a:spcAft>
                          <a:spcPts val="0"/>
                        </a:spcAft>
                        <a:buClrTx/>
                        <a:buSzTx/>
                        <a:buFont typeface="Wingdings" charset="2"/>
                        <a:buChar char="p"/>
                        <a:tabLst/>
                        <a:defRPr/>
                      </a:pPr>
                      <a:r>
                        <a:rPr lang="en-US" altLang="zh-CN" sz="1800" kern="1200" dirty="0" err="1" smtClean="0">
                          <a:solidFill>
                            <a:schemeClr val="dk1"/>
                          </a:solidFill>
                          <a:effectLst/>
                          <a:latin typeface="Arial"/>
                          <a:ea typeface="+mn-ea"/>
                          <a:cs typeface="Arial"/>
                        </a:rPr>
                        <a:t>Yidong</a:t>
                      </a:r>
                      <a:r>
                        <a:rPr lang="en-US" altLang="zh-CN" sz="1800" kern="1200" dirty="0" smtClean="0">
                          <a:solidFill>
                            <a:schemeClr val="dk1"/>
                          </a:solidFill>
                          <a:effectLst/>
                          <a:latin typeface="Arial"/>
                          <a:ea typeface="+mn-ea"/>
                          <a:cs typeface="Arial"/>
                        </a:rPr>
                        <a:t> Xia, </a:t>
                      </a:r>
                      <a:r>
                        <a:rPr lang="en-US" altLang="zh-CN" sz="1800" kern="1200" dirty="0" err="1" smtClean="0">
                          <a:solidFill>
                            <a:schemeClr val="dk1"/>
                          </a:solidFill>
                          <a:effectLst/>
                          <a:latin typeface="Arial"/>
                          <a:ea typeface="+mn-ea"/>
                          <a:cs typeface="Arial"/>
                        </a:rPr>
                        <a:t>Lixiang</a:t>
                      </a:r>
                      <a:r>
                        <a:rPr lang="en-US" altLang="zh-CN" sz="1800" kern="1200" dirty="0" smtClean="0">
                          <a:solidFill>
                            <a:schemeClr val="dk1"/>
                          </a:solidFill>
                          <a:effectLst/>
                          <a:latin typeface="Arial"/>
                          <a:ea typeface="+mn-ea"/>
                          <a:cs typeface="Arial"/>
                        </a:rPr>
                        <a:t> </a:t>
                      </a:r>
                      <a:r>
                        <a:rPr lang="en-US" altLang="zh-CN" sz="1800" kern="1200" dirty="0" err="1" smtClean="0">
                          <a:solidFill>
                            <a:schemeClr val="dk1"/>
                          </a:solidFill>
                          <a:effectLst/>
                          <a:latin typeface="Arial"/>
                          <a:ea typeface="+mn-ea"/>
                          <a:cs typeface="Arial"/>
                        </a:rPr>
                        <a:t>Luo</a:t>
                      </a:r>
                      <a:r>
                        <a:rPr lang="en-US" altLang="zh-CN" sz="1800" kern="1200" dirty="0" smtClean="0">
                          <a:solidFill>
                            <a:schemeClr val="dk1"/>
                          </a:solidFill>
                          <a:effectLst/>
                          <a:latin typeface="Arial"/>
                          <a:ea typeface="+mn-ea"/>
                          <a:cs typeface="Arial"/>
                        </a:rPr>
                        <a:t>, Hong </a:t>
                      </a:r>
                      <a:r>
                        <a:rPr lang="en-US" altLang="zh-CN" sz="1800" kern="1200" dirty="0" err="1" smtClean="0">
                          <a:solidFill>
                            <a:schemeClr val="dk1"/>
                          </a:solidFill>
                          <a:effectLst/>
                          <a:latin typeface="Arial"/>
                          <a:ea typeface="+mn-ea"/>
                          <a:cs typeface="Arial"/>
                        </a:rPr>
                        <a:t>Luo</a:t>
                      </a:r>
                      <a:r>
                        <a:rPr lang="en-US" altLang="zh-CN" sz="1800" kern="1200" dirty="0" smtClean="0">
                          <a:solidFill>
                            <a:schemeClr val="dk1"/>
                          </a:solidFill>
                          <a:effectLst/>
                          <a:latin typeface="Arial"/>
                          <a:ea typeface="+mn-ea"/>
                          <a:cs typeface="Arial"/>
                        </a:rPr>
                        <a:t>, Jialin Lou, Jack Edwards, and Frank Mueller. On the Multi-GPU Computing of a Reconstructed Discontinuous Galerkin Method for Compressible Flows on 3D Hybrid Grids. </a:t>
                      </a:r>
                      <a:r>
                        <a:rPr lang="en-US" altLang="zh-CN" sz="1800" i="1" kern="1200" dirty="0" smtClean="0">
                          <a:solidFill>
                            <a:schemeClr val="dk1"/>
                          </a:solidFill>
                          <a:effectLst/>
                          <a:latin typeface="Arial"/>
                          <a:ea typeface="+mn-ea"/>
                          <a:cs typeface="Arial"/>
                        </a:rPr>
                        <a:t>AIAA Paper, AIAA-2014-3081, 7th AIAA Theoretical Fluid Mechanics Conference, 2014.</a:t>
                      </a:r>
                    </a:p>
                    <a:p>
                      <a:pPr marL="285750" lvl="0" indent="-285750" algn="just">
                        <a:buFont typeface="Wingdings" charset="2"/>
                        <a:buChar char="p"/>
                      </a:pPr>
                      <a:endParaRPr lang="en-US" altLang="zh-CN" sz="1800" kern="1200" dirty="0" smtClean="0">
                        <a:solidFill>
                          <a:schemeClr val="dk1"/>
                        </a:solidFill>
                        <a:effectLst/>
                        <a:latin typeface="Arial"/>
                        <a:ea typeface="+mn-ea"/>
                        <a:cs typeface="Arial"/>
                      </a:endParaRPr>
                    </a:p>
                    <a:p>
                      <a:pPr marL="285750" marR="0" lvl="0" indent="-285750" algn="just" defTabSz="457200" rtl="0" eaLnBrk="1" fontAlgn="auto" latinLnBrk="0" hangingPunct="1">
                        <a:lnSpc>
                          <a:spcPct val="100000"/>
                        </a:lnSpc>
                        <a:spcBef>
                          <a:spcPts val="0"/>
                        </a:spcBef>
                        <a:spcAft>
                          <a:spcPts val="0"/>
                        </a:spcAft>
                        <a:buClrTx/>
                        <a:buSzTx/>
                        <a:buFont typeface="Wingdings" charset="2"/>
                        <a:buChar char="p"/>
                        <a:tabLst/>
                        <a:defRPr/>
                      </a:pPr>
                      <a:r>
                        <a:rPr lang="en-US" altLang="zh-CN" sz="1800" kern="1200" dirty="0" smtClean="0">
                          <a:solidFill>
                            <a:schemeClr val="dk1"/>
                          </a:solidFill>
                          <a:effectLst/>
                          <a:latin typeface="Arial"/>
                          <a:ea typeface="+mn-ea"/>
                          <a:cs typeface="Arial"/>
                        </a:rPr>
                        <a:t>Jialin Lou,</a:t>
                      </a:r>
                      <a:r>
                        <a:rPr lang="zh-CN" altLang="en-US" sz="1800" kern="1200" dirty="0" smtClean="0">
                          <a:solidFill>
                            <a:schemeClr val="dk1"/>
                          </a:solidFill>
                          <a:effectLst/>
                          <a:latin typeface="Arial"/>
                          <a:ea typeface="+mn-ea"/>
                          <a:cs typeface="Arial"/>
                        </a:rPr>
                        <a:t> </a:t>
                      </a:r>
                      <a:r>
                        <a:rPr lang="en-US" altLang="zh-CN" sz="1800" kern="1200" dirty="0" err="1" smtClean="0">
                          <a:solidFill>
                            <a:schemeClr val="dk1"/>
                          </a:solidFill>
                          <a:effectLst/>
                          <a:latin typeface="Arial"/>
                          <a:ea typeface="+mn-ea"/>
                          <a:cs typeface="Arial"/>
                        </a:rPr>
                        <a:t>Yidong</a:t>
                      </a:r>
                      <a:r>
                        <a:rPr lang="zh-CN" altLang="en-US" sz="1800" kern="1200" dirty="0" smtClean="0">
                          <a:solidFill>
                            <a:schemeClr val="dk1"/>
                          </a:solidFill>
                          <a:effectLst/>
                          <a:latin typeface="Arial"/>
                          <a:ea typeface="+mn-ea"/>
                          <a:cs typeface="Arial"/>
                        </a:rPr>
                        <a:t> </a:t>
                      </a:r>
                      <a:r>
                        <a:rPr lang="en-US" altLang="zh-CN" sz="1800" kern="1200" dirty="0" smtClean="0">
                          <a:solidFill>
                            <a:schemeClr val="dk1"/>
                          </a:solidFill>
                          <a:effectLst/>
                          <a:latin typeface="Arial"/>
                          <a:ea typeface="+mn-ea"/>
                          <a:cs typeface="Arial"/>
                        </a:rPr>
                        <a:t>Xia,</a:t>
                      </a:r>
                      <a:r>
                        <a:rPr lang="zh-CN" altLang="en-US" sz="1800" kern="1200" dirty="0" smtClean="0">
                          <a:solidFill>
                            <a:schemeClr val="dk1"/>
                          </a:solidFill>
                          <a:effectLst/>
                          <a:latin typeface="Arial"/>
                          <a:ea typeface="+mn-ea"/>
                          <a:cs typeface="Arial"/>
                        </a:rPr>
                        <a:t> </a:t>
                      </a:r>
                      <a:r>
                        <a:rPr lang="en-US" altLang="zh-CN" sz="1800" kern="1200" dirty="0" err="1" smtClean="0">
                          <a:solidFill>
                            <a:schemeClr val="dk1"/>
                          </a:solidFill>
                          <a:effectLst/>
                          <a:latin typeface="Arial"/>
                          <a:ea typeface="+mn-ea"/>
                          <a:cs typeface="Arial"/>
                        </a:rPr>
                        <a:t>Lixiang</a:t>
                      </a:r>
                      <a:r>
                        <a:rPr lang="en-US" altLang="zh-CN" sz="1800" kern="1200" dirty="0" smtClean="0">
                          <a:solidFill>
                            <a:schemeClr val="dk1"/>
                          </a:solidFill>
                          <a:effectLst/>
                          <a:latin typeface="Arial"/>
                          <a:ea typeface="+mn-ea"/>
                          <a:cs typeface="Arial"/>
                        </a:rPr>
                        <a:t> </a:t>
                      </a:r>
                      <a:r>
                        <a:rPr lang="en-US" altLang="zh-CN" sz="1800" kern="1200" dirty="0" err="1" smtClean="0">
                          <a:solidFill>
                            <a:schemeClr val="dk1"/>
                          </a:solidFill>
                          <a:effectLst/>
                          <a:latin typeface="Arial"/>
                          <a:ea typeface="+mn-ea"/>
                          <a:cs typeface="Arial"/>
                        </a:rPr>
                        <a:t>Luo</a:t>
                      </a:r>
                      <a:r>
                        <a:rPr lang="en-US" altLang="zh-CN" sz="1800" kern="1200" dirty="0" smtClean="0">
                          <a:solidFill>
                            <a:schemeClr val="dk1"/>
                          </a:solidFill>
                          <a:effectLst/>
                          <a:latin typeface="Arial"/>
                          <a:ea typeface="+mn-ea"/>
                          <a:cs typeface="Arial"/>
                        </a:rPr>
                        <a:t>, Hong </a:t>
                      </a:r>
                      <a:r>
                        <a:rPr lang="en-US" altLang="zh-CN" sz="1800" kern="1200" dirty="0" err="1" smtClean="0">
                          <a:solidFill>
                            <a:schemeClr val="dk1"/>
                          </a:solidFill>
                          <a:effectLst/>
                          <a:latin typeface="Arial"/>
                          <a:ea typeface="+mn-ea"/>
                          <a:cs typeface="Arial"/>
                        </a:rPr>
                        <a:t>Luo</a:t>
                      </a:r>
                      <a:r>
                        <a:rPr lang="en-US" altLang="zh-CN" sz="1800" kern="1200" dirty="0" smtClean="0">
                          <a:solidFill>
                            <a:schemeClr val="dk1"/>
                          </a:solidFill>
                          <a:effectLst/>
                          <a:latin typeface="Arial"/>
                          <a:ea typeface="+mn-ea"/>
                          <a:cs typeface="Arial"/>
                        </a:rPr>
                        <a:t>, Jialin Lou, Jack Edwards, and Frank Mueller. OpenACC-based</a:t>
                      </a:r>
                      <a:r>
                        <a:rPr lang="zh-CN" altLang="en-US" sz="1800" kern="1200" dirty="0" smtClean="0">
                          <a:solidFill>
                            <a:schemeClr val="dk1"/>
                          </a:solidFill>
                          <a:effectLst/>
                          <a:latin typeface="Arial"/>
                          <a:ea typeface="+mn-ea"/>
                          <a:cs typeface="Arial"/>
                        </a:rPr>
                        <a:t> </a:t>
                      </a:r>
                      <a:r>
                        <a:rPr lang="en-US" altLang="zh-CN" sz="1800" kern="1200" dirty="0" smtClean="0">
                          <a:solidFill>
                            <a:schemeClr val="dk1"/>
                          </a:solidFill>
                          <a:effectLst/>
                          <a:latin typeface="Arial"/>
                          <a:ea typeface="+mn-ea"/>
                          <a:cs typeface="Arial"/>
                        </a:rPr>
                        <a:t>GPU</a:t>
                      </a:r>
                      <a:r>
                        <a:rPr lang="zh-CN" altLang="en-US" sz="1800" kern="1200" dirty="0" smtClean="0">
                          <a:solidFill>
                            <a:schemeClr val="dk1"/>
                          </a:solidFill>
                          <a:effectLst/>
                          <a:latin typeface="Arial"/>
                          <a:ea typeface="+mn-ea"/>
                          <a:cs typeface="Arial"/>
                        </a:rPr>
                        <a:t> </a:t>
                      </a:r>
                      <a:r>
                        <a:rPr lang="en-US" altLang="zh-CN" sz="1800" kern="1200" dirty="0" smtClean="0">
                          <a:solidFill>
                            <a:schemeClr val="dk1"/>
                          </a:solidFill>
                          <a:effectLst/>
                          <a:latin typeface="Arial"/>
                          <a:ea typeface="+mn-ea"/>
                          <a:cs typeface="Arial"/>
                        </a:rPr>
                        <a:t>Acceleration</a:t>
                      </a:r>
                      <a:r>
                        <a:rPr lang="zh-CN" altLang="en-US" sz="1800" kern="1200" dirty="0" smtClean="0">
                          <a:solidFill>
                            <a:schemeClr val="dk1"/>
                          </a:solidFill>
                          <a:effectLst/>
                          <a:latin typeface="Arial"/>
                          <a:ea typeface="+mn-ea"/>
                          <a:cs typeface="Arial"/>
                        </a:rPr>
                        <a:t> </a:t>
                      </a:r>
                      <a:r>
                        <a:rPr lang="en-US" altLang="zh-CN" sz="1800" kern="1200" dirty="0" smtClean="0">
                          <a:solidFill>
                            <a:schemeClr val="dk1"/>
                          </a:solidFill>
                          <a:effectLst/>
                          <a:latin typeface="Arial"/>
                          <a:ea typeface="+mn-ea"/>
                          <a:cs typeface="Arial"/>
                        </a:rPr>
                        <a:t>of</a:t>
                      </a:r>
                      <a:r>
                        <a:rPr lang="zh-CN" altLang="en-US" sz="1800" kern="1200" dirty="0" smtClean="0">
                          <a:solidFill>
                            <a:schemeClr val="dk1"/>
                          </a:solidFill>
                          <a:effectLst/>
                          <a:latin typeface="Arial"/>
                          <a:ea typeface="+mn-ea"/>
                          <a:cs typeface="Arial"/>
                        </a:rPr>
                        <a:t> </a:t>
                      </a:r>
                      <a:r>
                        <a:rPr lang="en-US" altLang="zh-CN" sz="1800" kern="1200" dirty="0" smtClean="0">
                          <a:solidFill>
                            <a:schemeClr val="dk1"/>
                          </a:solidFill>
                          <a:effectLst/>
                          <a:latin typeface="Arial"/>
                          <a:ea typeface="+mn-ea"/>
                          <a:cs typeface="Arial"/>
                        </a:rPr>
                        <a:t>a</a:t>
                      </a:r>
                      <a:r>
                        <a:rPr lang="zh-CN" altLang="en-US" sz="1800" kern="1200" dirty="0" smtClean="0">
                          <a:solidFill>
                            <a:schemeClr val="dk1"/>
                          </a:solidFill>
                          <a:effectLst/>
                          <a:latin typeface="Arial"/>
                          <a:ea typeface="+mn-ea"/>
                          <a:cs typeface="Arial"/>
                        </a:rPr>
                        <a:t> </a:t>
                      </a:r>
                      <a:r>
                        <a:rPr lang="en-US" altLang="zh-CN" sz="1800" i="1" kern="1200" dirty="0" smtClean="0">
                          <a:solidFill>
                            <a:schemeClr val="dk1"/>
                          </a:solidFill>
                          <a:effectLst/>
                          <a:latin typeface="Arial"/>
                          <a:ea typeface="+mn-ea"/>
                          <a:cs typeface="Arial"/>
                        </a:rPr>
                        <a:t>p</a:t>
                      </a:r>
                      <a:r>
                        <a:rPr lang="en-US" altLang="zh-CN" sz="1800" kern="1200" dirty="0" smtClean="0">
                          <a:solidFill>
                            <a:schemeClr val="dk1"/>
                          </a:solidFill>
                          <a:effectLst/>
                          <a:latin typeface="Arial"/>
                          <a:ea typeface="+mn-ea"/>
                          <a:cs typeface="Arial"/>
                        </a:rPr>
                        <a:t>-</a:t>
                      </a:r>
                      <a:r>
                        <a:rPr lang="en-US" altLang="zh-CN" sz="1800" kern="1200" dirty="0" err="1" smtClean="0">
                          <a:solidFill>
                            <a:schemeClr val="dk1"/>
                          </a:solidFill>
                          <a:effectLst/>
                          <a:latin typeface="Arial"/>
                          <a:ea typeface="+mn-ea"/>
                          <a:cs typeface="Arial"/>
                        </a:rPr>
                        <a:t>multigrid</a:t>
                      </a:r>
                      <a:r>
                        <a:rPr lang="zh-CN" altLang="en-US" sz="1800" kern="1200" dirty="0" smtClean="0">
                          <a:solidFill>
                            <a:schemeClr val="dk1"/>
                          </a:solidFill>
                          <a:effectLst/>
                          <a:latin typeface="Arial"/>
                          <a:ea typeface="+mn-ea"/>
                          <a:cs typeface="Arial"/>
                        </a:rPr>
                        <a:t> </a:t>
                      </a:r>
                      <a:r>
                        <a:rPr lang="en-US" altLang="zh-CN" sz="1800" kern="1200" dirty="0" smtClean="0">
                          <a:solidFill>
                            <a:schemeClr val="dk1"/>
                          </a:solidFill>
                          <a:effectLst/>
                          <a:latin typeface="Arial"/>
                          <a:ea typeface="+mn-ea"/>
                          <a:cs typeface="Arial"/>
                        </a:rPr>
                        <a:t>Discontinuous</a:t>
                      </a:r>
                      <a:r>
                        <a:rPr lang="zh-CN" altLang="en-US" sz="1800" kern="1200" dirty="0" smtClean="0">
                          <a:solidFill>
                            <a:schemeClr val="dk1"/>
                          </a:solidFill>
                          <a:effectLst/>
                          <a:latin typeface="Arial"/>
                          <a:ea typeface="+mn-ea"/>
                          <a:cs typeface="Arial"/>
                        </a:rPr>
                        <a:t> </a:t>
                      </a:r>
                      <a:r>
                        <a:rPr lang="en-US" altLang="zh-CN" sz="1800" kern="1200" dirty="0" smtClean="0">
                          <a:solidFill>
                            <a:schemeClr val="dk1"/>
                          </a:solidFill>
                          <a:effectLst/>
                          <a:latin typeface="Arial"/>
                          <a:ea typeface="+mn-ea"/>
                          <a:cs typeface="Arial"/>
                        </a:rPr>
                        <a:t>Galerkin</a:t>
                      </a:r>
                      <a:r>
                        <a:rPr lang="zh-CN" altLang="en-US" sz="1800" kern="1200" dirty="0" smtClean="0">
                          <a:solidFill>
                            <a:schemeClr val="dk1"/>
                          </a:solidFill>
                          <a:effectLst/>
                          <a:latin typeface="Arial"/>
                          <a:ea typeface="+mn-ea"/>
                          <a:cs typeface="Arial"/>
                        </a:rPr>
                        <a:t> </a:t>
                      </a:r>
                      <a:r>
                        <a:rPr lang="en-US" altLang="zh-CN" sz="1800" kern="1200" dirty="0" smtClean="0">
                          <a:solidFill>
                            <a:schemeClr val="dk1"/>
                          </a:solidFill>
                          <a:effectLst/>
                          <a:latin typeface="Arial"/>
                          <a:ea typeface="+mn-ea"/>
                          <a:cs typeface="Arial"/>
                        </a:rPr>
                        <a:t>Method</a:t>
                      </a:r>
                      <a:r>
                        <a:rPr lang="zh-CN" altLang="en-US" sz="1800" kern="1200" dirty="0" smtClean="0">
                          <a:solidFill>
                            <a:schemeClr val="dk1"/>
                          </a:solidFill>
                          <a:effectLst/>
                          <a:latin typeface="Arial"/>
                          <a:ea typeface="+mn-ea"/>
                          <a:cs typeface="Arial"/>
                        </a:rPr>
                        <a:t> </a:t>
                      </a:r>
                      <a:r>
                        <a:rPr lang="en-US" altLang="zh-CN" sz="1800" kern="1200" dirty="0" smtClean="0">
                          <a:solidFill>
                            <a:schemeClr val="dk1"/>
                          </a:solidFill>
                          <a:effectLst/>
                          <a:latin typeface="Arial"/>
                          <a:ea typeface="+mn-ea"/>
                          <a:cs typeface="Arial"/>
                        </a:rPr>
                        <a:t>for</a:t>
                      </a:r>
                      <a:r>
                        <a:rPr lang="zh-CN" altLang="en-US" sz="1800" kern="1200" dirty="0" smtClean="0">
                          <a:solidFill>
                            <a:schemeClr val="dk1"/>
                          </a:solidFill>
                          <a:effectLst/>
                          <a:latin typeface="Arial"/>
                          <a:ea typeface="+mn-ea"/>
                          <a:cs typeface="Arial"/>
                        </a:rPr>
                        <a:t> </a:t>
                      </a:r>
                      <a:r>
                        <a:rPr lang="en-US" altLang="zh-CN" sz="1800" kern="1200" dirty="0" smtClean="0">
                          <a:solidFill>
                            <a:schemeClr val="dk1"/>
                          </a:solidFill>
                          <a:effectLst/>
                          <a:latin typeface="Arial"/>
                          <a:ea typeface="+mn-ea"/>
                          <a:cs typeface="Arial"/>
                        </a:rPr>
                        <a:t>Compressible</a:t>
                      </a:r>
                      <a:r>
                        <a:rPr lang="zh-CN" altLang="en-US" sz="1800" kern="1200" dirty="0" smtClean="0">
                          <a:solidFill>
                            <a:schemeClr val="dk1"/>
                          </a:solidFill>
                          <a:effectLst/>
                          <a:latin typeface="Arial"/>
                          <a:ea typeface="+mn-ea"/>
                          <a:cs typeface="Arial"/>
                        </a:rPr>
                        <a:t> </a:t>
                      </a:r>
                      <a:r>
                        <a:rPr lang="en-US" altLang="zh-CN" sz="1800" kern="1200" dirty="0" smtClean="0">
                          <a:solidFill>
                            <a:schemeClr val="dk1"/>
                          </a:solidFill>
                          <a:effectLst/>
                          <a:latin typeface="Arial"/>
                          <a:ea typeface="+mn-ea"/>
                          <a:cs typeface="Arial"/>
                        </a:rPr>
                        <a:t>Flows</a:t>
                      </a:r>
                      <a:r>
                        <a:rPr lang="zh-CN" altLang="en-US" sz="1800" kern="1200" dirty="0" smtClean="0">
                          <a:solidFill>
                            <a:schemeClr val="dk1"/>
                          </a:solidFill>
                          <a:effectLst/>
                          <a:latin typeface="Arial"/>
                          <a:ea typeface="+mn-ea"/>
                          <a:cs typeface="Arial"/>
                        </a:rPr>
                        <a:t> </a:t>
                      </a:r>
                      <a:r>
                        <a:rPr lang="en-US" altLang="zh-CN" sz="1800" kern="1200" dirty="0" smtClean="0">
                          <a:solidFill>
                            <a:schemeClr val="dk1"/>
                          </a:solidFill>
                          <a:effectLst/>
                          <a:latin typeface="Arial"/>
                          <a:ea typeface="+mn-ea"/>
                          <a:cs typeface="Arial"/>
                        </a:rPr>
                        <a:t>on</a:t>
                      </a:r>
                      <a:r>
                        <a:rPr lang="zh-CN" altLang="en-US" sz="1800" kern="1200" dirty="0" smtClean="0">
                          <a:solidFill>
                            <a:schemeClr val="dk1"/>
                          </a:solidFill>
                          <a:effectLst/>
                          <a:latin typeface="Arial"/>
                          <a:ea typeface="+mn-ea"/>
                          <a:cs typeface="Arial"/>
                        </a:rPr>
                        <a:t> </a:t>
                      </a:r>
                      <a:r>
                        <a:rPr lang="en-US" altLang="zh-CN" sz="1800" kern="1200" dirty="0" smtClean="0">
                          <a:solidFill>
                            <a:schemeClr val="dk1"/>
                          </a:solidFill>
                          <a:effectLst/>
                          <a:latin typeface="Arial"/>
                          <a:ea typeface="+mn-ea"/>
                          <a:cs typeface="Arial"/>
                        </a:rPr>
                        <a:t>3D</a:t>
                      </a:r>
                      <a:r>
                        <a:rPr lang="zh-CN" altLang="en-US" sz="1800" kern="1200" dirty="0" smtClean="0">
                          <a:solidFill>
                            <a:schemeClr val="dk1"/>
                          </a:solidFill>
                          <a:effectLst/>
                          <a:latin typeface="Arial"/>
                          <a:ea typeface="+mn-ea"/>
                          <a:cs typeface="Arial"/>
                        </a:rPr>
                        <a:t> </a:t>
                      </a:r>
                      <a:r>
                        <a:rPr lang="en-US" altLang="zh-CN" sz="1800" kern="1200" dirty="0" smtClean="0">
                          <a:solidFill>
                            <a:schemeClr val="dk1"/>
                          </a:solidFill>
                          <a:effectLst/>
                          <a:latin typeface="Arial"/>
                          <a:ea typeface="+mn-ea"/>
                          <a:cs typeface="Arial"/>
                        </a:rPr>
                        <a:t>Unstructured</a:t>
                      </a:r>
                      <a:r>
                        <a:rPr lang="zh-CN" altLang="en-US" sz="1800" kern="1200" dirty="0" smtClean="0">
                          <a:solidFill>
                            <a:schemeClr val="dk1"/>
                          </a:solidFill>
                          <a:effectLst/>
                          <a:latin typeface="Arial"/>
                          <a:ea typeface="+mn-ea"/>
                          <a:cs typeface="Arial"/>
                        </a:rPr>
                        <a:t> </a:t>
                      </a:r>
                      <a:r>
                        <a:rPr lang="en-US" altLang="zh-CN" sz="1800" kern="1200" dirty="0" smtClean="0">
                          <a:solidFill>
                            <a:schemeClr val="dk1"/>
                          </a:solidFill>
                          <a:effectLst/>
                          <a:latin typeface="Arial"/>
                          <a:ea typeface="+mn-ea"/>
                          <a:cs typeface="Arial"/>
                        </a:rPr>
                        <a:t>Grids.</a:t>
                      </a:r>
                      <a:r>
                        <a:rPr lang="zh-CN" altLang="en-US" sz="1800" kern="1200" dirty="0" smtClean="0">
                          <a:solidFill>
                            <a:schemeClr val="dk1"/>
                          </a:solidFill>
                          <a:effectLst/>
                          <a:latin typeface="Arial"/>
                          <a:ea typeface="+mn-ea"/>
                          <a:cs typeface="Arial"/>
                        </a:rPr>
                        <a:t> </a:t>
                      </a:r>
                      <a:r>
                        <a:rPr lang="en-US" altLang="zh-CN" sz="1800" i="1" kern="1200" dirty="0" smtClean="0">
                          <a:solidFill>
                            <a:schemeClr val="dk1"/>
                          </a:solidFill>
                          <a:effectLst/>
                          <a:latin typeface="Arial"/>
                          <a:ea typeface="+mn-ea"/>
                          <a:cs typeface="Arial"/>
                        </a:rPr>
                        <a:t>AIAA</a:t>
                      </a:r>
                      <a:r>
                        <a:rPr lang="zh-CN" altLang="en-US" sz="1800" i="1" kern="1200" dirty="0" smtClean="0">
                          <a:solidFill>
                            <a:schemeClr val="dk1"/>
                          </a:solidFill>
                          <a:effectLst/>
                          <a:latin typeface="Arial"/>
                          <a:ea typeface="+mn-ea"/>
                          <a:cs typeface="Arial"/>
                        </a:rPr>
                        <a:t> </a:t>
                      </a:r>
                      <a:r>
                        <a:rPr lang="en-US" altLang="zh-CN" sz="1800" i="1" kern="1200" dirty="0" smtClean="0">
                          <a:solidFill>
                            <a:schemeClr val="dk1"/>
                          </a:solidFill>
                          <a:effectLst/>
                          <a:latin typeface="Arial"/>
                          <a:ea typeface="+mn-ea"/>
                          <a:cs typeface="Arial"/>
                        </a:rPr>
                        <a:t>Paper.</a:t>
                      </a:r>
                      <a:r>
                        <a:rPr lang="zh-CN" altLang="en-US" sz="1800" i="1" kern="1200" dirty="0" smtClean="0">
                          <a:solidFill>
                            <a:schemeClr val="dk1"/>
                          </a:solidFill>
                          <a:effectLst/>
                          <a:latin typeface="Arial"/>
                          <a:ea typeface="+mn-ea"/>
                          <a:cs typeface="Arial"/>
                        </a:rPr>
                        <a:t> </a:t>
                      </a:r>
                      <a:r>
                        <a:rPr lang="en-US" altLang="zh-CN" sz="1800" i="1" kern="1200" dirty="0" smtClean="0">
                          <a:solidFill>
                            <a:schemeClr val="dk1"/>
                          </a:solidFill>
                          <a:effectLst/>
                          <a:latin typeface="Arial"/>
                          <a:ea typeface="+mn-ea"/>
                          <a:cs typeface="Arial"/>
                        </a:rPr>
                        <a:t>(Submitted</a:t>
                      </a:r>
                      <a:r>
                        <a:rPr lang="zh-CN" altLang="en-US" sz="1800" i="1" kern="1200" dirty="0" smtClean="0">
                          <a:solidFill>
                            <a:schemeClr val="dk1"/>
                          </a:solidFill>
                          <a:effectLst/>
                          <a:latin typeface="Arial"/>
                          <a:ea typeface="+mn-ea"/>
                          <a:cs typeface="Arial"/>
                        </a:rPr>
                        <a:t> </a:t>
                      </a:r>
                      <a:r>
                        <a:rPr lang="en-US" altLang="zh-CN" sz="1800" i="1" kern="1200" dirty="0" smtClean="0">
                          <a:solidFill>
                            <a:schemeClr val="dk1"/>
                          </a:solidFill>
                          <a:effectLst/>
                          <a:latin typeface="Arial"/>
                          <a:ea typeface="+mn-ea"/>
                          <a:cs typeface="Arial"/>
                        </a:rPr>
                        <a:t>to</a:t>
                      </a:r>
                      <a:r>
                        <a:rPr lang="zh-CN" altLang="en-US" sz="1800" i="1" kern="1200" dirty="0" smtClean="0">
                          <a:solidFill>
                            <a:schemeClr val="dk1"/>
                          </a:solidFill>
                          <a:effectLst/>
                          <a:latin typeface="Arial"/>
                          <a:ea typeface="+mn-ea"/>
                          <a:cs typeface="Arial"/>
                        </a:rPr>
                        <a:t> </a:t>
                      </a:r>
                      <a:r>
                        <a:rPr lang="en-US" altLang="zh-CN" sz="1800" i="1" kern="1200" dirty="0" smtClean="0">
                          <a:solidFill>
                            <a:schemeClr val="dk1"/>
                          </a:solidFill>
                          <a:effectLst/>
                          <a:latin typeface="Arial"/>
                          <a:ea typeface="+mn-ea"/>
                          <a:cs typeface="Arial"/>
                        </a:rPr>
                        <a:t>AIAA</a:t>
                      </a:r>
                      <a:r>
                        <a:rPr lang="zh-CN" altLang="en-US" sz="1800" i="1" kern="1200" dirty="0" smtClean="0">
                          <a:solidFill>
                            <a:schemeClr val="dk1"/>
                          </a:solidFill>
                          <a:effectLst/>
                          <a:latin typeface="Arial"/>
                          <a:ea typeface="+mn-ea"/>
                          <a:cs typeface="Arial"/>
                        </a:rPr>
                        <a:t> </a:t>
                      </a:r>
                      <a:r>
                        <a:rPr lang="en-US" altLang="zh-CN" sz="1800" i="1" kern="1200" dirty="0" smtClean="0">
                          <a:solidFill>
                            <a:schemeClr val="dk1"/>
                          </a:solidFill>
                          <a:effectLst/>
                          <a:latin typeface="Arial"/>
                          <a:ea typeface="+mn-ea"/>
                          <a:cs typeface="Arial"/>
                        </a:rPr>
                        <a:t>Science</a:t>
                      </a:r>
                      <a:r>
                        <a:rPr lang="zh-CN" altLang="en-US" sz="1800" i="1" kern="1200" dirty="0" smtClean="0">
                          <a:solidFill>
                            <a:schemeClr val="dk1"/>
                          </a:solidFill>
                          <a:effectLst/>
                          <a:latin typeface="Arial"/>
                          <a:ea typeface="+mn-ea"/>
                          <a:cs typeface="Arial"/>
                        </a:rPr>
                        <a:t> </a:t>
                      </a:r>
                      <a:r>
                        <a:rPr lang="en-US" altLang="zh-CN" sz="1800" i="1" kern="1200" dirty="0" smtClean="0">
                          <a:solidFill>
                            <a:schemeClr val="dk1"/>
                          </a:solidFill>
                          <a:effectLst/>
                          <a:latin typeface="Arial"/>
                          <a:ea typeface="+mn-ea"/>
                          <a:cs typeface="Arial"/>
                        </a:rPr>
                        <a:t>and</a:t>
                      </a:r>
                      <a:r>
                        <a:rPr lang="zh-CN" altLang="en-US" sz="1800" i="1" kern="1200" dirty="0" smtClean="0">
                          <a:solidFill>
                            <a:schemeClr val="dk1"/>
                          </a:solidFill>
                          <a:effectLst/>
                          <a:latin typeface="Arial"/>
                          <a:ea typeface="+mn-ea"/>
                          <a:cs typeface="Arial"/>
                        </a:rPr>
                        <a:t> </a:t>
                      </a:r>
                      <a:r>
                        <a:rPr lang="en-US" altLang="zh-CN" sz="1800" i="1" kern="1200" dirty="0" smtClean="0">
                          <a:solidFill>
                            <a:schemeClr val="dk1"/>
                          </a:solidFill>
                          <a:effectLst/>
                          <a:latin typeface="Arial"/>
                          <a:ea typeface="+mn-ea"/>
                          <a:cs typeface="Arial"/>
                        </a:rPr>
                        <a:t>Technology</a:t>
                      </a:r>
                      <a:r>
                        <a:rPr lang="zh-CN" altLang="en-US" sz="1800" i="1" kern="1200" dirty="0" smtClean="0">
                          <a:solidFill>
                            <a:schemeClr val="dk1"/>
                          </a:solidFill>
                          <a:effectLst/>
                          <a:latin typeface="Arial"/>
                          <a:ea typeface="+mn-ea"/>
                          <a:cs typeface="Arial"/>
                        </a:rPr>
                        <a:t> </a:t>
                      </a:r>
                      <a:r>
                        <a:rPr lang="en-US" altLang="zh-CN" sz="1800" i="1" kern="1200" dirty="0" smtClean="0">
                          <a:solidFill>
                            <a:schemeClr val="dk1"/>
                          </a:solidFill>
                          <a:effectLst/>
                          <a:latin typeface="Arial"/>
                          <a:ea typeface="+mn-ea"/>
                          <a:cs typeface="Arial"/>
                        </a:rPr>
                        <a:t>Forum</a:t>
                      </a:r>
                      <a:r>
                        <a:rPr lang="zh-CN" altLang="en-US" sz="1800" i="1" kern="1200" dirty="0" smtClean="0">
                          <a:solidFill>
                            <a:schemeClr val="dk1"/>
                          </a:solidFill>
                          <a:effectLst/>
                          <a:latin typeface="Arial"/>
                          <a:ea typeface="+mn-ea"/>
                          <a:cs typeface="Arial"/>
                        </a:rPr>
                        <a:t> </a:t>
                      </a:r>
                      <a:r>
                        <a:rPr lang="en-US" altLang="zh-CN" sz="1800" i="1" kern="1200" dirty="0" smtClean="0">
                          <a:solidFill>
                            <a:schemeClr val="dk1"/>
                          </a:solidFill>
                          <a:effectLst/>
                          <a:latin typeface="Arial"/>
                          <a:ea typeface="+mn-ea"/>
                          <a:cs typeface="Arial"/>
                        </a:rPr>
                        <a:t>2015)</a:t>
                      </a:r>
                    </a:p>
                    <a:p>
                      <a:pPr marL="285750" lvl="0" indent="-285750" algn="just">
                        <a:buFont typeface="Wingdings" charset="2"/>
                        <a:buChar char="p"/>
                      </a:pPr>
                      <a:endParaRPr lang="en-US" altLang="zh-CN" sz="1800" kern="1200" dirty="0" smtClean="0">
                        <a:solidFill>
                          <a:schemeClr val="dk1"/>
                        </a:solidFill>
                        <a:effectLst/>
                        <a:latin typeface="Arial"/>
                        <a:ea typeface="+mn-ea"/>
                        <a:cs typeface="Arial"/>
                      </a:endParaRPr>
                    </a:p>
                  </a:txBody>
                  <a:tcPr/>
                </a:tc>
              </a:tr>
            </a:tbl>
          </a:graphicData>
        </a:graphic>
      </p:graphicFrame>
    </p:spTree>
    <p:extLst>
      <p:ext uri="{BB962C8B-B14F-4D97-AF65-F5344CB8AC3E}">
        <p14:creationId xmlns:p14="http://schemas.microsoft.com/office/powerpoint/2010/main" val="15750986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2800" dirty="0">
                <a:solidFill>
                  <a:srgbClr val="000090"/>
                </a:solidFill>
              </a:rPr>
              <a:t>Example 4. 3D lid driven square cavity</a:t>
            </a:r>
            <a:endParaRPr lang="en-US" sz="2800" dirty="0">
              <a:solidFill>
                <a:srgbClr val="00009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069734957"/>
              </p:ext>
            </p:extLst>
          </p:nvPr>
        </p:nvGraphicFramePr>
        <p:xfrm>
          <a:off x="304800" y="1371600"/>
          <a:ext cx="8534400" cy="505968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2000" b="1" kern="1200" dirty="0" smtClean="0">
                          <a:solidFill>
                            <a:schemeClr val="lt1"/>
                          </a:solidFill>
                          <a:effectLst/>
                          <a:latin typeface="Arial"/>
                          <a:ea typeface="+mn-ea"/>
                          <a:cs typeface="Arial"/>
                        </a:rPr>
                        <a:t>At lid velocity at V</a:t>
                      </a:r>
                      <a:r>
                        <a:rPr lang="en-US" altLang="zh-CN" sz="2000" b="1" kern="1200" baseline="-25000" dirty="0" smtClean="0">
                          <a:solidFill>
                            <a:schemeClr val="lt1"/>
                          </a:solidFill>
                          <a:effectLst/>
                          <a:latin typeface="Arial"/>
                          <a:ea typeface="+mn-ea"/>
                          <a:cs typeface="Arial"/>
                        </a:rPr>
                        <a:t>B</a:t>
                      </a:r>
                      <a:r>
                        <a:rPr lang="en-US" altLang="zh-CN" sz="2000" b="1" kern="1200" dirty="0" smtClean="0">
                          <a:solidFill>
                            <a:schemeClr val="lt1"/>
                          </a:solidFill>
                          <a:effectLst/>
                          <a:latin typeface="Arial"/>
                          <a:ea typeface="+mn-ea"/>
                          <a:cs typeface="Arial"/>
                        </a:rPr>
                        <a:t>=(0.2,0,0) </a:t>
                      </a:r>
                      <a:r>
                        <a:rPr lang="en-US" altLang="zh-CN" sz="2000" b="1" dirty="0" smtClean="0">
                          <a:latin typeface="Arial"/>
                          <a:cs typeface="Arial"/>
                        </a:rPr>
                        <a:t>and</a:t>
                      </a:r>
                      <a:r>
                        <a:rPr lang="en-US" altLang="zh-CN" sz="2000" b="1" baseline="0" dirty="0" smtClean="0">
                          <a:latin typeface="Arial"/>
                          <a:cs typeface="Arial"/>
                        </a:rPr>
                        <a:t> Re=10,000</a:t>
                      </a:r>
                      <a:r>
                        <a:rPr lang="en-US" altLang="zh-CN" sz="2000" b="1" dirty="0" smtClean="0">
                          <a:latin typeface="Arial"/>
                          <a:cs typeface="Arial"/>
                        </a:rPr>
                        <a:t>.</a:t>
                      </a:r>
                      <a:r>
                        <a:rPr lang="en-US" altLang="zh-CN" sz="2000" b="1" kern="1200" dirty="0" smtClean="0">
                          <a:solidFill>
                            <a:schemeClr val="lt1"/>
                          </a:solidFill>
                          <a:effectLst/>
                          <a:latin typeface="Arial"/>
                          <a:ea typeface="+mn-ea"/>
                          <a:cs typeface="Arial"/>
                        </a:rPr>
                        <a:t> </a:t>
                      </a:r>
                      <a:endParaRPr lang="en-US" altLang="zh-CN" sz="2000" dirty="0" smtClean="0">
                        <a:latin typeface="Arial"/>
                        <a:cs typeface="Arial"/>
                      </a:endParaRP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txBody>
                  <a:tcPr/>
                </a:tc>
              </a:tr>
            </a:tbl>
          </a:graphicData>
        </a:graphic>
      </p:graphicFrame>
      <p:graphicFrame>
        <p:nvGraphicFramePr>
          <p:cNvPr id="11" name="Table 5"/>
          <p:cNvGraphicFramePr>
            <a:graphicFrameLocks noGrp="1"/>
          </p:cNvGraphicFramePr>
          <p:nvPr>
            <p:extLst>
              <p:ext uri="{D42A27DB-BD31-4B8C-83A1-F6EECF244321}">
                <p14:modId xmlns:p14="http://schemas.microsoft.com/office/powerpoint/2010/main" val="4050807339"/>
              </p:ext>
            </p:extLst>
          </p:nvPr>
        </p:nvGraphicFramePr>
        <p:xfrm>
          <a:off x="495605" y="4191000"/>
          <a:ext cx="8110122" cy="1985950"/>
        </p:xfrm>
        <a:graphic>
          <a:graphicData uri="http://schemas.openxmlformats.org/drawingml/2006/table">
            <a:tbl>
              <a:tblPr firstRow="1" bandRow="1">
                <a:tableStyleId>{21E4AEA4-8DFA-4A89-87EB-49C32662AFE0}</a:tableStyleId>
              </a:tblPr>
              <a:tblGrid>
                <a:gridCol w="1231337"/>
                <a:gridCol w="1190386"/>
                <a:gridCol w="1202535"/>
                <a:gridCol w="1337652"/>
                <a:gridCol w="1243071"/>
                <a:gridCol w="918791"/>
                <a:gridCol w="986350"/>
              </a:tblGrid>
              <a:tr h="490055">
                <a:tc rowSpan="2">
                  <a:txBody>
                    <a:bodyPr/>
                    <a:lstStyle/>
                    <a:p>
                      <a:pPr algn="ctr"/>
                      <a:endParaRPr lang="en-US" sz="1600" dirty="0" smtClean="0"/>
                    </a:p>
                    <a:p>
                      <a:pPr algn="ctr"/>
                      <a:r>
                        <a:rPr lang="en-US" sz="1600" dirty="0" smtClean="0"/>
                        <a:t>Grids</a:t>
                      </a:r>
                      <a:endParaRPr lang="en-US" sz="1600" dirty="0" smtClean="0">
                        <a:latin typeface="Times New Roman"/>
                        <a:cs typeface="Times New Roman"/>
                      </a:endParaRPr>
                    </a:p>
                  </a:txBody>
                  <a:tcPr/>
                </a:tc>
                <a:tc rowSpan="2">
                  <a:txBody>
                    <a:bodyPr/>
                    <a:lstStyle/>
                    <a:p>
                      <a:pPr algn="ctr"/>
                      <a:endParaRPr lang="en-US" sz="1600" baseline="0" dirty="0" smtClean="0"/>
                    </a:p>
                    <a:p>
                      <a:pPr algn="ctr"/>
                      <a:r>
                        <a:rPr lang="en-US" sz="1600" baseline="0" dirty="0" smtClean="0"/>
                        <a:t>Elements</a:t>
                      </a:r>
                      <a:endParaRPr lang="en-US" sz="1600" dirty="0">
                        <a:latin typeface="Times New Roman"/>
                        <a:cs typeface="Times New Roman"/>
                      </a:endParaRPr>
                    </a:p>
                  </a:txBody>
                  <a:tcPr/>
                </a:tc>
                <a:tc rowSpan="2">
                  <a:txBody>
                    <a:bodyPr/>
                    <a:lstStyle/>
                    <a:p>
                      <a:pPr algn="ctr"/>
                      <a:endParaRPr lang="en-US" sz="1600" baseline="0" dirty="0" smtClean="0"/>
                    </a:p>
                    <a:p>
                      <a:pPr algn="ctr"/>
                      <a:r>
                        <a:rPr lang="en-US" sz="1600" baseline="0" dirty="0" smtClean="0"/>
                        <a:t>GPU’s</a:t>
                      </a:r>
                      <a:endParaRPr lang="en-US" sz="1600" dirty="0">
                        <a:latin typeface="Times New Roman"/>
                        <a:cs typeface="Times New Roman"/>
                      </a:endParaRPr>
                    </a:p>
                  </a:txBody>
                  <a:tcPr/>
                </a:tc>
                <a:tc gridSpan="2">
                  <a:txBody>
                    <a:bodyPr/>
                    <a:lstStyle/>
                    <a:p>
                      <a:pPr algn="ctr"/>
                      <a:r>
                        <a:rPr lang="en-US" sz="1600" dirty="0" smtClean="0"/>
                        <a:t>Storage(GB)</a:t>
                      </a:r>
                      <a:endParaRPr lang="en-US" sz="1600" dirty="0" smtClean="0">
                        <a:latin typeface="Times New Roman"/>
                        <a:cs typeface="Times New Roman"/>
                      </a:endParaRPr>
                    </a:p>
                  </a:txBody>
                  <a:tcPr/>
                </a:tc>
                <a:tc hMerge="1">
                  <a:txBody>
                    <a:bodyPr/>
                    <a:lstStyle/>
                    <a:p>
                      <a:endParaRPr lang="zh-CN" altLang="en-US"/>
                    </a:p>
                  </a:txBody>
                  <a:tcPr/>
                </a:tc>
                <a:tc gridSpan="2">
                  <a:txBody>
                    <a:bodyPr/>
                    <a:lstStyle/>
                    <a:p>
                      <a:pPr algn="ctr"/>
                      <a:r>
                        <a:rPr lang="en-US" sz="1600" dirty="0" smtClean="0"/>
                        <a:t>Unit time (</a:t>
                      </a:r>
                      <a:r>
                        <a:rPr lang="en-US" sz="1600" dirty="0" err="1" smtClean="0"/>
                        <a:t>ms</a:t>
                      </a:r>
                      <a:r>
                        <a:rPr lang="en-US" sz="1600" dirty="0" smtClean="0"/>
                        <a:t>)</a:t>
                      </a:r>
                      <a:endParaRPr lang="en-US" sz="1600" dirty="0">
                        <a:latin typeface="Times New Roman"/>
                        <a:cs typeface="Times New Roman"/>
                      </a:endParaRPr>
                    </a:p>
                  </a:txBody>
                  <a:tcPr/>
                </a:tc>
                <a:tc hMerge="1">
                  <a:txBody>
                    <a:bodyPr/>
                    <a:lstStyle/>
                    <a:p>
                      <a:endParaRPr lang="zh-CN" altLang="en-US"/>
                    </a:p>
                  </a:txBody>
                  <a:tcPr/>
                </a:tc>
              </a:tr>
              <a:tr h="49005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a:r>
                        <a:rPr lang="en-US" sz="1600" dirty="0" smtClean="0"/>
                        <a:t>P1</a:t>
                      </a:r>
                      <a:endParaRPr lang="en-US" sz="1600" dirty="0">
                        <a:latin typeface="Times New Roman"/>
                        <a:cs typeface="Times New Roman"/>
                      </a:endParaRPr>
                    </a:p>
                  </a:txBody>
                  <a:tcPr/>
                </a:tc>
                <a:tc>
                  <a:txBody>
                    <a:bodyPr/>
                    <a:lstStyle/>
                    <a:p>
                      <a:pPr algn="ctr"/>
                      <a:r>
                        <a:rPr lang="en-US" sz="1600" dirty="0" smtClean="0"/>
                        <a:t>P1P2</a:t>
                      </a:r>
                      <a:endParaRPr lang="en-US" sz="1600" dirty="0">
                        <a:latin typeface="Times New Roman"/>
                        <a:cs typeface="Times New Roman"/>
                      </a:endParaRPr>
                    </a:p>
                  </a:txBody>
                  <a:tcPr/>
                </a:tc>
                <a:tc>
                  <a:txBody>
                    <a:bodyPr/>
                    <a:lstStyle/>
                    <a:p>
                      <a:pPr algn="ctr"/>
                      <a:r>
                        <a:rPr lang="en-US" sz="1600" dirty="0" smtClean="0"/>
                        <a:t>P1</a:t>
                      </a:r>
                      <a:endParaRPr lang="en-US" sz="1600" dirty="0">
                        <a:latin typeface="Times New Roman"/>
                        <a:cs typeface="Times New Roman"/>
                      </a:endParaRPr>
                    </a:p>
                  </a:txBody>
                  <a:tcPr/>
                </a:tc>
                <a:tc>
                  <a:txBody>
                    <a:bodyPr/>
                    <a:lstStyle/>
                    <a:p>
                      <a:pPr algn="ctr"/>
                      <a:r>
                        <a:rPr lang="en-US" sz="1600" dirty="0" smtClean="0"/>
                        <a:t>P1P2</a:t>
                      </a:r>
                      <a:endParaRPr lang="en-US" sz="1600" dirty="0">
                        <a:latin typeface="Times New Roman"/>
                        <a:cs typeface="Times New Roman"/>
                      </a:endParaRPr>
                    </a:p>
                  </a:txBody>
                  <a:tcPr/>
                </a:tc>
              </a:tr>
              <a:tr h="280031">
                <a:tc>
                  <a:txBody>
                    <a:bodyPr/>
                    <a:lstStyle/>
                    <a:p>
                      <a:pPr algn="ctr"/>
                      <a:r>
                        <a:rPr lang="en-US" sz="1600" dirty="0" smtClean="0"/>
                        <a:t>Level-1</a:t>
                      </a:r>
                      <a:endParaRPr lang="en-US" sz="1600" dirty="0">
                        <a:latin typeface="Times New Roman"/>
                        <a:cs typeface="Times New Roman"/>
                      </a:endParaRPr>
                    </a:p>
                  </a:txBody>
                  <a:tcPr/>
                </a:tc>
                <a:tc>
                  <a:txBody>
                    <a:bodyPr/>
                    <a:lstStyle/>
                    <a:p>
                      <a:pPr algn="ctr"/>
                      <a:r>
                        <a:rPr lang="en-US" altLang="zh-CN" sz="1600" dirty="0" smtClean="0"/>
                        <a:t>500,000</a:t>
                      </a:r>
                      <a:endParaRPr lang="en-US" sz="1600" dirty="0">
                        <a:latin typeface="Times New Roman"/>
                        <a:cs typeface="Times New Roman"/>
                      </a:endParaRPr>
                    </a:p>
                  </a:txBody>
                  <a:tcPr/>
                </a:tc>
                <a:tc>
                  <a:txBody>
                    <a:bodyPr/>
                    <a:lstStyle/>
                    <a:p>
                      <a:pPr algn="ctr"/>
                      <a:r>
                        <a:rPr lang="en-US" sz="1600" dirty="0" smtClean="0"/>
                        <a:t>×1</a:t>
                      </a:r>
                      <a:endParaRPr lang="en-US" sz="1600" b="1" dirty="0">
                        <a:latin typeface="Times New Roman"/>
                        <a:cs typeface="Times New Roman"/>
                      </a:endParaRPr>
                    </a:p>
                  </a:txBody>
                  <a:tcPr/>
                </a:tc>
                <a:tc>
                  <a:txBody>
                    <a:bodyPr/>
                    <a:lstStyle/>
                    <a:p>
                      <a:pPr algn="ctr"/>
                      <a:r>
                        <a:rPr lang="en-US" sz="1600" b="0" dirty="0" smtClean="0">
                          <a:latin typeface="+mn-lt"/>
                          <a:cs typeface="+mn-cs"/>
                        </a:rPr>
                        <a:t>2.3</a:t>
                      </a:r>
                      <a:endParaRPr lang="en-US" sz="1600" b="0" dirty="0">
                        <a:latin typeface="Times New Roman"/>
                        <a:cs typeface="Times New Roman"/>
                      </a:endParaRPr>
                    </a:p>
                  </a:txBody>
                  <a:tcPr/>
                </a:tc>
                <a:tc>
                  <a:txBody>
                    <a:bodyPr/>
                    <a:lstStyle/>
                    <a:p>
                      <a:pPr algn="ctr"/>
                      <a:r>
                        <a:rPr lang="en-US" sz="1600" b="0" dirty="0" smtClean="0">
                          <a:latin typeface="+mn-lt"/>
                          <a:cs typeface="+mn-cs"/>
                        </a:rPr>
                        <a:t>3.0</a:t>
                      </a:r>
                      <a:endParaRPr lang="en-US" sz="1600" b="1" dirty="0">
                        <a:latin typeface="Times New Roman"/>
                        <a:cs typeface="Times New Roman"/>
                      </a:endParaRPr>
                    </a:p>
                  </a:txBody>
                  <a:tcPr/>
                </a:tc>
                <a:tc>
                  <a:txBody>
                    <a:bodyPr/>
                    <a:lstStyle/>
                    <a:p>
                      <a:pPr algn="ctr"/>
                      <a:r>
                        <a:rPr lang="en-US" altLang="zh-CN" sz="1600" b="0" dirty="0" smtClean="0">
                          <a:latin typeface="+mn-lt"/>
                          <a:cs typeface="+mn-cs"/>
                        </a:rPr>
                        <a:t>10.60</a:t>
                      </a:r>
                      <a:endParaRPr lang="en-US" sz="1600" b="0" dirty="0">
                        <a:latin typeface="Times New Roman"/>
                        <a:cs typeface="Times New Roman"/>
                      </a:endParaRPr>
                    </a:p>
                  </a:txBody>
                  <a:tcPr/>
                </a:tc>
                <a:tc>
                  <a:txBody>
                    <a:bodyPr/>
                    <a:lstStyle/>
                    <a:p>
                      <a:pPr algn="ctr"/>
                      <a:r>
                        <a:rPr lang="en-US" altLang="zh-CN" sz="1600" b="0" dirty="0" smtClean="0">
                          <a:latin typeface="+mn-lt"/>
                          <a:cs typeface="+mn-cs"/>
                        </a:rPr>
                        <a:t>15.03</a:t>
                      </a:r>
                      <a:endParaRPr lang="en-US" sz="1600" b="1" dirty="0">
                        <a:latin typeface="Times New Roman"/>
                        <a:cs typeface="Times New Roman"/>
                      </a:endParaRPr>
                    </a:p>
                  </a:txBody>
                  <a:tcPr/>
                </a:tc>
              </a:tr>
              <a:tr h="280031">
                <a:tc>
                  <a:txBody>
                    <a:bodyPr/>
                    <a:lstStyle/>
                    <a:p>
                      <a:pPr algn="ctr"/>
                      <a:r>
                        <a:rPr lang="en-US" sz="1600" dirty="0" smtClean="0"/>
                        <a:t>Level-2</a:t>
                      </a:r>
                      <a:endParaRPr lang="en-US" sz="1600" dirty="0">
                        <a:latin typeface="Times New Roman"/>
                        <a:cs typeface="Times New Roman"/>
                      </a:endParaRPr>
                    </a:p>
                  </a:txBody>
                  <a:tcPr/>
                </a:tc>
                <a:tc>
                  <a:txBody>
                    <a:bodyPr/>
                    <a:lstStyle/>
                    <a:p>
                      <a:pPr algn="ctr"/>
                      <a:r>
                        <a:rPr lang="en-US" sz="1600" dirty="0" smtClean="0"/>
                        <a:t>1,000,000</a:t>
                      </a:r>
                      <a:endParaRPr lang="en-US" sz="1600" dirty="0">
                        <a:latin typeface="Times New Roman"/>
                        <a:cs typeface="Times New Roman"/>
                      </a:endParaRPr>
                    </a:p>
                  </a:txBody>
                  <a:tcPr/>
                </a:tc>
                <a:tc>
                  <a:txBody>
                    <a:bodyPr/>
                    <a:lstStyle/>
                    <a:p>
                      <a:pPr algn="ctr"/>
                      <a:r>
                        <a:rPr lang="en-US" sz="1600" dirty="0" smtClean="0"/>
                        <a:t>×2</a:t>
                      </a:r>
                      <a:endParaRPr lang="en-US" sz="1600" b="1" dirty="0">
                        <a:latin typeface="Times New Roman"/>
                        <a:cs typeface="Times New Roman"/>
                      </a:endParaRPr>
                    </a:p>
                  </a:txBody>
                  <a:tcPr/>
                </a:tc>
                <a:tc>
                  <a:txBody>
                    <a:bodyPr/>
                    <a:lstStyle/>
                    <a:p>
                      <a:pPr algn="ctr"/>
                      <a:r>
                        <a:rPr lang="en-US" sz="1600" b="0" dirty="0" smtClean="0">
                          <a:latin typeface="+mn-lt"/>
                          <a:cs typeface="+mn-cs"/>
                        </a:rPr>
                        <a:t>4.6</a:t>
                      </a:r>
                      <a:endParaRPr lang="en-US" sz="1600" b="0" dirty="0">
                        <a:latin typeface="Times New Roman"/>
                        <a:cs typeface="Times New Roman"/>
                      </a:endParaRPr>
                    </a:p>
                  </a:txBody>
                  <a:tcPr/>
                </a:tc>
                <a:tc>
                  <a:txBody>
                    <a:bodyPr/>
                    <a:lstStyle/>
                    <a:p>
                      <a:pPr algn="ctr"/>
                      <a:r>
                        <a:rPr lang="en-US" sz="1600" b="0" dirty="0" smtClean="0">
                          <a:latin typeface="+mn-lt"/>
                          <a:cs typeface="+mn-cs"/>
                        </a:rPr>
                        <a:t>6.1</a:t>
                      </a:r>
                      <a:endParaRPr lang="en-US" sz="1600" b="1" dirty="0">
                        <a:latin typeface="Times New Roman"/>
                        <a:cs typeface="Times New Roman"/>
                      </a:endParaRPr>
                    </a:p>
                  </a:txBody>
                  <a:tcPr/>
                </a:tc>
                <a:tc>
                  <a:txBody>
                    <a:bodyPr/>
                    <a:lstStyle/>
                    <a:p>
                      <a:pPr algn="ctr"/>
                      <a:r>
                        <a:rPr lang="en-US" altLang="zh-CN" sz="1600" b="0" dirty="0" smtClean="0">
                          <a:latin typeface="+mn-lt"/>
                          <a:cs typeface="+mn-cs"/>
                        </a:rPr>
                        <a:t>10.82</a:t>
                      </a:r>
                      <a:endParaRPr lang="en-US" sz="1600" b="0" dirty="0">
                        <a:latin typeface="Times New Roman"/>
                        <a:cs typeface="Times New Roman"/>
                      </a:endParaRPr>
                    </a:p>
                  </a:txBody>
                  <a:tcPr/>
                </a:tc>
                <a:tc>
                  <a:txBody>
                    <a:bodyPr/>
                    <a:lstStyle/>
                    <a:p>
                      <a:pPr algn="ctr"/>
                      <a:r>
                        <a:rPr lang="en-US" altLang="zh-CN" sz="1600" b="0" dirty="0" smtClean="0">
                          <a:latin typeface="+mn-lt"/>
                          <a:cs typeface="+mn-cs"/>
                        </a:rPr>
                        <a:t>15.36</a:t>
                      </a:r>
                      <a:endParaRPr lang="en-US" sz="1600" b="1" dirty="0">
                        <a:latin typeface="Times New Roman"/>
                        <a:cs typeface="Times New Roman"/>
                      </a:endParaRPr>
                    </a:p>
                  </a:txBody>
                  <a:tcPr/>
                </a:tc>
              </a:tr>
              <a:tr h="280031">
                <a:tc>
                  <a:txBody>
                    <a:bodyPr/>
                    <a:lstStyle/>
                    <a:p>
                      <a:pPr algn="ctr"/>
                      <a:r>
                        <a:rPr lang="en-US" sz="1600" dirty="0" smtClean="0"/>
                        <a:t>Level-3</a:t>
                      </a:r>
                      <a:endParaRPr lang="en-US" sz="1600" dirty="0">
                        <a:latin typeface="Times New Roman"/>
                        <a:cs typeface="Times New Roman"/>
                      </a:endParaRPr>
                    </a:p>
                  </a:txBody>
                  <a:tcPr/>
                </a:tc>
                <a:tc>
                  <a:txBody>
                    <a:bodyPr/>
                    <a:lstStyle/>
                    <a:p>
                      <a:pPr algn="ctr"/>
                      <a:r>
                        <a:rPr lang="en-US" sz="1600" dirty="0" smtClean="0"/>
                        <a:t>2,000,000</a:t>
                      </a:r>
                      <a:endParaRPr lang="en-US" sz="1600" dirty="0">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×4</a:t>
                      </a:r>
                      <a:endParaRPr lang="en-US" sz="1600" b="1" dirty="0" smtClean="0">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dirty="0" smtClean="0">
                          <a:latin typeface="+mn-lt"/>
                          <a:cs typeface="+mn-cs"/>
                        </a:rPr>
                        <a:t>9.2</a:t>
                      </a:r>
                      <a:endParaRPr lang="en-US" sz="1600" b="0" dirty="0" smtClean="0">
                        <a:latin typeface="Times New Roman"/>
                        <a:cs typeface="Times New Roman"/>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dirty="0" smtClean="0">
                          <a:latin typeface="+mn-lt"/>
                          <a:cs typeface="+mn-cs"/>
                        </a:rPr>
                        <a:t>12.2</a:t>
                      </a:r>
                      <a:endParaRPr lang="en-US" sz="1600" b="1" dirty="0" smtClean="0">
                        <a:latin typeface="Times New Roman"/>
                        <a:cs typeface="Times New Roman"/>
                      </a:endParaRPr>
                    </a:p>
                  </a:txBody>
                  <a:tcPr/>
                </a:tc>
                <a:tc>
                  <a:txBody>
                    <a:bodyPr/>
                    <a:lstStyle/>
                    <a:p>
                      <a:pPr algn="ctr"/>
                      <a:r>
                        <a:rPr lang="en-US" altLang="zh-CN" sz="1600" b="0" dirty="0" smtClean="0">
                          <a:latin typeface="+mn-lt"/>
                          <a:cs typeface="+mn-cs"/>
                        </a:rPr>
                        <a:t>10.83</a:t>
                      </a:r>
                      <a:endParaRPr lang="en-US" sz="1600" b="0" dirty="0">
                        <a:latin typeface="Times New Roman"/>
                        <a:cs typeface="Times New Roman"/>
                      </a:endParaRPr>
                    </a:p>
                  </a:txBody>
                  <a:tcPr/>
                </a:tc>
                <a:tc>
                  <a:txBody>
                    <a:bodyPr/>
                    <a:lstStyle/>
                    <a:p>
                      <a:pPr algn="ctr"/>
                      <a:r>
                        <a:rPr lang="en-US" altLang="zh-CN" sz="1600" b="0" dirty="0" smtClean="0">
                          <a:latin typeface="+mn-lt"/>
                          <a:cs typeface="+mn-cs"/>
                        </a:rPr>
                        <a:t>15.84</a:t>
                      </a:r>
                      <a:endParaRPr lang="en-US" sz="1600" b="1" dirty="0">
                        <a:latin typeface="Times New Roman"/>
                        <a:cs typeface="Times New Roman"/>
                      </a:endParaRPr>
                    </a:p>
                  </a:txBody>
                  <a:tcPr/>
                </a:tc>
              </a:tr>
            </a:tbl>
          </a:graphicData>
        </a:graphic>
      </p:graphicFrame>
      <p:graphicFrame>
        <p:nvGraphicFramePr>
          <p:cNvPr id="3" name="图表 2"/>
          <p:cNvGraphicFramePr/>
          <p:nvPr>
            <p:extLst>
              <p:ext uri="{D42A27DB-BD31-4B8C-83A1-F6EECF244321}">
                <p14:modId xmlns:p14="http://schemas.microsoft.com/office/powerpoint/2010/main" val="160288320"/>
              </p:ext>
            </p:extLst>
          </p:nvPr>
        </p:nvGraphicFramePr>
        <p:xfrm>
          <a:off x="533400" y="1828800"/>
          <a:ext cx="8077200" cy="2286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7000998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rPr>
              <a:t>Concluding Remarks</a:t>
            </a:r>
            <a:endParaRPr lang="en-US" sz="2800" dirty="0">
              <a:solidFill>
                <a:srgbClr val="00009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261642724"/>
              </p:ext>
            </p:extLst>
          </p:nvPr>
        </p:nvGraphicFramePr>
        <p:xfrm>
          <a:off x="304800" y="1371600"/>
          <a:ext cx="8534400" cy="524256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kern="1200" dirty="0" smtClean="0">
                          <a:solidFill>
                            <a:schemeClr val="lt1"/>
                          </a:solidFill>
                          <a:effectLst/>
                          <a:latin typeface="Arial"/>
                          <a:ea typeface="+mn-ea"/>
                          <a:cs typeface="Arial"/>
                        </a:rPr>
                        <a:t> RDGFLO</a:t>
                      </a:r>
                      <a:r>
                        <a:rPr lang="en-US" sz="2000" b="1" kern="1200" baseline="0" dirty="0" smtClean="0">
                          <a:solidFill>
                            <a:schemeClr val="lt1"/>
                          </a:solidFill>
                          <a:effectLst/>
                          <a:latin typeface="Arial"/>
                          <a:ea typeface="+mn-ea"/>
                          <a:cs typeface="Arial"/>
                        </a:rPr>
                        <a:t> with OpenACC</a:t>
                      </a:r>
                      <a:endParaRPr lang="en-US" sz="2000" dirty="0" smtClean="0">
                        <a:latin typeface="Arial"/>
                        <a:cs typeface="Arial"/>
                      </a:endParaRPr>
                    </a:p>
                  </a:txBody>
                  <a:tcPr/>
                </a:tc>
              </a:tr>
              <a:tr h="370840">
                <a:tc>
                  <a:txBody>
                    <a:bodyPr/>
                    <a:lstStyle/>
                    <a:p>
                      <a:pPr marL="342900" marR="0" indent="-342900" algn="l" defTabSz="457200" rtl="0" eaLnBrk="1" fontAlgn="auto" latinLnBrk="0" hangingPunct="1">
                        <a:lnSpc>
                          <a:spcPct val="100000"/>
                        </a:lnSpc>
                        <a:spcBef>
                          <a:spcPts val="0"/>
                        </a:spcBef>
                        <a:spcAft>
                          <a:spcPts val="0"/>
                        </a:spcAft>
                        <a:buClrTx/>
                        <a:buSzTx/>
                        <a:buFont typeface="Arial"/>
                        <a:buChar char="•"/>
                        <a:tabLst/>
                        <a:defRPr/>
                      </a:pPr>
                      <a:r>
                        <a:rPr lang="en-US" sz="2000" b="1" dirty="0" smtClean="0">
                          <a:latin typeface="Arial"/>
                          <a:cs typeface="Arial"/>
                        </a:rPr>
                        <a:t>Performance on multiple GPU (weak scaling)</a:t>
                      </a:r>
                      <a:endParaRPr lang="en-US" sz="2000" b="1" baseline="0" dirty="0" smtClean="0">
                        <a:latin typeface="Arial"/>
                        <a:cs typeface="Arial"/>
                      </a:endParaRPr>
                    </a:p>
                    <a:p>
                      <a:pPr marL="800100" marR="0" lvl="1" indent="-342900" algn="l" defTabSz="457200" rtl="0" eaLnBrk="1" fontAlgn="auto" latinLnBrk="0" hangingPunct="1">
                        <a:lnSpc>
                          <a:spcPct val="100000"/>
                        </a:lnSpc>
                        <a:spcBef>
                          <a:spcPts val="0"/>
                        </a:spcBef>
                        <a:spcAft>
                          <a:spcPts val="0"/>
                        </a:spcAft>
                        <a:buClrTx/>
                        <a:buSzTx/>
                        <a:buFont typeface="Wingdings" charset="2"/>
                        <a:buChar char="q"/>
                        <a:tabLst/>
                        <a:defRPr/>
                      </a:pPr>
                      <a:r>
                        <a:rPr lang="en-US" sz="2000" baseline="0" dirty="0" smtClean="0">
                          <a:latin typeface="Arial"/>
                          <a:cs typeface="Arial"/>
                        </a:rPr>
                        <a:t>High parallel efficiency for DG(P1) and RDG(P1P2)</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sz="800" baseline="0" dirty="0" smtClean="0">
                        <a:latin typeface="Arial"/>
                        <a:cs typeface="Arial"/>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lang="en-US" sz="2000" b="1" baseline="0" dirty="0" smtClean="0">
                          <a:latin typeface="Arial"/>
                          <a:cs typeface="Arial"/>
                        </a:rPr>
                        <a:t>Extensibility</a:t>
                      </a:r>
                    </a:p>
                    <a:p>
                      <a:pPr marL="800100" marR="0" lvl="1" indent="-342900" algn="l" defTabSz="457200" rtl="0" eaLnBrk="1" fontAlgn="auto" latinLnBrk="0" hangingPunct="1">
                        <a:lnSpc>
                          <a:spcPct val="100000"/>
                        </a:lnSpc>
                        <a:spcBef>
                          <a:spcPts val="0"/>
                        </a:spcBef>
                        <a:spcAft>
                          <a:spcPts val="0"/>
                        </a:spcAft>
                        <a:buClrTx/>
                        <a:buSzTx/>
                        <a:buFont typeface="Wingdings" charset="2"/>
                        <a:buChar char="q"/>
                        <a:tabLst/>
                        <a:defRPr/>
                      </a:pPr>
                      <a:r>
                        <a:rPr lang="en-US" sz="2000" baseline="0" dirty="0" smtClean="0">
                          <a:latin typeface="Arial"/>
                          <a:cs typeface="Arial"/>
                        </a:rPr>
                        <a:t>The current parallel strategy can be applied to more functionalities</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sz="800" baseline="0" dirty="0" smtClean="0">
                        <a:latin typeface="Arial"/>
                        <a:cs typeface="Arial"/>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lang="en-US" sz="2000" b="1" baseline="0" dirty="0" smtClean="0">
                          <a:latin typeface="Arial"/>
                          <a:cs typeface="Arial"/>
                        </a:rPr>
                        <a:t>Verified compilers</a:t>
                      </a:r>
                    </a:p>
                    <a:p>
                      <a:pPr marL="800100" marR="0" lvl="1" indent="-342900" algn="l" defTabSz="457200" rtl="0" eaLnBrk="1" fontAlgn="auto" latinLnBrk="0" hangingPunct="1">
                        <a:lnSpc>
                          <a:spcPct val="100000"/>
                        </a:lnSpc>
                        <a:spcBef>
                          <a:spcPts val="0"/>
                        </a:spcBef>
                        <a:spcAft>
                          <a:spcPts val="0"/>
                        </a:spcAft>
                        <a:buClrTx/>
                        <a:buSzTx/>
                        <a:buFont typeface="Wingdings" charset="2"/>
                        <a:buChar char="q"/>
                        <a:tabLst/>
                        <a:defRPr/>
                      </a:pPr>
                      <a:r>
                        <a:rPr lang="en-US" sz="2000" b="0" baseline="0" dirty="0" smtClean="0">
                          <a:latin typeface="Arial"/>
                          <a:cs typeface="Arial"/>
                        </a:rPr>
                        <a:t>PGI Fortran</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sz="800" b="0" baseline="0" dirty="0" smtClean="0">
                        <a:latin typeface="Arial"/>
                        <a:cs typeface="Arial"/>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lang="en-US" sz="2000" b="1" baseline="0" dirty="0" smtClean="0">
                          <a:latin typeface="Arial"/>
                          <a:cs typeface="Arial"/>
                        </a:rPr>
                        <a:t>Verified platform</a:t>
                      </a:r>
                    </a:p>
                    <a:p>
                      <a:pPr marL="800100" marR="0" lvl="1" indent="-342900" algn="l" defTabSz="457200" rtl="0" eaLnBrk="1" fontAlgn="auto" latinLnBrk="0" hangingPunct="1">
                        <a:lnSpc>
                          <a:spcPct val="100000"/>
                        </a:lnSpc>
                        <a:spcBef>
                          <a:spcPts val="0"/>
                        </a:spcBef>
                        <a:spcAft>
                          <a:spcPts val="0"/>
                        </a:spcAft>
                        <a:buClrTx/>
                        <a:buSzTx/>
                        <a:buFont typeface="Wingdings" charset="2"/>
                        <a:buChar char="q"/>
                        <a:tabLst/>
                        <a:defRPr/>
                      </a:pPr>
                      <a:r>
                        <a:rPr lang="en-US" sz="2000" b="0" baseline="0" dirty="0" smtClean="0">
                          <a:latin typeface="Arial"/>
                          <a:cs typeface="Arial"/>
                        </a:rPr>
                        <a:t>NVIDIA CUDA-enabled GPUs</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800" b="1" baseline="0" dirty="0" smtClean="0">
                        <a:latin typeface="Arial"/>
                        <a:cs typeface="Arial"/>
                      </a:endParaRPr>
                    </a:p>
                    <a:p>
                      <a:pPr marL="342900" marR="0" indent="-342900" algn="l" defTabSz="457200" rtl="0" eaLnBrk="1" fontAlgn="auto" latinLnBrk="0" hangingPunct="1">
                        <a:lnSpc>
                          <a:spcPct val="100000"/>
                        </a:lnSpc>
                        <a:spcBef>
                          <a:spcPts val="0"/>
                        </a:spcBef>
                        <a:spcAft>
                          <a:spcPts val="0"/>
                        </a:spcAft>
                        <a:buClrTx/>
                        <a:buSzTx/>
                        <a:buFont typeface="Arial"/>
                        <a:buChar char="•"/>
                        <a:tabLst/>
                        <a:defRPr/>
                      </a:pPr>
                      <a:r>
                        <a:rPr lang="en-US" sz="2000" b="1" baseline="0" dirty="0" smtClean="0">
                          <a:latin typeface="Arial"/>
                          <a:cs typeface="Arial"/>
                        </a:rPr>
                        <a:t>Limitation</a:t>
                      </a:r>
                    </a:p>
                    <a:p>
                      <a:pPr marL="800100" marR="0" lvl="1" indent="-342900" algn="l" defTabSz="457200" rtl="0" eaLnBrk="1" fontAlgn="auto" latinLnBrk="0" hangingPunct="1">
                        <a:lnSpc>
                          <a:spcPct val="100000"/>
                        </a:lnSpc>
                        <a:spcBef>
                          <a:spcPts val="0"/>
                        </a:spcBef>
                        <a:spcAft>
                          <a:spcPts val="0"/>
                        </a:spcAft>
                        <a:buClrTx/>
                        <a:buSzTx/>
                        <a:buFont typeface="Wingdings" charset="2"/>
                        <a:buChar char="q"/>
                        <a:tabLst/>
                        <a:defRPr/>
                      </a:pPr>
                      <a:r>
                        <a:rPr lang="en-US" sz="2000" baseline="0" dirty="0" smtClean="0">
                          <a:latin typeface="Arial"/>
                          <a:cs typeface="Arial"/>
                        </a:rPr>
                        <a:t>Memory constraint on GPU device</a:t>
                      </a:r>
                    </a:p>
                    <a:p>
                      <a:pPr marL="800100" marR="0" lvl="1" indent="-342900" algn="l" defTabSz="457200" rtl="0" eaLnBrk="1" fontAlgn="auto" latinLnBrk="0" hangingPunct="1">
                        <a:lnSpc>
                          <a:spcPct val="100000"/>
                        </a:lnSpc>
                        <a:spcBef>
                          <a:spcPts val="0"/>
                        </a:spcBef>
                        <a:spcAft>
                          <a:spcPts val="0"/>
                        </a:spcAft>
                        <a:buClrTx/>
                        <a:buSzTx/>
                        <a:buFont typeface="Wingdings" charset="2"/>
                        <a:buChar char="q"/>
                        <a:tabLst/>
                        <a:defRPr/>
                      </a:pPr>
                      <a:r>
                        <a:rPr lang="en-US" sz="2000" baseline="0" dirty="0" smtClean="0">
                          <a:latin typeface="Arial"/>
                          <a:cs typeface="Arial"/>
                        </a:rPr>
                        <a:t>Balance between [</a:t>
                      </a:r>
                      <a:r>
                        <a:rPr lang="en-US" sz="2000" u="sng" baseline="0" dirty="0" smtClean="0">
                          <a:latin typeface="Arial"/>
                          <a:cs typeface="Arial"/>
                        </a:rPr>
                        <a:t>optimal GPU parallelism] </a:t>
                      </a:r>
                      <a:r>
                        <a:rPr lang="en-US" sz="2000" baseline="0" dirty="0" smtClean="0">
                          <a:latin typeface="Arial"/>
                          <a:cs typeface="Arial"/>
                        </a:rPr>
                        <a:t>and [</a:t>
                      </a:r>
                      <a:r>
                        <a:rPr lang="en-US" sz="2000" u="sng" baseline="0" dirty="0" smtClean="0">
                          <a:latin typeface="Arial"/>
                          <a:cs typeface="Arial"/>
                        </a:rPr>
                        <a:t>code portability]</a:t>
                      </a:r>
                    </a:p>
                    <a:p>
                      <a:pPr marL="342900" marR="0" indent="-342900" algn="l" defTabSz="457200" rtl="0" eaLnBrk="1" fontAlgn="auto" latinLnBrk="0" hangingPunct="1">
                        <a:lnSpc>
                          <a:spcPct val="100000"/>
                        </a:lnSpc>
                        <a:spcBef>
                          <a:spcPts val="0"/>
                        </a:spcBef>
                        <a:spcAft>
                          <a:spcPts val="0"/>
                        </a:spcAft>
                        <a:buClrTx/>
                        <a:buSzTx/>
                        <a:buFont typeface="Arial"/>
                        <a:buChar char="•"/>
                        <a:tabLst/>
                        <a:defRPr/>
                      </a:pPr>
                      <a:r>
                        <a:rPr lang="en-US" altLang="zh-CN" sz="2000" b="1" dirty="0" smtClean="0">
                          <a:latin typeface="Arial"/>
                          <a:cs typeface="Arial"/>
                        </a:rPr>
                        <a:t>Speed-up</a:t>
                      </a:r>
                      <a:r>
                        <a:rPr lang="en-US" altLang="zh-CN" sz="2000" b="1" baseline="0" dirty="0" smtClean="0">
                          <a:latin typeface="Arial"/>
                          <a:cs typeface="Arial"/>
                        </a:rPr>
                        <a:t> (Strong scaling)</a:t>
                      </a:r>
                    </a:p>
                    <a:p>
                      <a:pPr marL="800100" marR="0" lvl="1" indent="-342900" algn="l" defTabSz="457200" rtl="0" eaLnBrk="1" fontAlgn="auto" latinLnBrk="0" hangingPunct="1">
                        <a:lnSpc>
                          <a:spcPct val="100000"/>
                        </a:lnSpc>
                        <a:spcBef>
                          <a:spcPts val="0"/>
                        </a:spcBef>
                        <a:spcAft>
                          <a:spcPts val="0"/>
                        </a:spcAft>
                        <a:buClrTx/>
                        <a:buSzTx/>
                        <a:buFont typeface="Wingdings" charset="2"/>
                        <a:buChar char="q"/>
                        <a:tabLst/>
                        <a:defRPr/>
                      </a:pPr>
                      <a:r>
                        <a:rPr lang="en-US" altLang="zh-CN" sz="2000" baseline="0" dirty="0" smtClean="0">
                          <a:latin typeface="Arial"/>
                          <a:cs typeface="Arial"/>
                        </a:rPr>
                        <a:t>An average scaling factor of over </a:t>
                      </a:r>
                      <a:r>
                        <a:rPr lang="en-US" altLang="zh-CN" sz="2000" b="1" baseline="0" dirty="0" smtClean="0">
                          <a:solidFill>
                            <a:srgbClr val="FF0000"/>
                          </a:solidFill>
                          <a:latin typeface="Arial"/>
                          <a:cs typeface="Arial"/>
                        </a:rPr>
                        <a:t>22.0x</a:t>
                      </a:r>
                      <a:r>
                        <a:rPr lang="en-US" altLang="zh-CN" sz="2000" baseline="0" dirty="0" smtClean="0">
                          <a:latin typeface="Arial"/>
                          <a:cs typeface="Arial"/>
                        </a:rPr>
                        <a:t> vs.   1 CPU core</a:t>
                      </a:r>
                    </a:p>
                    <a:p>
                      <a:pPr marL="800100" marR="0" lvl="1" indent="-342900" algn="l" defTabSz="457200" rtl="0" eaLnBrk="1" fontAlgn="auto" latinLnBrk="0" hangingPunct="1">
                        <a:lnSpc>
                          <a:spcPct val="100000"/>
                        </a:lnSpc>
                        <a:spcBef>
                          <a:spcPts val="0"/>
                        </a:spcBef>
                        <a:spcAft>
                          <a:spcPts val="0"/>
                        </a:spcAft>
                        <a:buClrTx/>
                        <a:buSzTx/>
                        <a:buFont typeface="Wingdings" charset="2"/>
                        <a:buChar char="q"/>
                        <a:tabLst/>
                        <a:defRPr/>
                      </a:pPr>
                      <a:r>
                        <a:rPr lang="en-US" altLang="zh-CN" sz="2000" baseline="0" dirty="0" smtClean="0">
                          <a:latin typeface="Arial"/>
                          <a:cs typeface="Arial"/>
                        </a:rPr>
                        <a:t>An average scaling factor of over   </a:t>
                      </a:r>
                      <a:r>
                        <a:rPr lang="en-US" altLang="zh-CN" sz="2000" b="1" baseline="0" dirty="0" smtClean="0">
                          <a:solidFill>
                            <a:srgbClr val="FF0000"/>
                          </a:solidFill>
                          <a:latin typeface="Arial"/>
                          <a:cs typeface="Arial"/>
                        </a:rPr>
                        <a:t>1.4x</a:t>
                      </a:r>
                      <a:r>
                        <a:rPr lang="en-US" altLang="zh-CN" sz="2000" baseline="0" dirty="0" smtClean="0">
                          <a:latin typeface="Arial"/>
                          <a:cs typeface="Arial"/>
                        </a:rPr>
                        <a:t> vs. 16 CPU cores </a:t>
                      </a:r>
                    </a:p>
                  </a:txBody>
                  <a:tcPr/>
                </a:tc>
              </a:tr>
            </a:tbl>
          </a:graphicData>
        </a:graphic>
      </p:graphicFrame>
    </p:spTree>
    <p:extLst>
      <p:ext uri="{BB962C8B-B14F-4D97-AF65-F5344CB8AC3E}">
        <p14:creationId xmlns:p14="http://schemas.microsoft.com/office/powerpoint/2010/main" val="202754473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rPr>
              <a:t>Future Work</a:t>
            </a:r>
            <a:endParaRPr lang="en-US" sz="2800" dirty="0">
              <a:solidFill>
                <a:srgbClr val="00009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756645909"/>
              </p:ext>
            </p:extLst>
          </p:nvPr>
        </p:nvGraphicFramePr>
        <p:xfrm>
          <a:off x="304800" y="1371600"/>
          <a:ext cx="8534400" cy="1310639"/>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2000" b="1" kern="1200" dirty="0" smtClean="0">
                          <a:solidFill>
                            <a:schemeClr val="lt1"/>
                          </a:solidFill>
                          <a:effectLst/>
                          <a:latin typeface="Arial"/>
                          <a:ea typeface="+mn-ea"/>
                          <a:cs typeface="Arial"/>
                        </a:rPr>
                        <a:t>Implicit</a:t>
                      </a:r>
                      <a:r>
                        <a:rPr lang="en-US" altLang="zh-CN" sz="2000" b="1" kern="1200" baseline="0" dirty="0" smtClean="0">
                          <a:solidFill>
                            <a:schemeClr val="lt1"/>
                          </a:solidFill>
                          <a:effectLst/>
                          <a:latin typeface="Arial"/>
                          <a:ea typeface="+mn-ea"/>
                          <a:cs typeface="Arial"/>
                        </a:rPr>
                        <a:t> time integration</a:t>
                      </a:r>
                      <a:r>
                        <a:rPr lang="en-US" altLang="zh-CN" sz="2000" b="1" kern="1200" dirty="0" smtClean="0">
                          <a:solidFill>
                            <a:schemeClr val="lt1"/>
                          </a:solidFill>
                          <a:effectLst/>
                          <a:latin typeface="Arial"/>
                          <a:ea typeface="+mn-ea"/>
                          <a:cs typeface="Arial"/>
                        </a:rPr>
                        <a:t> </a:t>
                      </a:r>
                      <a:endParaRPr lang="en-US" altLang="zh-CN" sz="2000" dirty="0" smtClean="0">
                        <a:latin typeface="Arial"/>
                        <a:cs typeface="Arial"/>
                      </a:endParaRP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800" dirty="0" smtClean="0">
                          <a:latin typeface="Arial"/>
                          <a:cs typeface="Arial"/>
                        </a:rPr>
                        <a:t>Challenging</a:t>
                      </a:r>
                      <a:r>
                        <a:rPr lang="en-US" altLang="zh-CN" sz="1800" baseline="0" dirty="0" smtClean="0">
                          <a:latin typeface="Arial"/>
                          <a:cs typeface="Arial"/>
                        </a:rPr>
                        <a:t> issues</a:t>
                      </a:r>
                    </a:p>
                    <a:p>
                      <a:pPr marL="742950" marR="0" lvl="1" indent="-285750" algn="l" defTabSz="457200" rtl="0" eaLnBrk="1" fontAlgn="auto" latinLnBrk="0" hangingPunct="1">
                        <a:lnSpc>
                          <a:spcPct val="100000"/>
                        </a:lnSpc>
                        <a:spcBef>
                          <a:spcPts val="0"/>
                        </a:spcBef>
                        <a:spcAft>
                          <a:spcPts val="0"/>
                        </a:spcAft>
                        <a:buClrTx/>
                        <a:buSzTx/>
                        <a:buFont typeface="Wingdings" charset="2"/>
                        <a:buChar char="q"/>
                        <a:tabLst/>
                        <a:defRPr/>
                      </a:pPr>
                      <a:r>
                        <a:rPr lang="en-US" altLang="zh-CN" sz="1800" baseline="0" dirty="0" smtClean="0">
                          <a:latin typeface="Arial"/>
                          <a:cs typeface="Arial"/>
                        </a:rPr>
                        <a:t>Algorithms suitable for GPU parallel computing </a:t>
                      </a:r>
                    </a:p>
                    <a:p>
                      <a:pPr marL="742950" marR="0" lvl="1" indent="-285750" algn="l" defTabSz="457200" rtl="0" eaLnBrk="1" fontAlgn="auto" latinLnBrk="0" hangingPunct="1">
                        <a:lnSpc>
                          <a:spcPct val="100000"/>
                        </a:lnSpc>
                        <a:spcBef>
                          <a:spcPts val="0"/>
                        </a:spcBef>
                        <a:spcAft>
                          <a:spcPts val="0"/>
                        </a:spcAft>
                        <a:buClrTx/>
                        <a:buSzTx/>
                        <a:buFont typeface="Wingdings" charset="2"/>
                        <a:buChar char="q"/>
                        <a:tabLst/>
                        <a:defRPr/>
                      </a:pPr>
                      <a:r>
                        <a:rPr lang="en-US" altLang="zh-CN" sz="1800" baseline="0" dirty="0" smtClean="0">
                          <a:latin typeface="Arial"/>
                          <a:cs typeface="Arial"/>
                        </a:rPr>
                        <a:t>memory limitation on GPU devices</a:t>
                      </a:r>
                      <a:endParaRPr lang="en-US" sz="2000" dirty="0" smtClean="0">
                        <a:latin typeface="Arial"/>
                        <a:cs typeface="Arial"/>
                      </a:endParaRPr>
                    </a:p>
                  </a:txBody>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13148194"/>
              </p:ext>
            </p:extLst>
          </p:nvPr>
        </p:nvGraphicFramePr>
        <p:xfrm>
          <a:off x="304800" y="4114800"/>
          <a:ext cx="8534400" cy="103632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i="1" kern="1200" dirty="0" smtClean="0">
                          <a:solidFill>
                            <a:schemeClr val="lt1"/>
                          </a:solidFill>
                          <a:effectLst/>
                          <a:latin typeface="Arial"/>
                          <a:ea typeface="+mn-ea"/>
                          <a:cs typeface="Arial"/>
                        </a:rPr>
                        <a:t>p</a:t>
                      </a:r>
                      <a:r>
                        <a:rPr lang="en-US" sz="2000" b="1" kern="1200" dirty="0" smtClean="0">
                          <a:solidFill>
                            <a:schemeClr val="lt1"/>
                          </a:solidFill>
                          <a:effectLst/>
                          <a:latin typeface="Arial"/>
                          <a:ea typeface="+mn-ea"/>
                          <a:cs typeface="Arial"/>
                        </a:rPr>
                        <a:t>-</a:t>
                      </a:r>
                      <a:r>
                        <a:rPr lang="en-US" sz="2000" b="1" kern="1200" dirty="0" err="1" smtClean="0">
                          <a:solidFill>
                            <a:schemeClr val="lt1"/>
                          </a:solidFill>
                          <a:effectLst/>
                          <a:latin typeface="Arial"/>
                          <a:ea typeface="+mn-ea"/>
                          <a:cs typeface="Arial"/>
                        </a:rPr>
                        <a:t>multigrid</a:t>
                      </a:r>
                      <a:r>
                        <a:rPr lang="en-US" sz="2000" b="1" kern="1200" dirty="0" smtClean="0">
                          <a:solidFill>
                            <a:schemeClr val="lt1"/>
                          </a:solidFill>
                          <a:effectLst/>
                          <a:latin typeface="Arial"/>
                          <a:ea typeface="+mn-ea"/>
                          <a:cs typeface="Arial"/>
                        </a:rPr>
                        <a:t> Discontinuous</a:t>
                      </a:r>
                      <a:r>
                        <a:rPr lang="en-US" sz="2000" b="1" kern="1200" baseline="0" dirty="0" smtClean="0">
                          <a:solidFill>
                            <a:schemeClr val="lt1"/>
                          </a:solidFill>
                          <a:effectLst/>
                          <a:latin typeface="Arial"/>
                          <a:ea typeface="+mn-ea"/>
                          <a:cs typeface="Arial"/>
                        </a:rPr>
                        <a:t> Galerkin method</a:t>
                      </a:r>
                      <a:endParaRPr lang="en-US" sz="2000" dirty="0" smtClean="0">
                        <a:latin typeface="Arial"/>
                        <a:cs typeface="Arial"/>
                      </a:endParaRPr>
                    </a:p>
                  </a:txBody>
                  <a:tcPr>
                    <a:solidFill>
                      <a:srgbClr val="008000"/>
                    </a:solidFill>
                  </a:tcPr>
                </a:tc>
              </a:tr>
              <a:tr h="370840">
                <a:tc>
                  <a:txBody>
                    <a:bodyPr/>
                    <a:lstStyle/>
                    <a:p>
                      <a:pPr marL="742950" marR="0" lvl="1" indent="-285750" algn="l" defTabSz="457200" rtl="0" eaLnBrk="1" fontAlgn="auto" latinLnBrk="0" hangingPunct="1">
                        <a:lnSpc>
                          <a:spcPct val="100000"/>
                        </a:lnSpc>
                        <a:spcBef>
                          <a:spcPts val="0"/>
                        </a:spcBef>
                        <a:spcAft>
                          <a:spcPts val="0"/>
                        </a:spcAft>
                        <a:buClrTx/>
                        <a:buSzTx/>
                        <a:buFont typeface="Wingdings" charset="2"/>
                        <a:buChar char="q"/>
                        <a:tabLst/>
                        <a:defRPr/>
                      </a:pPr>
                      <a:r>
                        <a:rPr lang="en-US" altLang="zh-CN" sz="1800" baseline="0" dirty="0" smtClean="0">
                          <a:latin typeface="Arial"/>
                          <a:cs typeface="Arial"/>
                        </a:rPr>
                        <a:t>Higher approximation: RDG(P1P2)+explicit TVDRK3</a:t>
                      </a:r>
                    </a:p>
                    <a:p>
                      <a:pPr marL="742950" marR="0" lvl="1" indent="-285750" algn="l" defTabSz="457200" rtl="0" eaLnBrk="1" fontAlgn="auto" latinLnBrk="0" hangingPunct="1">
                        <a:lnSpc>
                          <a:spcPct val="100000"/>
                        </a:lnSpc>
                        <a:spcBef>
                          <a:spcPts val="0"/>
                        </a:spcBef>
                        <a:spcAft>
                          <a:spcPts val="0"/>
                        </a:spcAft>
                        <a:buClrTx/>
                        <a:buSzTx/>
                        <a:buFont typeface="Wingdings" charset="2"/>
                        <a:buChar char="q"/>
                        <a:tabLst/>
                        <a:defRPr/>
                      </a:pPr>
                      <a:r>
                        <a:rPr lang="en-US" altLang="zh-CN" sz="1800" baseline="0" dirty="0" smtClean="0">
                          <a:latin typeface="Arial"/>
                          <a:cs typeface="Arial"/>
                        </a:rPr>
                        <a:t>Lower approximation: DG(P0)+implicit first order backward Euler</a:t>
                      </a:r>
                      <a:endParaRPr lang="en-US" sz="1800" dirty="0" smtClean="0">
                        <a:latin typeface="Arial"/>
                        <a:cs typeface="Arial"/>
                      </a:endParaRPr>
                    </a:p>
                  </a:txBody>
                  <a:tcPr/>
                </a:tc>
              </a:tr>
            </a:tbl>
          </a:graphicData>
        </a:graphic>
      </p:graphicFrame>
    </p:spTree>
    <p:extLst>
      <p:ext uri="{BB962C8B-B14F-4D97-AF65-F5344CB8AC3E}">
        <p14:creationId xmlns:p14="http://schemas.microsoft.com/office/powerpoint/2010/main" val="77174233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rPr>
              <a:t>Future Work</a:t>
            </a:r>
            <a:endParaRPr lang="en-US" sz="2800" dirty="0">
              <a:solidFill>
                <a:srgbClr val="00009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814741810"/>
              </p:ext>
            </p:extLst>
          </p:nvPr>
        </p:nvGraphicFramePr>
        <p:xfrm>
          <a:off x="304800" y="1371600"/>
          <a:ext cx="8534400" cy="76708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2000" b="1" kern="1200" dirty="0" smtClean="0">
                          <a:solidFill>
                            <a:schemeClr val="lt1"/>
                          </a:solidFill>
                          <a:effectLst/>
                          <a:latin typeface="Arial"/>
                          <a:ea typeface="+mn-ea"/>
                          <a:cs typeface="Arial"/>
                        </a:rPr>
                        <a:t>Flowchart</a:t>
                      </a:r>
                      <a:r>
                        <a:rPr lang="zh-CN" altLang="en-US" sz="2000" b="1" kern="1200" dirty="0" smtClean="0">
                          <a:solidFill>
                            <a:schemeClr val="lt1"/>
                          </a:solidFill>
                          <a:effectLst/>
                          <a:latin typeface="Arial"/>
                          <a:ea typeface="+mn-ea"/>
                          <a:cs typeface="Arial"/>
                        </a:rPr>
                        <a:t> </a:t>
                      </a:r>
                      <a:r>
                        <a:rPr lang="en-US" altLang="zh-CN" sz="2000" b="1" kern="1200" dirty="0" smtClean="0">
                          <a:solidFill>
                            <a:schemeClr val="lt1"/>
                          </a:solidFill>
                          <a:effectLst/>
                          <a:latin typeface="Arial"/>
                          <a:ea typeface="+mn-ea"/>
                          <a:cs typeface="Arial"/>
                        </a:rPr>
                        <a:t>of</a:t>
                      </a:r>
                      <a:r>
                        <a:rPr lang="zh-CN" altLang="en-US" sz="2000" b="1" kern="1200" dirty="0" smtClean="0">
                          <a:solidFill>
                            <a:schemeClr val="lt1"/>
                          </a:solidFill>
                          <a:effectLst/>
                          <a:latin typeface="Arial"/>
                          <a:ea typeface="+mn-ea"/>
                          <a:cs typeface="Arial"/>
                        </a:rPr>
                        <a:t> </a:t>
                      </a:r>
                      <a:r>
                        <a:rPr lang="en-US" altLang="zh-CN" sz="2000" b="1" kern="1200" dirty="0" smtClean="0">
                          <a:solidFill>
                            <a:schemeClr val="lt1"/>
                          </a:solidFill>
                          <a:effectLst/>
                          <a:latin typeface="Arial"/>
                          <a:ea typeface="+mn-ea"/>
                          <a:cs typeface="Arial"/>
                        </a:rPr>
                        <a:t>p-</a:t>
                      </a:r>
                      <a:r>
                        <a:rPr lang="en-US" altLang="zh-CN" sz="2000" b="1" kern="1200" dirty="0" err="1" smtClean="0">
                          <a:solidFill>
                            <a:schemeClr val="lt1"/>
                          </a:solidFill>
                          <a:effectLst/>
                          <a:latin typeface="Arial"/>
                          <a:ea typeface="+mn-ea"/>
                          <a:cs typeface="Arial"/>
                        </a:rPr>
                        <a:t>multigrid</a:t>
                      </a:r>
                      <a:r>
                        <a:rPr lang="zh-CN" altLang="en-US" sz="2000" b="1" kern="1200" dirty="0" smtClean="0">
                          <a:solidFill>
                            <a:schemeClr val="lt1"/>
                          </a:solidFill>
                          <a:effectLst/>
                          <a:latin typeface="Arial"/>
                          <a:ea typeface="+mn-ea"/>
                          <a:cs typeface="Arial"/>
                        </a:rPr>
                        <a:t> </a:t>
                      </a:r>
                      <a:r>
                        <a:rPr lang="en-US" altLang="zh-CN" sz="2000" b="1" kern="1200" dirty="0" smtClean="0">
                          <a:solidFill>
                            <a:schemeClr val="lt1"/>
                          </a:solidFill>
                          <a:effectLst/>
                          <a:latin typeface="Arial"/>
                          <a:ea typeface="+mn-ea"/>
                          <a:cs typeface="Arial"/>
                        </a:rPr>
                        <a:t>DG</a:t>
                      </a:r>
                      <a:r>
                        <a:rPr lang="zh-CN" altLang="en-US" sz="2000" b="1" kern="1200" dirty="0" smtClean="0">
                          <a:solidFill>
                            <a:schemeClr val="lt1"/>
                          </a:solidFill>
                          <a:effectLst/>
                          <a:latin typeface="Arial"/>
                          <a:ea typeface="+mn-ea"/>
                          <a:cs typeface="Arial"/>
                        </a:rPr>
                        <a:t> </a:t>
                      </a:r>
                      <a:r>
                        <a:rPr lang="en-US" altLang="zh-CN" sz="2000" b="1" kern="1200" dirty="0" smtClean="0">
                          <a:solidFill>
                            <a:schemeClr val="lt1"/>
                          </a:solidFill>
                          <a:effectLst/>
                          <a:latin typeface="Arial"/>
                          <a:ea typeface="+mn-ea"/>
                          <a:cs typeface="Arial"/>
                        </a:rPr>
                        <a:t>method</a:t>
                      </a:r>
                      <a:endParaRPr lang="en-US" altLang="zh-CN" sz="2000" dirty="0" smtClean="0">
                        <a:latin typeface="Arial"/>
                        <a:cs typeface="Arial"/>
                      </a:endParaRPr>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800" dirty="0" smtClean="0">
                          <a:latin typeface="Arial"/>
                          <a:cs typeface="Arial"/>
                        </a:rPr>
                        <a:t>Explicit</a:t>
                      </a:r>
                      <a:r>
                        <a:rPr lang="zh-CN" altLang="en-US" sz="1800" dirty="0" smtClean="0">
                          <a:latin typeface="Arial"/>
                          <a:cs typeface="Arial"/>
                        </a:rPr>
                        <a:t> </a:t>
                      </a:r>
                      <a:r>
                        <a:rPr lang="en-US" altLang="zh-CN" sz="1800" dirty="0" smtClean="0">
                          <a:latin typeface="Arial"/>
                          <a:cs typeface="Arial"/>
                        </a:rPr>
                        <a:t>TVDRK</a:t>
                      </a:r>
                      <a:r>
                        <a:rPr lang="zh-CN" altLang="en-US" sz="1800" dirty="0" smtClean="0">
                          <a:latin typeface="Arial"/>
                          <a:cs typeface="Arial"/>
                        </a:rPr>
                        <a:t> </a:t>
                      </a:r>
                      <a:r>
                        <a:rPr lang="en-US" altLang="zh-CN" sz="1800" dirty="0" smtClean="0">
                          <a:latin typeface="Arial"/>
                          <a:cs typeface="Arial"/>
                        </a:rPr>
                        <a:t>RDG(P1P2)</a:t>
                      </a:r>
                      <a:r>
                        <a:rPr lang="zh-CN" altLang="en-US" sz="1800" dirty="0" smtClean="0">
                          <a:latin typeface="Arial"/>
                          <a:cs typeface="Arial"/>
                        </a:rPr>
                        <a:t> </a:t>
                      </a:r>
                      <a:r>
                        <a:rPr lang="en-US" altLang="zh-CN" sz="1800" dirty="0" smtClean="0">
                          <a:latin typeface="Arial"/>
                          <a:cs typeface="Arial"/>
                        </a:rPr>
                        <a:t>+</a:t>
                      </a:r>
                      <a:r>
                        <a:rPr lang="zh-CN" altLang="en-US" sz="1800" dirty="0" smtClean="0">
                          <a:latin typeface="Arial"/>
                          <a:cs typeface="Arial"/>
                        </a:rPr>
                        <a:t> </a:t>
                      </a:r>
                      <a:r>
                        <a:rPr lang="en-US" altLang="zh-CN" sz="1800" dirty="0" smtClean="0">
                          <a:latin typeface="Arial"/>
                          <a:cs typeface="Arial"/>
                        </a:rPr>
                        <a:t>implicit</a:t>
                      </a:r>
                      <a:r>
                        <a:rPr lang="zh-CN" altLang="en-US" sz="1800" dirty="0" smtClean="0">
                          <a:latin typeface="Arial"/>
                          <a:cs typeface="Arial"/>
                        </a:rPr>
                        <a:t> </a:t>
                      </a:r>
                      <a:r>
                        <a:rPr lang="en-US" altLang="zh-CN" sz="1800" dirty="0" smtClean="0">
                          <a:latin typeface="Arial"/>
                          <a:cs typeface="Arial"/>
                        </a:rPr>
                        <a:t>backward</a:t>
                      </a:r>
                      <a:r>
                        <a:rPr lang="zh-CN" altLang="en-US" sz="1800" dirty="0" smtClean="0">
                          <a:latin typeface="Arial"/>
                          <a:cs typeface="Arial"/>
                        </a:rPr>
                        <a:t> </a:t>
                      </a:r>
                      <a:r>
                        <a:rPr lang="en-US" altLang="zh-CN" sz="1800" dirty="0" smtClean="0">
                          <a:latin typeface="Arial"/>
                          <a:cs typeface="Arial"/>
                        </a:rPr>
                        <a:t>Euler</a:t>
                      </a:r>
                      <a:r>
                        <a:rPr lang="zh-CN" altLang="en-US" sz="1800" dirty="0" smtClean="0">
                          <a:latin typeface="Arial"/>
                          <a:cs typeface="Arial"/>
                        </a:rPr>
                        <a:t> </a:t>
                      </a:r>
                      <a:r>
                        <a:rPr lang="en-US" altLang="zh-CN" sz="1800" dirty="0" smtClean="0">
                          <a:latin typeface="Arial"/>
                          <a:cs typeface="Arial"/>
                        </a:rPr>
                        <a:t>DG(P0)</a:t>
                      </a:r>
                      <a:endParaRPr lang="en-US" sz="2000" dirty="0" smtClean="0">
                        <a:latin typeface="Arial"/>
                        <a:cs typeface="Arial"/>
                      </a:endParaRPr>
                    </a:p>
                  </a:txBody>
                  <a:tcPr/>
                </a:tc>
              </a:tr>
            </a:tbl>
          </a:graphicData>
        </a:graphic>
      </p:graphicFrame>
      <p:graphicFrame>
        <p:nvGraphicFramePr>
          <p:cNvPr id="7" name="Table 5"/>
          <p:cNvGraphicFramePr>
            <a:graphicFrameLocks noGrp="1"/>
          </p:cNvGraphicFramePr>
          <p:nvPr>
            <p:extLst>
              <p:ext uri="{D42A27DB-BD31-4B8C-83A1-F6EECF244321}">
                <p14:modId xmlns:p14="http://schemas.microsoft.com/office/powerpoint/2010/main" val="1019426984"/>
              </p:ext>
            </p:extLst>
          </p:nvPr>
        </p:nvGraphicFramePr>
        <p:xfrm>
          <a:off x="304800" y="2219961"/>
          <a:ext cx="8534400" cy="4333239"/>
        </p:xfrm>
        <a:graphic>
          <a:graphicData uri="http://schemas.openxmlformats.org/drawingml/2006/table">
            <a:tbl>
              <a:tblPr firstRow="1" bandRow="1">
                <a:tableStyleId>{2D5ABB26-0587-4C30-8999-92F81FD0307C}</a:tableStyleId>
              </a:tblPr>
              <a:tblGrid>
                <a:gridCol w="4333307"/>
                <a:gridCol w="4201093"/>
              </a:tblGrid>
              <a:tr h="176666">
                <a:tc>
                  <a:txBody>
                    <a:bodyPr/>
                    <a:lstStyle/>
                    <a:p>
                      <a:r>
                        <a:rPr lang="en-US" sz="1400" b="1" dirty="0" smtClean="0">
                          <a:solidFill>
                            <a:srgbClr val="0000FF"/>
                          </a:solidFill>
                          <a:latin typeface="Times New Roman"/>
                          <a:cs typeface="Times New Roman"/>
                        </a:rPr>
                        <a:t>Workflow</a:t>
                      </a:r>
                      <a:r>
                        <a:rPr lang="en-US" sz="1400" b="1" baseline="0" dirty="0" smtClean="0">
                          <a:solidFill>
                            <a:srgbClr val="0000FF"/>
                          </a:solidFill>
                          <a:latin typeface="Times New Roman"/>
                          <a:cs typeface="Times New Roman"/>
                        </a:rPr>
                        <a:t> for the </a:t>
                      </a:r>
                      <a:r>
                        <a:rPr lang="en-US" sz="1400" b="1" dirty="0" smtClean="0">
                          <a:solidFill>
                            <a:srgbClr val="0000FF"/>
                          </a:solidFill>
                          <a:latin typeface="Times New Roman"/>
                          <a:cs typeface="Times New Roman"/>
                        </a:rPr>
                        <a:t>Navier-Stokes / Euler equations</a:t>
                      </a:r>
                      <a:endParaRPr lang="en-US" sz="1400" b="1" dirty="0">
                        <a:solidFill>
                          <a:srgbClr val="0000FF"/>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chemeClr val="accent6">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zh-CN" altLang="en-US" sz="14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rgbClr val="CCFFCC"/>
                    </a:solidFill>
                  </a:tcPr>
                </a:tc>
              </a:tr>
              <a:tr h="132269">
                <a:tc>
                  <a:txBody>
                    <a:bodyPr/>
                    <a:lstStyle/>
                    <a:p>
                      <a:r>
                        <a:rPr lang="en-US" sz="1400" b="1" dirty="0" smtClean="0">
                          <a:latin typeface="Times New Roman"/>
                          <a:cs typeface="Times New Roman"/>
                        </a:rPr>
                        <a:t>DO </a:t>
                      </a:r>
                      <a:r>
                        <a:rPr lang="en-US" sz="1400" b="1" dirty="0" err="1" smtClean="0">
                          <a:latin typeface="Times New Roman"/>
                          <a:cs typeface="Times New Roman"/>
                        </a:rPr>
                        <a:t>itime</a:t>
                      </a:r>
                      <a:r>
                        <a:rPr lang="en-US" sz="1400" b="1" dirty="0" smtClean="0">
                          <a:latin typeface="Times New Roman"/>
                          <a:cs typeface="Times New Roman"/>
                        </a:rPr>
                        <a:t> = 1, </a:t>
                      </a:r>
                      <a:r>
                        <a:rPr lang="en-US" sz="1400" b="1" dirty="0" err="1" smtClean="0">
                          <a:latin typeface="Times New Roman"/>
                          <a:cs typeface="Times New Roman"/>
                        </a:rPr>
                        <a:t>ntime</a:t>
                      </a:r>
                      <a:endParaRPr lang="en-US" sz="1400"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r>
                        <a:rPr lang="en-US" sz="1400" b="1" dirty="0" smtClean="0">
                          <a:latin typeface="Times New Roman"/>
                          <a:cs typeface="Times New Roman"/>
                        </a:rPr>
                        <a:t>      </a:t>
                      </a:r>
                      <a:r>
                        <a:rPr lang="en-US" altLang="zh-CN" sz="1400" b="1" dirty="0" smtClean="0">
                          <a:latin typeface="Times New Roman"/>
                          <a:cs typeface="Times New Roman"/>
                          <a:sym typeface="Wingdings"/>
                        </a:rPr>
                        <a:t>Transfer P1P0</a:t>
                      </a:r>
                      <a:endParaRPr lang="en-US" sz="1400" b="1" dirty="0">
                        <a:solidFill>
                          <a:schemeClr val="tx1"/>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0">
                <a:tc>
                  <a:txBody>
                    <a:bodyPr/>
                    <a:lstStyle/>
                    <a:p>
                      <a:r>
                        <a:rPr lang="en-US" sz="1400" b="1" dirty="0" smtClean="0">
                          <a:latin typeface="Times New Roman"/>
                          <a:cs typeface="Times New Roman"/>
                        </a:rPr>
                        <a:t>       </a:t>
                      </a:r>
                      <a:r>
                        <a:rPr lang="en-US" sz="1400" b="1" dirty="0" smtClean="0">
                          <a:solidFill>
                            <a:schemeClr val="tx1"/>
                          </a:solidFill>
                          <a:latin typeface="Times New Roman"/>
                          <a:cs typeface="Times New Roman"/>
                          <a:sym typeface="Wingdings"/>
                        </a:rPr>
                        <a:t></a:t>
                      </a:r>
                      <a:r>
                        <a:rPr lang="en-US" sz="1400" b="1" dirty="0" smtClean="0">
                          <a:solidFill>
                            <a:schemeClr val="tx1"/>
                          </a:solidFill>
                          <a:latin typeface="Times New Roman"/>
                          <a:cs typeface="Times New Roman"/>
                        </a:rPr>
                        <a:t> Predict time-step</a:t>
                      </a:r>
                      <a:r>
                        <a:rPr lang="en-US" sz="1400" b="1" baseline="0" dirty="0" smtClean="0">
                          <a:solidFill>
                            <a:schemeClr val="tx1"/>
                          </a:solidFill>
                          <a:latin typeface="Times New Roman"/>
                          <a:cs typeface="Times New Roman"/>
                        </a:rPr>
                        <a:t> size on higher level </a:t>
                      </a:r>
                      <a:r>
                        <a:rPr lang="en-US" sz="1400" b="1" dirty="0" smtClean="0">
                          <a:solidFill>
                            <a:schemeClr val="tx1"/>
                          </a:solidFill>
                          <a:latin typeface="Times New Roman"/>
                          <a:cs typeface="Times New Roman"/>
                        </a:rPr>
                        <a:t>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latin typeface="Times New Roman"/>
                          <a:cs typeface="Times New Roman"/>
                        </a:rPr>
                        <a:t>      </a:t>
                      </a:r>
                      <a:r>
                        <a:rPr lang="en-US" altLang="zh-CN" sz="1400" b="1" dirty="0" smtClean="0">
                          <a:latin typeface="Times New Roman"/>
                          <a:cs typeface="Times New Roman"/>
                          <a:sym typeface="Wingdings"/>
                        </a:rPr>
                        <a:t>Predict time-step size on lower</a:t>
                      </a:r>
                      <a:r>
                        <a:rPr lang="en-US" altLang="zh-CN" sz="1400" b="1" baseline="0" dirty="0" smtClean="0">
                          <a:latin typeface="Times New Roman"/>
                          <a:cs typeface="Times New Roman"/>
                          <a:sym typeface="Wingdings"/>
                        </a:rPr>
                        <a:t> level</a:t>
                      </a:r>
                      <a:r>
                        <a:rPr lang="en-US" sz="1400" b="1" dirty="0" smtClean="0">
                          <a:latin typeface="Times New Roman"/>
                          <a:cs typeface="Times New Roman"/>
                        </a:rPr>
                        <a:t> </a:t>
                      </a:r>
                      <a:endParaRPr lang="en-US" sz="1400" b="1" dirty="0" smtClean="0">
                        <a:solidFill>
                          <a:srgbClr val="000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400" b="1" baseline="0" dirty="0" smtClean="0">
                          <a:solidFill>
                            <a:srgbClr val="008000"/>
                          </a:solidFill>
                          <a:latin typeface="Times New Roman"/>
                          <a:cs typeface="Times New Roman"/>
                        </a:rPr>
                        <a:t>         </a:t>
                      </a:r>
                      <a:r>
                        <a:rPr lang="en-US" altLang="zh-CN" sz="1400" b="1" dirty="0" smtClean="0">
                          <a:solidFill>
                            <a:srgbClr val="008000"/>
                          </a:solidFill>
                          <a:latin typeface="Times New Roman"/>
                          <a:cs typeface="Times New Roman"/>
                        </a:rPr>
                        <a:t> </a:t>
                      </a:r>
                      <a:endParaRPr lang="en-US" altLang="zh-CN" sz="1400" b="1" baseline="0" dirty="0" smtClean="0">
                        <a:solidFill>
                          <a:srgbClr val="008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FF0000"/>
                          </a:solidFill>
                          <a:latin typeface="Times New Roman"/>
                          <a:cs typeface="Times New Roman"/>
                        </a:rPr>
                        <a:t>      </a:t>
                      </a:r>
                      <a:r>
                        <a:rPr lang="en-US" altLang="zh-CN" sz="1400" b="1" dirty="0" smtClean="0">
                          <a:latin typeface="Times New Roman"/>
                          <a:cs typeface="Times New Roman"/>
                          <a:sym typeface="Wingdings"/>
                        </a:rPr>
                        <a:t> </a:t>
                      </a:r>
                      <a:r>
                        <a:rPr lang="en-US" altLang="zh-CN" sz="1400" b="1" dirty="0" smtClean="0">
                          <a:solidFill>
                            <a:srgbClr val="008000"/>
                          </a:solidFill>
                          <a:latin typeface="Times New Roman"/>
                          <a:cs typeface="Times New Roman"/>
                          <a:sym typeface="Wingdings"/>
                        </a:rPr>
                        <a:t>Compute R.H.S vector </a:t>
                      </a:r>
                      <a:r>
                        <a:rPr lang="en-US" altLang="zh-CN" sz="1400" b="1" dirty="0" smtClean="0">
                          <a:solidFill>
                            <a:schemeClr val="tx1"/>
                          </a:solidFill>
                          <a:latin typeface="Times New Roman"/>
                          <a:cs typeface="Times New Roman"/>
                          <a:sym typeface="Wingdings"/>
                        </a:rPr>
                        <a:t>R</a:t>
                      </a:r>
                      <a:endParaRPr lang="en-US" sz="1400" b="1" dirty="0" smtClean="0">
                        <a:solidFill>
                          <a:srgbClr val="000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2286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400" b="1" baseline="0" dirty="0" smtClean="0">
                          <a:solidFill>
                            <a:srgbClr val="008000"/>
                          </a:solidFill>
                          <a:latin typeface="Times New Roman"/>
                          <a:cs typeface="Times New Roman"/>
                        </a:rPr>
                        <a:t>      </a:t>
                      </a:r>
                      <a:r>
                        <a:rPr lang="en-US" altLang="zh-CN" sz="1400" b="1" dirty="0" smtClean="0">
                          <a:solidFill>
                            <a:srgbClr val="008000"/>
                          </a:solidFill>
                          <a:latin typeface="Times New Roman"/>
                          <a:cs typeface="Times New Roman"/>
                        </a:rPr>
                        <a:t>DO </a:t>
                      </a:r>
                      <a:r>
                        <a:rPr lang="en-US" altLang="zh-CN" sz="1400" b="1" dirty="0" err="1" smtClean="0">
                          <a:solidFill>
                            <a:srgbClr val="008000"/>
                          </a:solidFill>
                          <a:latin typeface="Times New Roman"/>
                          <a:cs typeface="Times New Roman"/>
                        </a:rPr>
                        <a:t>istage</a:t>
                      </a:r>
                      <a:r>
                        <a:rPr lang="en-US" altLang="zh-CN" sz="1400" b="1" dirty="0" smtClean="0">
                          <a:solidFill>
                            <a:srgbClr val="008000"/>
                          </a:solidFill>
                          <a:latin typeface="Times New Roman"/>
                          <a:cs typeface="Times New Roman"/>
                        </a:rPr>
                        <a:t> = 1 , </a:t>
                      </a:r>
                      <a:r>
                        <a:rPr lang="en-US" altLang="zh-CN" sz="1400" b="1" dirty="0" err="1" smtClean="0">
                          <a:solidFill>
                            <a:srgbClr val="008000"/>
                          </a:solidFill>
                          <a:latin typeface="Times New Roman"/>
                          <a:cs typeface="Times New Roman"/>
                        </a:rPr>
                        <a:t>nstage</a:t>
                      </a:r>
                      <a:endParaRPr lang="en-US" altLang="zh-CN" sz="1400" b="1" baseline="0" dirty="0" smtClean="0">
                        <a:solidFill>
                          <a:srgbClr val="008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latin typeface="Times New Roman"/>
                          <a:cs typeface="Times New Roman"/>
                          <a:sym typeface="Wingdings"/>
                        </a:rPr>
                        <a:t>      </a:t>
                      </a:r>
                      <a:r>
                        <a:rPr lang="en-US" altLang="zh-CN" sz="1400" b="1" dirty="0" smtClean="0">
                          <a:latin typeface="Times New Roman"/>
                          <a:cs typeface="Times New Roman"/>
                          <a:sym typeface="Wingdings"/>
                        </a:rPr>
                        <a:t> </a:t>
                      </a:r>
                      <a:r>
                        <a:rPr lang="en-US" altLang="zh-CN" sz="1400" b="1" dirty="0" smtClean="0">
                          <a:solidFill>
                            <a:srgbClr val="008000"/>
                          </a:solidFill>
                          <a:latin typeface="Times New Roman"/>
                          <a:cs typeface="Times New Roman"/>
                          <a:sym typeface="Wingdings"/>
                        </a:rPr>
                        <a:t>Compute L.H.S matrix </a:t>
                      </a:r>
                      <a:r>
                        <a:rPr lang="en-US" altLang="zh-CN" sz="1400" b="1" dirty="0" smtClean="0">
                          <a:solidFill>
                            <a:srgbClr val="000000"/>
                          </a:solidFill>
                          <a:latin typeface="Times New Roman"/>
                          <a:cs typeface="Times New Roman"/>
                          <a:sym typeface="Wingdings"/>
                        </a:rPr>
                        <a:t>A = M/</a:t>
                      </a:r>
                      <a:r>
                        <a:rPr lang="en-US" altLang="zh-CN" sz="1400" b="1" dirty="0" err="1" smtClean="0">
                          <a:solidFill>
                            <a:srgbClr val="000000"/>
                          </a:solidFill>
                          <a:latin typeface="Times New Roman"/>
                          <a:cs typeface="Times New Roman"/>
                          <a:sym typeface="Wingdings"/>
                        </a:rPr>
                        <a:t>dt</a:t>
                      </a:r>
                      <a:r>
                        <a:rPr lang="en-US" altLang="zh-CN" sz="1400" b="1" baseline="0" dirty="0" smtClean="0">
                          <a:solidFill>
                            <a:srgbClr val="000000"/>
                          </a:solidFill>
                          <a:latin typeface="Times New Roman"/>
                          <a:cs typeface="Times New Roman"/>
                          <a:sym typeface="Wingdings"/>
                        </a:rPr>
                        <a:t> – </a:t>
                      </a:r>
                      <a:r>
                        <a:rPr lang="en-US" altLang="zh-CN" sz="1400" b="1" baseline="0" dirty="0" err="1" smtClean="0">
                          <a:solidFill>
                            <a:srgbClr val="000000"/>
                          </a:solidFill>
                          <a:latin typeface="Times New Roman"/>
                          <a:cs typeface="Times New Roman"/>
                          <a:sym typeface="Wingdings"/>
                        </a:rPr>
                        <a:t>dR</a:t>
                      </a:r>
                      <a:r>
                        <a:rPr lang="en-US" altLang="zh-CN" sz="1400" b="1" baseline="0" dirty="0" smtClean="0">
                          <a:solidFill>
                            <a:srgbClr val="000000"/>
                          </a:solidFill>
                          <a:latin typeface="Times New Roman"/>
                          <a:cs typeface="Times New Roman"/>
                          <a:sym typeface="Wingdings"/>
                        </a:rPr>
                        <a:t>/</a:t>
                      </a:r>
                      <a:r>
                        <a:rPr lang="en-US" altLang="zh-CN" sz="1400" b="1" baseline="0" dirty="0" err="1" smtClean="0">
                          <a:solidFill>
                            <a:srgbClr val="000000"/>
                          </a:solidFill>
                          <a:latin typeface="Times New Roman"/>
                          <a:cs typeface="Times New Roman"/>
                          <a:sym typeface="Wingdings"/>
                        </a:rPr>
                        <a:t>dU</a:t>
                      </a:r>
                      <a:r>
                        <a:rPr lang="en-US" sz="1400" b="1" dirty="0" smtClean="0">
                          <a:latin typeface="Times New Roman"/>
                          <a:cs typeface="Times New Roman"/>
                          <a:sym typeface="Wingdings"/>
                        </a:rPr>
                        <a:t>  </a:t>
                      </a:r>
                      <a:endParaRPr lang="en-US" sz="1400" b="1" dirty="0">
                        <a:solidFill>
                          <a:srgbClr val="008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228600">
                <a:tc>
                  <a:txBody>
                    <a:bodyPr/>
                    <a:lstStyle/>
                    <a:p>
                      <a:r>
                        <a:rPr lang="en-US" altLang="zh-CN" sz="1400" b="1" dirty="0" smtClean="0">
                          <a:latin typeface="Times New Roman"/>
                          <a:cs typeface="Times New Roman"/>
                          <a:sym typeface="Wingdings"/>
                        </a:rPr>
                        <a:t>   </a:t>
                      </a:r>
                      <a:endParaRPr lang="zh-CN" alt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r>
                        <a:rPr lang="en-US" sz="1400" b="1" dirty="0" smtClean="0">
                          <a:latin typeface="Times New Roman"/>
                          <a:cs typeface="Times New Roman"/>
                          <a:sym typeface="Wingdings"/>
                        </a:rPr>
                        <a:t>         </a:t>
                      </a:r>
                      <a:r>
                        <a:rPr lang="en-US" altLang="zh-CN" sz="1400" b="1" dirty="0" smtClean="0">
                          <a:solidFill>
                            <a:srgbClr val="000000"/>
                          </a:solidFill>
                          <a:latin typeface="Times New Roman"/>
                          <a:cs typeface="Times New Roman"/>
                        </a:rPr>
                        <a:t> </a:t>
                      </a:r>
                      <a:r>
                        <a:rPr lang="en-US" altLang="zh-CN" sz="1400" b="1" dirty="0" smtClean="0">
                          <a:solidFill>
                            <a:srgbClr val="000000"/>
                          </a:solidFill>
                          <a:latin typeface="Times New Roman"/>
                          <a:cs typeface="Times New Roman"/>
                          <a:sym typeface="Wingdings"/>
                        </a:rPr>
                        <a:t> Solve </a:t>
                      </a:r>
                      <a:r>
                        <a:rPr lang="en-US" altLang="zh-CN" sz="1400" b="1" dirty="0" smtClean="0">
                          <a:solidFill>
                            <a:schemeClr val="tx1"/>
                          </a:solidFill>
                          <a:latin typeface="Times New Roman"/>
                          <a:cs typeface="Times New Roman"/>
                          <a:sym typeface="Wingdings"/>
                        </a:rPr>
                        <a:t>the linear system</a:t>
                      </a:r>
                      <a:r>
                        <a:rPr lang="en-US" altLang="zh-CN" sz="1400" b="1" baseline="0" dirty="0" smtClean="0">
                          <a:solidFill>
                            <a:schemeClr val="tx1"/>
                          </a:solidFill>
                          <a:latin typeface="Times New Roman"/>
                          <a:cs typeface="Times New Roman"/>
                          <a:sym typeface="Wingdings"/>
                        </a:rPr>
                        <a:t> </a:t>
                      </a:r>
                      <a:r>
                        <a:rPr lang="en-US" altLang="zh-CN" sz="1400" b="1" baseline="0" dirty="0" smtClean="0">
                          <a:solidFill>
                            <a:srgbClr val="000000"/>
                          </a:solidFill>
                          <a:latin typeface="Times New Roman"/>
                          <a:cs typeface="Times New Roman"/>
                          <a:sym typeface="Wingdings"/>
                        </a:rPr>
                        <a:t>Au=R</a:t>
                      </a:r>
                      <a:r>
                        <a:rPr lang="en-US" sz="1400" b="1" dirty="0" smtClean="0">
                          <a:latin typeface="Times New Roman"/>
                          <a:cs typeface="Times New Roman"/>
                          <a:sym typeface="Wingdings"/>
                        </a:rPr>
                        <a:t>    </a:t>
                      </a:r>
                      <a:endParaRPr lang="en-US" sz="1400" b="1" dirty="0" smtClean="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20496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400" b="1" dirty="0" smtClean="0">
                          <a:latin typeface="Times New Roman"/>
                          <a:cs typeface="Times New Roman"/>
                          <a:sym typeface="Wingdings"/>
                        </a:rPr>
                        <a:t>       </a:t>
                      </a:r>
                      <a:r>
                        <a:rPr lang="en-US" altLang="zh-CN" sz="1400" b="1" baseline="0" dirty="0" smtClean="0">
                          <a:solidFill>
                            <a:srgbClr val="008000"/>
                          </a:solidFill>
                          <a:latin typeface="Times New Roman"/>
                          <a:cs typeface="Times New Roman"/>
                        </a:rPr>
                        <a:t> </a:t>
                      </a:r>
                      <a:r>
                        <a:rPr lang="en-US" altLang="zh-CN" sz="1400" b="1" dirty="0" smtClean="0">
                          <a:latin typeface="Times New Roman"/>
                          <a:cs typeface="Times New Roman"/>
                          <a:sym typeface="Wingdings"/>
                        </a:rPr>
                        <a:t>P1P2 least-squares</a:t>
                      </a:r>
                      <a:r>
                        <a:rPr lang="en-US" altLang="zh-CN" sz="1400" b="1" baseline="0" dirty="0" smtClean="0">
                          <a:latin typeface="Times New Roman"/>
                          <a:cs typeface="Times New Roman"/>
                          <a:sym typeface="Wingdings"/>
                        </a:rPr>
                        <a:t> reconstruction</a:t>
                      </a:r>
                      <a:endParaRPr lang="zh-CN" altLang="en-US" sz="14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FF0000"/>
                          </a:solidFill>
                          <a:latin typeface="Times New Roman"/>
                          <a:cs typeface="Times New Roman"/>
                        </a:rPr>
                        <a:t>             </a:t>
                      </a:r>
                      <a:r>
                        <a:rPr lang="en-US" altLang="zh-CN" sz="1400" b="1" dirty="0" smtClean="0">
                          <a:latin typeface="Times New Roman"/>
                          <a:cs typeface="Times New Roman"/>
                          <a:sym typeface="Wingdings"/>
                        </a:rPr>
                        <a:t> </a:t>
                      </a:r>
                      <a:r>
                        <a:rPr lang="en-US" altLang="zh-CN" sz="1400" b="1" dirty="0" smtClean="0">
                          <a:solidFill>
                            <a:srgbClr val="008000"/>
                          </a:solidFill>
                          <a:latin typeface="Times New Roman"/>
                          <a:cs typeface="Times New Roman"/>
                          <a:sym typeface="Wingdings"/>
                        </a:rPr>
                        <a:t>GMRES</a:t>
                      </a:r>
                      <a:r>
                        <a:rPr lang="en-US" altLang="zh-CN" sz="1400" b="1" baseline="0" dirty="0" smtClean="0">
                          <a:solidFill>
                            <a:srgbClr val="008000"/>
                          </a:solidFill>
                          <a:latin typeface="Times New Roman"/>
                          <a:cs typeface="Times New Roman"/>
                          <a:sym typeface="Wingdings"/>
                        </a:rPr>
                        <a:t> algorithm</a:t>
                      </a:r>
                      <a:r>
                        <a:rPr lang="en-US" sz="1400" b="1" dirty="0" smtClean="0">
                          <a:solidFill>
                            <a:srgbClr val="FF0000"/>
                          </a:solidFill>
                          <a:latin typeface="Times New Roman"/>
                          <a:cs typeface="Times New Roman"/>
                        </a:rPr>
                        <a:t>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2286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400" b="1" dirty="0" smtClean="0">
                          <a:latin typeface="Times New Roman"/>
                          <a:cs typeface="Times New Roman"/>
                          <a:sym typeface="Wingdings"/>
                        </a:rPr>
                        <a:t>        R.H.S. from diffusion</a:t>
                      </a:r>
                      <a:endParaRPr lang="zh-CN" altLang="en-US" sz="14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r>
                        <a:rPr lang="en-US" sz="1400" b="1" dirty="0" smtClean="0">
                          <a:latin typeface="Times New Roman"/>
                          <a:cs typeface="Times New Roman"/>
                          <a:sym typeface="Wingdings"/>
                        </a:rPr>
                        <a:t>                 </a:t>
                      </a:r>
                      <a:r>
                        <a:rPr lang="en-US" altLang="zh-CN" sz="1400" b="1" dirty="0" smtClean="0">
                          <a:latin typeface="Times New Roman"/>
                          <a:cs typeface="Times New Roman"/>
                          <a:sym typeface="Wingdings"/>
                        </a:rPr>
                        <a:t> …</a:t>
                      </a:r>
                      <a:r>
                        <a:rPr lang="en-US" sz="1400" b="1" dirty="0" smtClean="0">
                          <a:latin typeface="Times New Roman"/>
                          <a:cs typeface="Times New Roman"/>
                          <a:sym typeface="Wingdings"/>
                        </a:rPr>
                        <a:t>      </a:t>
                      </a:r>
                      <a:endParaRPr lang="en-US" sz="1400"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2286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400" b="1" dirty="0" smtClean="0">
                          <a:latin typeface="Times New Roman"/>
                          <a:cs typeface="Times New Roman"/>
                          <a:sym typeface="Wingdings"/>
                        </a:rPr>
                        <a:t>        WENO</a:t>
                      </a:r>
                      <a:r>
                        <a:rPr lang="en-US" altLang="zh-CN" sz="1400" b="1" baseline="0" dirty="0" smtClean="0">
                          <a:latin typeface="Times New Roman"/>
                          <a:cs typeface="Times New Roman"/>
                          <a:sym typeface="Wingdings"/>
                        </a:rPr>
                        <a:t> reconstruction</a:t>
                      </a:r>
                      <a:endParaRPr lang="zh-CN" altLang="en-US" sz="14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latin typeface="Times New Roman"/>
                          <a:cs typeface="Times New Roman"/>
                          <a:sym typeface="Wingdings"/>
                        </a:rPr>
                        <a:t> </a:t>
                      </a:r>
                      <a:r>
                        <a:rPr lang="en-US" sz="1400" b="1" baseline="0" dirty="0" smtClean="0">
                          <a:latin typeface="Times New Roman"/>
                          <a:cs typeface="Times New Roman"/>
                          <a:sym typeface="Wingdings"/>
                        </a:rPr>
                        <a:t>                </a:t>
                      </a:r>
                      <a:r>
                        <a:rPr lang="en-US" altLang="zh-CN" sz="1400" b="1" dirty="0" smtClean="0">
                          <a:solidFill>
                            <a:srgbClr val="FF0000"/>
                          </a:solidFill>
                          <a:latin typeface="Times New Roman"/>
                          <a:cs typeface="Times New Roman"/>
                          <a:sym typeface="Wingdings"/>
                        </a:rPr>
                        <a:t></a:t>
                      </a:r>
                      <a:r>
                        <a:rPr lang="en-US" altLang="zh-CN" sz="1400" b="1" dirty="0" smtClean="0">
                          <a:solidFill>
                            <a:srgbClr val="000000"/>
                          </a:solidFill>
                          <a:latin typeface="Times New Roman"/>
                          <a:cs typeface="Times New Roman"/>
                          <a:sym typeface="Wingdings"/>
                        </a:rPr>
                        <a:t> </a:t>
                      </a:r>
                      <a:r>
                        <a:rPr lang="en-US" altLang="zh-CN" sz="1400" b="1" dirty="0" smtClean="0">
                          <a:solidFill>
                            <a:srgbClr val="FF0000"/>
                          </a:solidFill>
                          <a:latin typeface="Times New Roman"/>
                          <a:cs typeface="Times New Roman"/>
                          <a:sym typeface="Wingdings"/>
                        </a:rPr>
                        <a:t>Preconditioning:</a:t>
                      </a:r>
                      <a:r>
                        <a:rPr lang="en-US" altLang="zh-CN" sz="1400" b="1" baseline="0" dirty="0" smtClean="0">
                          <a:solidFill>
                            <a:srgbClr val="FF0000"/>
                          </a:solidFill>
                          <a:latin typeface="Times New Roman"/>
                          <a:cs typeface="Times New Roman"/>
                          <a:sym typeface="Wingdings"/>
                        </a:rPr>
                        <a:t> P</a:t>
                      </a:r>
                      <a:r>
                        <a:rPr lang="en-US" altLang="zh-CN" sz="1400" b="1" baseline="30000" dirty="0" smtClean="0">
                          <a:solidFill>
                            <a:srgbClr val="FF0000"/>
                          </a:solidFill>
                          <a:latin typeface="Times New Roman"/>
                          <a:cs typeface="Times New Roman"/>
                          <a:sym typeface="Wingdings"/>
                        </a:rPr>
                        <a:t>-1</a:t>
                      </a:r>
                      <a:r>
                        <a:rPr lang="en-US" altLang="zh-CN" sz="1400" b="1" baseline="0" dirty="0" smtClean="0">
                          <a:solidFill>
                            <a:srgbClr val="FF0000"/>
                          </a:solidFill>
                          <a:latin typeface="Times New Roman"/>
                          <a:cs typeface="Times New Roman"/>
                          <a:sym typeface="Wingdings"/>
                        </a:rPr>
                        <a:t>Au=P</a:t>
                      </a:r>
                      <a:r>
                        <a:rPr lang="en-US" altLang="zh-CN" sz="1400" b="1" baseline="30000" dirty="0" smtClean="0">
                          <a:solidFill>
                            <a:srgbClr val="FF0000"/>
                          </a:solidFill>
                          <a:latin typeface="Times New Roman"/>
                          <a:cs typeface="Times New Roman"/>
                          <a:sym typeface="Wingdings"/>
                        </a:rPr>
                        <a:t>-1</a:t>
                      </a:r>
                      <a:r>
                        <a:rPr lang="en-US" altLang="zh-CN" sz="1400" b="1" baseline="0" dirty="0" smtClean="0">
                          <a:solidFill>
                            <a:srgbClr val="FF0000"/>
                          </a:solidFill>
                          <a:latin typeface="Times New Roman"/>
                          <a:cs typeface="Times New Roman"/>
                          <a:sym typeface="Wingdings"/>
                        </a:rPr>
                        <a:t>R</a:t>
                      </a:r>
                      <a:r>
                        <a:rPr lang="en-US" sz="1400" b="1" baseline="0" dirty="0" smtClean="0">
                          <a:latin typeface="Times New Roman"/>
                          <a:cs typeface="Times New Roman"/>
                          <a:sym typeface="Wingdings"/>
                        </a:rPr>
                        <a:t>       </a:t>
                      </a:r>
                      <a:endParaRPr lang="en-US" sz="1400" b="1" baseline="0" dirty="0" smtClean="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19526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400" b="1" baseline="0" dirty="0" smtClean="0">
                          <a:solidFill>
                            <a:srgbClr val="008000"/>
                          </a:solidFill>
                          <a:latin typeface="Times New Roman"/>
                          <a:cs typeface="Times New Roman"/>
                        </a:rPr>
                        <a:t>        </a:t>
                      </a:r>
                      <a:r>
                        <a:rPr lang="en-US" altLang="zh-CN" sz="1400" b="1" dirty="0" smtClean="0">
                          <a:latin typeface="Times New Roman"/>
                          <a:cs typeface="Times New Roman"/>
                          <a:sym typeface="Wingdings"/>
                        </a:rPr>
                        <a:t>R.H.S.</a:t>
                      </a:r>
                      <a:r>
                        <a:rPr lang="en-US" altLang="zh-CN" sz="1400" b="1" baseline="0" dirty="0" smtClean="0">
                          <a:latin typeface="Times New Roman"/>
                          <a:cs typeface="Times New Roman"/>
                          <a:sym typeface="Wingdings"/>
                        </a:rPr>
                        <a:t> from convection</a:t>
                      </a:r>
                      <a:endParaRPr lang="en-US" altLang="zh-CN" sz="1400" b="1" dirty="0" smtClean="0">
                        <a:solidFill>
                          <a:srgbClr val="008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FF0000"/>
                          </a:solidFill>
                          <a:latin typeface="Times New Roman"/>
                          <a:cs typeface="Times New Roman"/>
                        </a:rPr>
                        <a:t>              </a:t>
                      </a:r>
                      <a:r>
                        <a:rPr lang="en-US" sz="1400" b="1" baseline="0" dirty="0" smtClean="0">
                          <a:solidFill>
                            <a:srgbClr val="FF0000"/>
                          </a:solidFill>
                          <a:latin typeface="Times New Roman"/>
                          <a:cs typeface="Times New Roman"/>
                        </a:rPr>
                        <a:t>       </a:t>
                      </a:r>
                      <a:r>
                        <a:rPr lang="en-US" altLang="zh-CN" sz="1400" b="1" dirty="0" smtClean="0">
                          <a:latin typeface="Times New Roman"/>
                          <a:cs typeface="Times New Roman"/>
                        </a:rPr>
                        <a:t>Option 0.</a:t>
                      </a:r>
                      <a:r>
                        <a:rPr lang="en-US" altLang="zh-CN" sz="1400" b="1" baseline="0" dirty="0" smtClean="0">
                          <a:latin typeface="Times New Roman"/>
                          <a:cs typeface="Times New Roman"/>
                        </a:rPr>
                        <a:t> no preconditioning </a:t>
                      </a:r>
                      <a:r>
                        <a:rPr lang="en-US" altLang="zh-CN" sz="1400" b="1" baseline="0" dirty="0" smtClean="0">
                          <a:latin typeface="Zapf Dingbats"/>
                          <a:ea typeface="Zapf Dingbats"/>
                          <a:cs typeface="Zapf Dingbats"/>
                          <a:sym typeface="Zapf Dingbats"/>
                        </a:rPr>
                        <a:t>✗</a:t>
                      </a:r>
                      <a:r>
                        <a:rPr lang="en-US" sz="1400" b="1" baseline="0" dirty="0" smtClean="0">
                          <a:solidFill>
                            <a:srgbClr val="FF0000"/>
                          </a:solidFill>
                          <a:latin typeface="Times New Roman"/>
                          <a:cs typeface="Times New Roman"/>
                        </a:rPr>
                        <a:t>   </a:t>
                      </a:r>
                      <a:endParaRPr lang="en-US" sz="1400" b="1" dirty="0" smtClean="0">
                        <a:solidFill>
                          <a:srgbClr val="FF0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2286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400" b="1" baseline="0" dirty="0" smtClean="0">
                          <a:solidFill>
                            <a:srgbClr val="008000"/>
                          </a:solidFill>
                          <a:latin typeface="Times New Roman"/>
                          <a:cs typeface="Times New Roman"/>
                        </a:rPr>
                        <a:t>        </a:t>
                      </a:r>
                      <a:r>
                        <a:rPr lang="en-US" altLang="zh-CN" sz="1400" b="1" dirty="0" smtClean="0">
                          <a:latin typeface="Times New Roman"/>
                          <a:cs typeface="Times New Roman"/>
                          <a:sym typeface="Wingdings"/>
                        </a:rPr>
                        <a:t>obtain</a:t>
                      </a:r>
                      <a:r>
                        <a:rPr lang="en-US" altLang="zh-CN" sz="1400" b="1" baseline="0" dirty="0" smtClean="0">
                          <a:latin typeface="Times New Roman"/>
                          <a:cs typeface="Times New Roman"/>
                          <a:sym typeface="Wingdings"/>
                        </a:rPr>
                        <a:t> initial solution on higher level</a:t>
                      </a:r>
                      <a:endParaRPr lang="zh-CN" altLang="en-US" sz="14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latin typeface="Times New Roman"/>
                          <a:cs typeface="Times New Roman"/>
                        </a:rPr>
                        <a:t>                     </a:t>
                      </a:r>
                      <a:r>
                        <a:rPr lang="en-US" altLang="zh-CN" sz="1400" b="1" baseline="0" dirty="0" smtClean="0">
                          <a:latin typeface="Times New Roman"/>
                          <a:cs typeface="Times New Roman"/>
                          <a:sym typeface="Wingdings"/>
                        </a:rPr>
                        <a:t>Option 1. Jacobian</a:t>
                      </a:r>
                      <a:r>
                        <a:rPr lang="en-US" altLang="zh-CN" sz="1400" b="1" dirty="0" smtClean="0">
                          <a:latin typeface="Times New Roman"/>
                          <a:cs typeface="Times New Roman"/>
                          <a:sym typeface="Wingdings"/>
                        </a:rPr>
                        <a:t> </a:t>
                      </a:r>
                      <a:endParaRPr lang="en-US" sz="1400" b="1" dirty="0">
                        <a:solidFill>
                          <a:schemeClr val="tx1"/>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228600">
                <a:tc>
                  <a:txBody>
                    <a:bodyPr/>
                    <a:lstStyle/>
                    <a:p>
                      <a:r>
                        <a:rPr lang="en-US" altLang="zh-CN" sz="1400" b="1" dirty="0" smtClean="0">
                          <a:latin typeface="Times New Roman"/>
                          <a:cs typeface="Times New Roman"/>
                          <a:sym typeface="Wingdings"/>
                        </a:rPr>
                        <a:t>        </a:t>
                      </a:r>
                      <a:endParaRPr lang="zh-CN" alt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r>
                        <a:rPr lang="en-US" altLang="zh-CN" sz="1400" b="1" baseline="0" dirty="0" smtClean="0">
                          <a:latin typeface="Times New Roman"/>
                          <a:cs typeface="Times New Roman"/>
                          <a:sym typeface="Wingdings"/>
                        </a:rPr>
                        <a:t>                     Option 2. LU-SGS</a:t>
                      </a:r>
                      <a:r>
                        <a:rPr lang="en-US" altLang="zh-CN" sz="1400" b="1" dirty="0" smtClean="0">
                          <a:solidFill>
                            <a:srgbClr val="FF0000"/>
                          </a:solidFill>
                          <a:latin typeface="Times New Roman"/>
                          <a:cs typeface="Times New Roman"/>
                        </a:rPr>
                        <a:t> </a:t>
                      </a:r>
                      <a:endParaRPr lang="en-US" sz="1400"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0">
                <a:tc>
                  <a:txBody>
                    <a:bodyPr/>
                    <a:lstStyle/>
                    <a:p>
                      <a:r>
                        <a:rPr lang="en-US" altLang="zh-CN" sz="1400" b="1" baseline="0" dirty="0" smtClean="0">
                          <a:solidFill>
                            <a:srgbClr val="008000"/>
                          </a:solidFill>
                          <a:latin typeface="Times New Roman"/>
                          <a:cs typeface="Times New Roman"/>
                        </a:rPr>
                        <a:t>      ENDDO</a:t>
                      </a:r>
                      <a:endParaRPr lang="zh-CN" alt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latin typeface="Times New Roman"/>
                          <a:cs typeface="Times New Roman"/>
                        </a:rPr>
                        <a:t>   </a:t>
                      </a:r>
                      <a:r>
                        <a:rPr lang="en-US" altLang="zh-CN" sz="1400" b="1" dirty="0" smtClean="0">
                          <a:latin typeface="Times New Roman"/>
                          <a:cs typeface="Times New Roman"/>
                          <a:sym typeface="Wingdings"/>
                        </a:rPr>
                        <a:t> Transfer P0P1</a:t>
                      </a:r>
                      <a:r>
                        <a:rPr lang="en-US" altLang="zh-CN" sz="1400" b="1" baseline="0" dirty="0" smtClean="0">
                          <a:latin typeface="Times New Roman"/>
                          <a:cs typeface="Times New Roman"/>
                          <a:sym typeface="Wingdings"/>
                        </a:rPr>
                        <a:t> and update</a:t>
                      </a:r>
                      <a:endParaRPr lang="en-US" altLang="zh-CN" sz="1400" b="1" dirty="0" smtClean="0">
                        <a:solidFill>
                          <a:schemeClr val="tx1"/>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370840">
                <a:tc>
                  <a:txBody>
                    <a:bodyPr/>
                    <a:lstStyle/>
                    <a:p>
                      <a:endParaRPr lang="zh-CN" altLang="en-US" sz="14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chemeClr val="accent6">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400" b="1" dirty="0" smtClean="0">
                          <a:latin typeface="Times New Roman"/>
                          <a:cs typeface="Times New Roman"/>
                        </a:rPr>
                        <a:t>ENDDO</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rgbClr val="CCFFCC"/>
                    </a:solidFill>
                  </a:tcPr>
                </a:tc>
              </a:tr>
            </a:tbl>
          </a:graphicData>
        </a:graphic>
      </p:graphicFrame>
    </p:spTree>
    <p:extLst>
      <p:ext uri="{BB962C8B-B14F-4D97-AF65-F5344CB8AC3E}">
        <p14:creationId xmlns:p14="http://schemas.microsoft.com/office/powerpoint/2010/main" val="42728811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rPr>
              <a:t>What’s</a:t>
            </a:r>
            <a:r>
              <a:rPr lang="zh-CN" altLang="en-US" sz="2800" dirty="0" smtClean="0">
                <a:solidFill>
                  <a:srgbClr val="000090"/>
                </a:solidFill>
              </a:rPr>
              <a:t> </a:t>
            </a:r>
            <a:r>
              <a:rPr lang="en-US" altLang="zh-CN" sz="2800" dirty="0" smtClean="0">
                <a:solidFill>
                  <a:srgbClr val="000090"/>
                </a:solidFill>
              </a:rPr>
              <a:t>Next?</a:t>
            </a:r>
            <a:r>
              <a:rPr lang="zh-CN" altLang="en-US" sz="2800" dirty="0" smtClean="0">
                <a:solidFill>
                  <a:srgbClr val="000090"/>
                </a:solidFill>
              </a:rPr>
              <a:t> </a:t>
            </a:r>
            <a:r>
              <a:rPr lang="en-US" altLang="zh-CN" sz="2800" dirty="0" smtClean="0">
                <a:solidFill>
                  <a:srgbClr val="000090"/>
                </a:solidFill>
              </a:rPr>
              <a:t>Plans</a:t>
            </a:r>
            <a:r>
              <a:rPr lang="zh-CN" altLang="en-US" sz="2800" dirty="0" smtClean="0">
                <a:solidFill>
                  <a:srgbClr val="000090"/>
                </a:solidFill>
              </a:rPr>
              <a:t> </a:t>
            </a:r>
            <a:r>
              <a:rPr lang="en-US" altLang="zh-CN" sz="2800" dirty="0" smtClean="0">
                <a:solidFill>
                  <a:srgbClr val="000090"/>
                </a:solidFill>
              </a:rPr>
              <a:t>for</a:t>
            </a:r>
            <a:r>
              <a:rPr lang="zh-CN" altLang="en-US" sz="2800" dirty="0" smtClean="0">
                <a:solidFill>
                  <a:srgbClr val="000090"/>
                </a:solidFill>
              </a:rPr>
              <a:t> </a:t>
            </a:r>
            <a:r>
              <a:rPr lang="en-US" altLang="zh-CN" sz="2800" dirty="0" smtClean="0">
                <a:solidFill>
                  <a:srgbClr val="000090"/>
                </a:solidFill>
              </a:rPr>
              <a:t>Next</a:t>
            </a:r>
            <a:r>
              <a:rPr lang="zh-CN" altLang="en-US" sz="2800" dirty="0" smtClean="0">
                <a:solidFill>
                  <a:srgbClr val="000090"/>
                </a:solidFill>
              </a:rPr>
              <a:t> </a:t>
            </a:r>
            <a:r>
              <a:rPr lang="en-US" altLang="zh-CN" sz="2800" dirty="0" smtClean="0">
                <a:solidFill>
                  <a:srgbClr val="000090"/>
                </a:solidFill>
              </a:rPr>
              <a:t>year</a:t>
            </a:r>
            <a:endParaRPr lang="en-US" sz="2800" dirty="0">
              <a:solidFill>
                <a:srgbClr val="000090"/>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3096061502"/>
              </p:ext>
            </p:extLst>
          </p:nvPr>
        </p:nvGraphicFramePr>
        <p:xfrm>
          <a:off x="304800" y="1371600"/>
          <a:ext cx="8534400" cy="463296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latin typeface="Arial"/>
                        <a:cs typeface="Arial"/>
                      </a:endParaRPr>
                    </a:p>
                  </a:txBody>
                  <a:tcPr/>
                </a:tc>
              </a:tr>
              <a:tr h="370840">
                <a:tc>
                  <a:txBody>
                    <a:bodyPr/>
                    <a:lstStyle/>
                    <a:p>
                      <a:pPr marL="285750" lvl="0" indent="-285750">
                        <a:buFont typeface="Wingdings" charset="2"/>
                        <a:buChar char="p"/>
                      </a:pPr>
                      <a:r>
                        <a:rPr lang="en-US" altLang="zh-CN" sz="1800" kern="1200" dirty="0" smtClean="0">
                          <a:solidFill>
                            <a:schemeClr val="dk1"/>
                          </a:solidFill>
                          <a:effectLst/>
                          <a:latin typeface="Arial"/>
                          <a:ea typeface="+mn-ea"/>
                          <a:cs typeface="Arial"/>
                        </a:rPr>
                        <a:t>Implementation of a </a:t>
                      </a:r>
                      <a:r>
                        <a:rPr lang="en-US" altLang="zh-CN" sz="1800" i="1" kern="1200" dirty="0" smtClean="0">
                          <a:solidFill>
                            <a:schemeClr val="dk1"/>
                          </a:solidFill>
                          <a:effectLst/>
                          <a:latin typeface="Arial"/>
                          <a:ea typeface="+mn-ea"/>
                          <a:cs typeface="Arial"/>
                        </a:rPr>
                        <a:t>p</a:t>
                      </a:r>
                      <a:r>
                        <a:rPr lang="en-US" altLang="zh-CN" sz="1800" kern="1200" dirty="0" smtClean="0">
                          <a:solidFill>
                            <a:schemeClr val="dk1"/>
                          </a:solidFill>
                          <a:effectLst/>
                          <a:latin typeface="Arial"/>
                          <a:ea typeface="+mn-ea"/>
                          <a:cs typeface="Arial"/>
                        </a:rPr>
                        <a:t>-</a:t>
                      </a:r>
                      <a:r>
                        <a:rPr lang="en-US" altLang="zh-CN" sz="1800" kern="1200" dirty="0" err="1" smtClean="0">
                          <a:solidFill>
                            <a:schemeClr val="dk1"/>
                          </a:solidFill>
                          <a:effectLst/>
                          <a:latin typeface="Arial"/>
                          <a:ea typeface="+mn-ea"/>
                          <a:cs typeface="Arial"/>
                        </a:rPr>
                        <a:t>multigrid</a:t>
                      </a:r>
                      <a:r>
                        <a:rPr lang="en-US" altLang="zh-CN" sz="1800" kern="1200" dirty="0" smtClean="0">
                          <a:solidFill>
                            <a:schemeClr val="dk1"/>
                          </a:solidFill>
                          <a:effectLst/>
                          <a:latin typeface="Arial"/>
                          <a:ea typeface="+mn-ea"/>
                          <a:cs typeface="Arial"/>
                        </a:rPr>
                        <a:t> </a:t>
                      </a:r>
                      <a:r>
                        <a:rPr lang="en-US" altLang="zh-CN" sz="1800" kern="1200" dirty="0" smtClean="0">
                          <a:solidFill>
                            <a:schemeClr val="dk1"/>
                          </a:solidFill>
                          <a:effectLst/>
                          <a:latin typeface="Arial"/>
                          <a:ea typeface="+mn-ea"/>
                          <a:cs typeface="Arial"/>
                        </a:rPr>
                        <a:t>method in RDGFLO code </a:t>
                      </a:r>
                      <a:r>
                        <a:rPr lang="en-US" altLang="zh-CN" sz="1800" kern="1200" dirty="0" smtClean="0">
                          <a:solidFill>
                            <a:schemeClr val="dk1"/>
                          </a:solidFill>
                          <a:effectLst/>
                          <a:latin typeface="Arial"/>
                          <a:ea typeface="+mn-ea"/>
                          <a:cs typeface="Arial"/>
                        </a:rPr>
                        <a:t>on GPU clusters.</a:t>
                      </a:r>
                    </a:p>
                    <a:p>
                      <a:pPr marL="742950" marR="0" lvl="1" indent="-285750" algn="l" defTabSz="457200" rtl="0" eaLnBrk="1" fontAlgn="auto" latinLnBrk="0" hangingPunct="1">
                        <a:lnSpc>
                          <a:spcPct val="100000"/>
                        </a:lnSpc>
                        <a:spcBef>
                          <a:spcPts val="0"/>
                        </a:spcBef>
                        <a:spcAft>
                          <a:spcPts val="0"/>
                        </a:spcAft>
                        <a:buClrTx/>
                        <a:buSzTx/>
                        <a:buFont typeface="Wingdings" charset="2"/>
                        <a:buChar char="q"/>
                        <a:tabLst/>
                        <a:defRPr/>
                      </a:pPr>
                      <a:endParaRPr lang="en-US" altLang="zh-CN" sz="1800" baseline="0" dirty="0" smtClean="0">
                        <a:latin typeface="Arial"/>
                        <a:cs typeface="Arial"/>
                      </a:endParaRPr>
                    </a:p>
                    <a:p>
                      <a:pPr marL="742950" marR="0" lvl="1" indent="-285750" algn="l" defTabSz="457200" rtl="0" eaLnBrk="1" fontAlgn="auto" latinLnBrk="0" hangingPunct="1">
                        <a:lnSpc>
                          <a:spcPct val="100000"/>
                        </a:lnSpc>
                        <a:spcBef>
                          <a:spcPts val="0"/>
                        </a:spcBef>
                        <a:spcAft>
                          <a:spcPts val="0"/>
                        </a:spcAft>
                        <a:buClrTx/>
                        <a:buSzTx/>
                        <a:buFont typeface="Symbol" charset="2"/>
                        <a:buChar char="-"/>
                        <a:tabLst/>
                        <a:defRPr/>
                      </a:pPr>
                      <a:r>
                        <a:rPr lang="en-US" altLang="zh-CN" sz="1800" baseline="0" dirty="0" smtClean="0">
                          <a:latin typeface="Arial"/>
                          <a:cs typeface="Arial"/>
                        </a:rPr>
                        <a:t>Higher approximation: RDG(P1P2)+explicit </a:t>
                      </a:r>
                      <a:r>
                        <a:rPr lang="en-US" altLang="zh-CN" sz="1800" baseline="0" dirty="0" smtClean="0">
                          <a:latin typeface="Arial"/>
                          <a:cs typeface="Arial"/>
                        </a:rPr>
                        <a:t>TVDRK3</a:t>
                      </a:r>
                      <a:endParaRPr lang="en-US" altLang="zh-CN" sz="1800" baseline="0" dirty="0" smtClean="0">
                        <a:latin typeface="Arial"/>
                        <a:cs typeface="Arial"/>
                      </a:endParaRPr>
                    </a:p>
                    <a:p>
                      <a:pPr marL="742950" marR="0" lvl="1" indent="-285750" algn="l" defTabSz="457200" rtl="0" eaLnBrk="1" fontAlgn="auto" latinLnBrk="0" hangingPunct="1">
                        <a:lnSpc>
                          <a:spcPct val="100000"/>
                        </a:lnSpc>
                        <a:spcBef>
                          <a:spcPts val="0"/>
                        </a:spcBef>
                        <a:spcAft>
                          <a:spcPts val="0"/>
                        </a:spcAft>
                        <a:buClrTx/>
                        <a:buSzTx/>
                        <a:buFont typeface="Symbol" charset="2"/>
                        <a:buChar char="-"/>
                        <a:tabLst/>
                        <a:defRPr/>
                      </a:pPr>
                      <a:r>
                        <a:rPr lang="en-US" altLang="zh-CN" sz="1800" baseline="0" dirty="0" smtClean="0">
                          <a:latin typeface="Arial"/>
                          <a:cs typeface="Arial"/>
                        </a:rPr>
                        <a:t>Lower approximation: DG(P0)+implicit first order backward </a:t>
                      </a:r>
                      <a:r>
                        <a:rPr lang="en-US" altLang="zh-CN" sz="1800" baseline="0" dirty="0" smtClean="0">
                          <a:latin typeface="Arial"/>
                          <a:cs typeface="Arial"/>
                        </a:rPr>
                        <a:t>Euler</a:t>
                      </a:r>
                      <a:endParaRPr lang="en-US" altLang="zh-CN" dirty="0" smtClean="0">
                        <a:effectLst/>
                        <a:latin typeface="Arial"/>
                        <a:cs typeface="Arial"/>
                      </a:endParaRPr>
                    </a:p>
                    <a:p>
                      <a:pPr marL="285750" lvl="0" indent="-285750">
                        <a:buFont typeface="Wingdings" charset="2"/>
                        <a:buChar char="p"/>
                      </a:pPr>
                      <a:endParaRPr lang="en-US" altLang="zh-CN" sz="1800" kern="1200" dirty="0" smtClean="0">
                        <a:solidFill>
                          <a:schemeClr val="dk1"/>
                        </a:solidFill>
                        <a:effectLst/>
                        <a:latin typeface="Arial"/>
                        <a:ea typeface="+mn-ea"/>
                        <a:cs typeface="Arial"/>
                      </a:endParaRPr>
                    </a:p>
                    <a:p>
                      <a:pPr marL="285750" lvl="0" indent="-285750">
                        <a:buFont typeface="Wingdings" charset="2"/>
                        <a:buChar char="p"/>
                      </a:pPr>
                      <a:r>
                        <a:rPr lang="en-US" altLang="zh-CN" sz="1800" kern="1200" dirty="0" smtClean="0">
                          <a:solidFill>
                            <a:schemeClr val="dk1"/>
                          </a:solidFill>
                          <a:effectLst/>
                          <a:latin typeface="Arial"/>
                          <a:ea typeface="+mn-ea"/>
                          <a:cs typeface="Arial"/>
                        </a:rPr>
                        <a:t>Implementation of an implicit method in RDGFLO code on GPU clusters. </a:t>
                      </a:r>
                      <a:endParaRPr lang="en-US" altLang="zh-CN" sz="1800" baseline="0" dirty="0" smtClean="0">
                        <a:latin typeface="Arial"/>
                        <a:cs typeface="Arial"/>
                      </a:endParaRPr>
                    </a:p>
                    <a:p>
                      <a:pPr marL="742950" marR="0" lvl="1" indent="-285750" algn="l" defTabSz="457200" rtl="0" eaLnBrk="1" fontAlgn="auto" latinLnBrk="0" hangingPunct="1">
                        <a:lnSpc>
                          <a:spcPct val="100000"/>
                        </a:lnSpc>
                        <a:spcBef>
                          <a:spcPts val="0"/>
                        </a:spcBef>
                        <a:spcAft>
                          <a:spcPts val="0"/>
                        </a:spcAft>
                        <a:buClrTx/>
                        <a:buSzTx/>
                        <a:buFont typeface="Wingdings" charset="2"/>
                        <a:buChar char="q"/>
                        <a:tabLst/>
                        <a:defRPr/>
                      </a:pPr>
                      <a:endParaRPr lang="en-US" altLang="zh-CN" sz="1800" baseline="0" dirty="0" smtClean="0">
                        <a:latin typeface="Arial"/>
                        <a:cs typeface="Arial"/>
                      </a:endParaRPr>
                    </a:p>
                    <a:p>
                      <a:pPr marL="742950" marR="0" lvl="1" indent="-285750" algn="l" defTabSz="457200" rtl="0" eaLnBrk="1" fontAlgn="auto" latinLnBrk="0" hangingPunct="1">
                        <a:lnSpc>
                          <a:spcPct val="100000"/>
                        </a:lnSpc>
                        <a:spcBef>
                          <a:spcPts val="0"/>
                        </a:spcBef>
                        <a:spcAft>
                          <a:spcPts val="0"/>
                        </a:spcAft>
                        <a:buClrTx/>
                        <a:buSzTx/>
                        <a:buFont typeface="Symbol" charset="2"/>
                        <a:buChar char="-"/>
                        <a:tabLst/>
                        <a:defRPr/>
                      </a:pPr>
                      <a:r>
                        <a:rPr lang="en-US" altLang="zh-CN" sz="1800" baseline="0" dirty="0" smtClean="0">
                          <a:latin typeface="Arial"/>
                          <a:cs typeface="Arial"/>
                        </a:rPr>
                        <a:t>Algorithms suitable for GPU parallel computing </a:t>
                      </a:r>
                    </a:p>
                    <a:p>
                      <a:pPr marL="742950" marR="0" lvl="1" indent="-285750" algn="l" defTabSz="457200" rtl="0" eaLnBrk="1" fontAlgn="auto" latinLnBrk="0" hangingPunct="1">
                        <a:lnSpc>
                          <a:spcPct val="100000"/>
                        </a:lnSpc>
                        <a:spcBef>
                          <a:spcPts val="0"/>
                        </a:spcBef>
                        <a:spcAft>
                          <a:spcPts val="0"/>
                        </a:spcAft>
                        <a:buClrTx/>
                        <a:buSzTx/>
                        <a:buFont typeface="Symbol" charset="2"/>
                        <a:buChar char="-"/>
                        <a:tabLst/>
                        <a:defRPr/>
                      </a:pPr>
                      <a:r>
                        <a:rPr lang="en-US" altLang="zh-CN" sz="1800" baseline="0" dirty="0" smtClean="0">
                          <a:latin typeface="Arial"/>
                          <a:cs typeface="Arial"/>
                        </a:rPr>
                        <a:t>Memory limitation on GPU devices</a:t>
                      </a:r>
                    </a:p>
                    <a:p>
                      <a:pPr marL="742950" marR="0" lvl="1" indent="-285750" algn="l" defTabSz="457200" rtl="0" eaLnBrk="1" fontAlgn="auto" latinLnBrk="0" hangingPunct="1">
                        <a:lnSpc>
                          <a:spcPct val="100000"/>
                        </a:lnSpc>
                        <a:spcBef>
                          <a:spcPts val="0"/>
                        </a:spcBef>
                        <a:spcAft>
                          <a:spcPts val="0"/>
                        </a:spcAft>
                        <a:buClrTx/>
                        <a:buSzTx/>
                        <a:buFont typeface="Symbol" charset="2"/>
                        <a:buChar char="-"/>
                        <a:tabLst/>
                        <a:defRPr/>
                      </a:pPr>
                      <a:endParaRPr lang="en-US" altLang="zh-CN" sz="2000" dirty="0" smtClean="0">
                        <a:latin typeface="Arial"/>
                        <a:cs typeface="Arial"/>
                      </a:endParaRPr>
                    </a:p>
                    <a:p>
                      <a:pPr marL="285750" lvl="0" indent="-285750">
                        <a:buFont typeface="Wingdings" charset="2"/>
                        <a:buChar char="p"/>
                      </a:pPr>
                      <a:r>
                        <a:rPr lang="en-US" altLang="zh-CN" sz="1800" kern="1200" dirty="0" smtClean="0">
                          <a:solidFill>
                            <a:schemeClr val="dk1"/>
                          </a:solidFill>
                          <a:effectLst/>
                          <a:latin typeface="Arial"/>
                          <a:ea typeface="+mn-ea"/>
                          <a:cs typeface="Arial"/>
                        </a:rPr>
                        <a:t>Implementation of Rosenbrock-Krylov methods in RDGFLO code on GPU clusters. </a:t>
                      </a:r>
                      <a:endParaRPr lang="en-US" altLang="zh-CN" sz="1800" baseline="0" dirty="0" smtClean="0">
                        <a:latin typeface="Arial"/>
                        <a:cs typeface="Arial"/>
                      </a:endParaRPr>
                    </a:p>
                    <a:p>
                      <a:pPr marL="742950" marR="0" lvl="1" indent="-285750" algn="l" defTabSz="457200" rtl="0" eaLnBrk="1" fontAlgn="auto" latinLnBrk="0" hangingPunct="1">
                        <a:lnSpc>
                          <a:spcPct val="100000"/>
                        </a:lnSpc>
                        <a:spcBef>
                          <a:spcPts val="0"/>
                        </a:spcBef>
                        <a:spcAft>
                          <a:spcPts val="0"/>
                        </a:spcAft>
                        <a:buClrTx/>
                        <a:buSzTx/>
                        <a:buFont typeface="Wingdings" charset="2"/>
                        <a:buChar char="q"/>
                        <a:tabLst/>
                        <a:defRPr/>
                      </a:pPr>
                      <a:endParaRPr lang="en-US" altLang="zh-CN" sz="1800" baseline="0" dirty="0" smtClean="0">
                        <a:latin typeface="Arial"/>
                        <a:cs typeface="Arial"/>
                      </a:endParaRPr>
                    </a:p>
                    <a:p>
                      <a:pPr marL="742950" marR="0" lvl="1" indent="-285750" algn="l" defTabSz="457200" rtl="0" eaLnBrk="1" fontAlgn="auto" latinLnBrk="0" hangingPunct="1">
                        <a:lnSpc>
                          <a:spcPct val="100000"/>
                        </a:lnSpc>
                        <a:spcBef>
                          <a:spcPts val="0"/>
                        </a:spcBef>
                        <a:spcAft>
                          <a:spcPts val="0"/>
                        </a:spcAft>
                        <a:buClrTx/>
                        <a:buSzTx/>
                        <a:buFont typeface="Symbol" charset="2"/>
                        <a:buChar char="-"/>
                        <a:tabLst/>
                        <a:defRPr/>
                      </a:pPr>
                      <a:r>
                        <a:rPr lang="en-US" altLang="zh-CN" sz="1800" baseline="0" dirty="0" smtClean="0">
                          <a:latin typeface="Arial"/>
                          <a:cs typeface="Arial"/>
                        </a:rPr>
                        <a:t>Time integration schemes </a:t>
                      </a:r>
                      <a:r>
                        <a:rPr lang="en-US" altLang="zh-CN" sz="1800" baseline="0" dirty="0" smtClean="0">
                          <a:latin typeface="Arial"/>
                          <a:cs typeface="Arial"/>
                        </a:rPr>
                        <a:t>suitable for GPU parallel computing </a:t>
                      </a:r>
                      <a:endParaRPr lang="en-US" altLang="zh-CN" sz="2000" dirty="0" smtClean="0">
                        <a:latin typeface="Arial"/>
                        <a:cs typeface="Arial"/>
                      </a:endParaRPr>
                    </a:p>
                    <a:p>
                      <a:pPr marL="285750" lvl="0" indent="-285750">
                        <a:buFont typeface="Wingdings" charset="2"/>
                        <a:buChar char="p"/>
                      </a:pPr>
                      <a:endParaRPr lang="en-US" altLang="zh-CN" sz="1800" kern="1200" dirty="0" smtClean="0">
                        <a:solidFill>
                          <a:schemeClr val="dk1"/>
                        </a:solidFill>
                        <a:effectLst/>
                        <a:latin typeface="Arial"/>
                        <a:ea typeface="+mn-ea"/>
                        <a:cs typeface="Arial"/>
                      </a:endParaRPr>
                    </a:p>
                  </a:txBody>
                  <a:tcPr/>
                </a:tc>
              </a:tr>
            </a:tbl>
          </a:graphicData>
        </a:graphic>
      </p:graphicFrame>
    </p:spTree>
    <p:extLst>
      <p:ext uri="{BB962C8B-B14F-4D97-AF65-F5344CB8AC3E}">
        <p14:creationId xmlns:p14="http://schemas.microsoft.com/office/powerpoint/2010/main" val="15750986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3597" y="937074"/>
            <a:ext cx="8416272" cy="1439570"/>
          </a:xfrm>
        </p:spPr>
        <p:txBody>
          <a:bodyPr/>
          <a:lstStyle/>
          <a:p>
            <a:pPr algn="ctr"/>
            <a:r>
              <a:rPr lang="en-US" sz="2400" b="1" dirty="0" smtClean="0"/>
              <a:t>Development of a Portable, GPU-Accelerated </a:t>
            </a:r>
            <a:r>
              <a:rPr lang="en-US" sz="2400" b="1" dirty="0" smtClean="0"/>
              <a:t>Reconstructed Discontinuous </a:t>
            </a:r>
            <a:r>
              <a:rPr lang="en-US" sz="2400" b="1" dirty="0" smtClean="0"/>
              <a:t>Galerkin CFD Code for Compressible Flows </a:t>
            </a:r>
            <a:r>
              <a:rPr lang="en-US" sz="2400" b="1" dirty="0" smtClean="0"/>
              <a:t> at All Speeds</a:t>
            </a:r>
            <a:endParaRPr lang="en-US" sz="2400" b="1" dirty="0"/>
          </a:p>
        </p:txBody>
      </p:sp>
      <p:sp>
        <p:nvSpPr>
          <p:cNvPr id="3" name="Subtitle 2"/>
          <p:cNvSpPr>
            <a:spLocks noGrp="1"/>
          </p:cNvSpPr>
          <p:nvPr>
            <p:ph type="subTitle" idx="1"/>
          </p:nvPr>
        </p:nvSpPr>
        <p:spPr>
          <a:xfrm>
            <a:off x="1083814" y="2554486"/>
            <a:ext cx="6864158" cy="3078217"/>
          </a:xfrm>
        </p:spPr>
        <p:txBody>
          <a:bodyPr>
            <a:normAutofit/>
          </a:bodyPr>
          <a:lstStyle/>
          <a:p>
            <a:r>
              <a:rPr lang="en-US" sz="1600" b="1" dirty="0" smtClean="0"/>
              <a:t>Jialin Lou, </a:t>
            </a:r>
            <a:r>
              <a:rPr lang="en-US" sz="1600" b="1" dirty="0" err="1" smtClean="0"/>
              <a:t>Yidong</a:t>
            </a:r>
            <a:r>
              <a:rPr lang="en-US" sz="1600" b="1" dirty="0" smtClean="0"/>
              <a:t> Xia, </a:t>
            </a:r>
            <a:r>
              <a:rPr lang="en-US" sz="1600" b="1" dirty="0" err="1" smtClean="0"/>
              <a:t>Lixiang</a:t>
            </a:r>
            <a:r>
              <a:rPr lang="en-US" sz="1600" b="1" dirty="0" smtClean="0"/>
              <a:t> </a:t>
            </a:r>
            <a:r>
              <a:rPr lang="en-US" sz="1600" b="1" dirty="0" err="1" smtClean="0"/>
              <a:t>Luo</a:t>
            </a:r>
            <a:r>
              <a:rPr lang="en-US" sz="1600" b="1" dirty="0" smtClean="0"/>
              <a:t>, Hong Luo, and Jack Edwards</a:t>
            </a:r>
          </a:p>
          <a:p>
            <a:r>
              <a:rPr lang="en-US" sz="1600" dirty="0" smtClean="0"/>
              <a:t>Department of Mechanical and Aerospace Engineering</a:t>
            </a:r>
          </a:p>
          <a:p>
            <a:r>
              <a:rPr lang="en-US" sz="1600" dirty="0" smtClean="0"/>
              <a:t>North Carolina State University</a:t>
            </a:r>
          </a:p>
          <a:p>
            <a:r>
              <a:rPr lang="en-US" sz="1600" dirty="0"/>
              <a:t>a</a:t>
            </a:r>
            <a:r>
              <a:rPr lang="en-US" sz="1600" dirty="0" smtClean="0"/>
              <a:t>nd</a:t>
            </a:r>
          </a:p>
          <a:p>
            <a:r>
              <a:rPr lang="en-US" sz="1600" b="1" dirty="0" smtClean="0"/>
              <a:t>Frank Mueller, and </a:t>
            </a:r>
            <a:r>
              <a:rPr lang="en-US" sz="1600" b="1" dirty="0" err="1" smtClean="0"/>
              <a:t>Nishanth</a:t>
            </a:r>
            <a:r>
              <a:rPr lang="en-US" sz="1600" b="1" dirty="0" smtClean="0"/>
              <a:t> </a:t>
            </a:r>
            <a:r>
              <a:rPr lang="en-US" sz="1600" b="1" dirty="0" err="1" smtClean="0"/>
              <a:t>Balasubramanian</a:t>
            </a:r>
            <a:endParaRPr lang="en-US" sz="1600" b="1" dirty="0" smtClean="0"/>
          </a:p>
          <a:p>
            <a:r>
              <a:rPr lang="en-US" sz="1600" dirty="0" smtClean="0"/>
              <a:t>Department of Computer Science</a:t>
            </a:r>
          </a:p>
          <a:p>
            <a:r>
              <a:rPr lang="en-US" sz="1600" dirty="0" smtClean="0"/>
              <a:t>North Carolina State University</a:t>
            </a:r>
          </a:p>
          <a:p>
            <a:endParaRPr lang="en-US" sz="1600" dirty="0"/>
          </a:p>
          <a:p>
            <a:endParaRPr lang="en-US" sz="1600" dirty="0" smtClean="0"/>
          </a:p>
        </p:txBody>
      </p:sp>
      <p:pic>
        <p:nvPicPr>
          <p:cNvPr id="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38800"/>
            <a:ext cx="1466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50" y="5632704"/>
            <a:ext cx="1543312" cy="1225296"/>
          </a:xfrm>
          <a:prstGeom prst="rect">
            <a:avLst/>
          </a:prstGeom>
          <a:noFill/>
          <a:ln w="936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0162" y="5632704"/>
            <a:ext cx="1631571" cy="122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5791200"/>
            <a:ext cx="1304925"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5638800"/>
            <a:ext cx="1600200" cy="1219200"/>
          </a:xfrm>
          <a:prstGeom prst="rect">
            <a:avLst/>
          </a:prstGeom>
          <a:noFill/>
          <a:ln w="648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7"/>
          <p:cNvPicPr>
            <a:picLocks noChangeAspect="1" noChangeArrowheads="1"/>
          </p:cNvPicPr>
          <p:nvPr/>
        </p:nvPicPr>
        <p:blipFill>
          <a:blip r:embed="rId7">
            <a:extLst>
              <a:ext uri="{28A0092B-C50C-407E-A947-70E740481C1C}">
                <a14:useLocalDpi xmlns:a14="http://schemas.microsoft.com/office/drawing/2010/main" val="0"/>
              </a:ext>
            </a:extLst>
          </a:blip>
          <a:srcRect t="6215" b="4976"/>
          <a:stretch>
            <a:fillRect/>
          </a:stretch>
        </p:blipFill>
        <p:spPr bwMode="auto">
          <a:xfrm>
            <a:off x="7543800" y="5638800"/>
            <a:ext cx="1600200" cy="1219200"/>
          </a:xfrm>
          <a:prstGeom prst="rect">
            <a:avLst/>
          </a:prstGeom>
          <a:noFill/>
          <a:ln w="648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5"/>
          <p:cNvSpPr>
            <a:spLocks noChangeArrowheads="1"/>
          </p:cNvSpPr>
          <p:nvPr/>
        </p:nvSpPr>
        <p:spPr bwMode="auto">
          <a:xfrm flipV="1">
            <a:off x="0" y="914400"/>
            <a:ext cx="4572000" cy="46038"/>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eaLnBrk="1" hangingPunct="1"/>
            <a:endParaRPr lang="en-US">
              <a:latin typeface="Calibri" charset="0"/>
            </a:endParaRPr>
          </a:p>
        </p:txBody>
      </p:sp>
      <p:sp>
        <p:nvSpPr>
          <p:cNvPr id="14" name="Rectangle 5"/>
          <p:cNvSpPr>
            <a:spLocks noChangeArrowheads="1"/>
          </p:cNvSpPr>
          <p:nvPr/>
        </p:nvSpPr>
        <p:spPr bwMode="auto">
          <a:xfrm>
            <a:off x="4572000" y="914400"/>
            <a:ext cx="4572000" cy="46038"/>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p>
            <a:pPr eaLnBrk="1" hangingPunct="1"/>
            <a:endParaRPr lang="en-US">
              <a:latin typeface="Calibri" charset="0"/>
            </a:endParaRPr>
          </a:p>
        </p:txBody>
      </p:sp>
      <p:pic>
        <p:nvPicPr>
          <p:cNvPr id="15"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76200"/>
            <a:ext cx="7524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82296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90364" y="225314"/>
            <a:ext cx="6324416" cy="584776"/>
          </a:xfrm>
          <a:prstGeom prst="rect">
            <a:avLst/>
          </a:prstGeom>
          <a:noFill/>
        </p:spPr>
        <p:txBody>
          <a:bodyPr wrap="square" rtlCol="0">
            <a:spAutoFit/>
          </a:bodyPr>
          <a:lstStyle/>
          <a:p>
            <a:r>
              <a:rPr lang="en-US" sz="1600" b="1" dirty="0" smtClean="0">
                <a:solidFill>
                  <a:schemeClr val="bg1"/>
                </a:solidFill>
                <a:latin typeface="Times New Roman"/>
                <a:cs typeface="Times New Roman"/>
              </a:rPr>
              <a:t>AFOSR BRI </a:t>
            </a:r>
          </a:p>
          <a:p>
            <a:r>
              <a:rPr lang="en-US" sz="1600" b="1" dirty="0" smtClean="0">
                <a:solidFill>
                  <a:schemeClr val="bg1"/>
                </a:solidFill>
                <a:latin typeface="Times New Roman"/>
                <a:cs typeface="Times New Roman"/>
              </a:rPr>
              <a:t>Co-Design of Hardware/Software for Predicting UAV Aerodynamics</a:t>
            </a:r>
            <a:endParaRPr lang="en-US" sz="1600" b="1" dirty="0">
              <a:solidFill>
                <a:schemeClr val="bg1"/>
              </a:solidFill>
              <a:latin typeface="Times New Roman"/>
              <a:cs typeface="Times New Roman"/>
            </a:endParaRPr>
          </a:p>
        </p:txBody>
      </p:sp>
      <p:sp>
        <p:nvSpPr>
          <p:cNvPr id="17" name="文本框 2"/>
          <p:cNvSpPr txBox="1">
            <a:spLocks noChangeArrowheads="1"/>
          </p:cNvSpPr>
          <p:nvPr/>
        </p:nvSpPr>
        <p:spPr bwMode="auto">
          <a:xfrm>
            <a:off x="228600" y="4800600"/>
            <a:ext cx="8610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algn="ctr"/>
            <a:r>
              <a:rPr lang="en-US" altLang="zh-CN" sz="1800" dirty="0" smtClean="0"/>
              <a:t>Presented by </a:t>
            </a:r>
            <a:r>
              <a:rPr lang="en-US" altLang="zh-CN" sz="1800" b="1" dirty="0" smtClean="0">
                <a:effectLst>
                  <a:outerShdw blurRad="50800" dist="38100" dir="2700000" algn="tl" rotWithShape="0">
                    <a:prstClr val="black">
                      <a:alpha val="40000"/>
                    </a:prstClr>
                  </a:outerShdw>
                </a:effectLst>
              </a:rPr>
              <a:t>Jialin</a:t>
            </a:r>
            <a:r>
              <a:rPr lang="zh-CN" altLang="en-US" sz="1800" b="1" dirty="0" smtClean="0">
                <a:effectLst>
                  <a:outerShdw blurRad="50800" dist="38100" dir="2700000" algn="tl" rotWithShape="0">
                    <a:prstClr val="black">
                      <a:alpha val="40000"/>
                    </a:prstClr>
                  </a:outerShdw>
                </a:effectLst>
              </a:rPr>
              <a:t> </a:t>
            </a:r>
            <a:r>
              <a:rPr lang="en-US" altLang="zh-CN" sz="1800" b="1" dirty="0" smtClean="0">
                <a:effectLst>
                  <a:outerShdw blurRad="50800" dist="38100" dir="2700000" algn="tl" rotWithShape="0">
                    <a:prstClr val="black">
                      <a:alpha val="40000"/>
                    </a:prstClr>
                  </a:outerShdw>
                </a:effectLst>
              </a:rPr>
              <a:t>Lou, Ph.D. Student</a:t>
            </a:r>
          </a:p>
          <a:p>
            <a:pPr algn="ctr"/>
            <a:r>
              <a:rPr lang="en-US" altLang="zh-CN" sz="1800" dirty="0" smtClean="0"/>
              <a:t>Wednesday,</a:t>
            </a:r>
            <a:r>
              <a:rPr lang="zh-CN" altLang="en-US" sz="1800" dirty="0" smtClean="0"/>
              <a:t> </a:t>
            </a:r>
            <a:r>
              <a:rPr lang="en-US" altLang="zh-CN" sz="1800" dirty="0" smtClean="0"/>
              <a:t>July</a:t>
            </a:r>
            <a:r>
              <a:rPr lang="zh-CN" altLang="en-US" sz="1800" dirty="0" smtClean="0"/>
              <a:t> </a:t>
            </a:r>
            <a:r>
              <a:rPr lang="en-US" altLang="zh-CN" sz="1800" dirty="0" smtClean="0"/>
              <a:t>23</a:t>
            </a:r>
            <a:r>
              <a:rPr lang="zh-CN" altLang="en-US" sz="1800" dirty="0" smtClean="0"/>
              <a:t> </a:t>
            </a:r>
            <a:r>
              <a:rPr lang="en-US" altLang="zh-CN" sz="1800" dirty="0" smtClean="0"/>
              <a:t>2014</a:t>
            </a:r>
            <a:endParaRPr lang="zh-CN" altLang="en-US" sz="1800" b="1" dirty="0"/>
          </a:p>
        </p:txBody>
      </p:sp>
    </p:spTree>
    <p:extLst>
      <p:ext uri="{BB962C8B-B14F-4D97-AF65-F5344CB8AC3E}">
        <p14:creationId xmlns:p14="http://schemas.microsoft.com/office/powerpoint/2010/main" val="41468076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rPr>
              <a:t>Legacy CFD Package</a:t>
            </a:r>
            <a:endParaRPr lang="en-US" sz="2800" dirty="0">
              <a:solidFill>
                <a:srgbClr val="000090"/>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1626031876"/>
              </p:ext>
            </p:extLst>
          </p:nvPr>
        </p:nvGraphicFramePr>
        <p:xfrm>
          <a:off x="304800" y="1371600"/>
          <a:ext cx="8534400" cy="199644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aseline="0" dirty="0" smtClean="0">
                          <a:latin typeface="Arial"/>
                          <a:cs typeface="Arial"/>
                        </a:rPr>
                        <a:t>RDGFLO – a t</a:t>
                      </a:r>
                      <a:r>
                        <a:rPr lang="en-US" sz="2000" dirty="0" smtClean="0">
                          <a:latin typeface="Arial"/>
                          <a:cs typeface="Arial"/>
                        </a:rPr>
                        <a:t>argeted code for OpenACC-based</a:t>
                      </a:r>
                      <a:r>
                        <a:rPr lang="en-US" sz="2000" baseline="0" dirty="0" smtClean="0">
                          <a:latin typeface="Arial"/>
                          <a:cs typeface="Arial"/>
                        </a:rPr>
                        <a:t> GPU parallelization</a:t>
                      </a:r>
                      <a:endParaRPr lang="en-US" sz="2000" dirty="0" smtClean="0">
                        <a:latin typeface="Arial"/>
                        <a:cs typeface="Arial"/>
                      </a:endParaRPr>
                    </a:p>
                  </a:txBody>
                  <a:tcPr/>
                </a:tc>
              </a:tr>
              <a:tr h="370840">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b="1" dirty="0" smtClean="0">
                          <a:latin typeface="Arial"/>
                          <a:cs typeface="Arial"/>
                        </a:rPr>
                        <a:t>A </a:t>
                      </a:r>
                      <a:r>
                        <a:rPr lang="en-US" b="1" u="sng" dirty="0" smtClean="0">
                          <a:latin typeface="Arial"/>
                          <a:cs typeface="Arial"/>
                        </a:rPr>
                        <a:t>R</a:t>
                      </a:r>
                      <a:r>
                        <a:rPr lang="en-US" b="1" dirty="0" smtClean="0">
                          <a:latin typeface="Arial"/>
                          <a:cs typeface="Arial"/>
                        </a:rPr>
                        <a:t>econstructed </a:t>
                      </a:r>
                      <a:r>
                        <a:rPr lang="en-US" b="1" u="sng" dirty="0" smtClean="0">
                          <a:latin typeface="Arial"/>
                          <a:cs typeface="Arial"/>
                        </a:rPr>
                        <a:t>D</a:t>
                      </a:r>
                      <a:r>
                        <a:rPr lang="en-US" b="1" dirty="0" smtClean="0">
                          <a:latin typeface="Arial"/>
                          <a:cs typeface="Arial"/>
                        </a:rPr>
                        <a:t>iscontinuous </a:t>
                      </a:r>
                      <a:r>
                        <a:rPr lang="en-US" b="1" u="sng" dirty="0" smtClean="0">
                          <a:latin typeface="Arial"/>
                          <a:cs typeface="Arial"/>
                        </a:rPr>
                        <a:t>G</a:t>
                      </a:r>
                      <a:r>
                        <a:rPr lang="en-US" b="1" dirty="0" smtClean="0">
                          <a:latin typeface="Arial"/>
                          <a:cs typeface="Arial"/>
                        </a:rPr>
                        <a:t>alerkin finite element </a:t>
                      </a:r>
                      <a:r>
                        <a:rPr lang="en-US" b="1" u="sng" dirty="0" err="1" smtClean="0">
                          <a:latin typeface="Arial"/>
                          <a:cs typeface="Arial"/>
                        </a:rPr>
                        <a:t>FLO</a:t>
                      </a:r>
                      <a:r>
                        <a:rPr lang="en-US" b="1" dirty="0" err="1" smtClean="0">
                          <a:latin typeface="Arial"/>
                          <a:cs typeface="Arial"/>
                        </a:rPr>
                        <a:t>w</a:t>
                      </a:r>
                      <a:r>
                        <a:rPr lang="en-US" b="1" dirty="0" smtClean="0">
                          <a:latin typeface="Arial"/>
                          <a:cs typeface="Arial"/>
                        </a:rPr>
                        <a:t> solver</a:t>
                      </a:r>
                      <a:endParaRPr lang="en-US" dirty="0" smtClean="0">
                        <a:latin typeface="Arial"/>
                        <a:cs typeface="Arial"/>
                      </a:endParaRPr>
                    </a:p>
                    <a:p>
                      <a:pPr marL="742950" marR="0" lvl="1" indent="-285750" algn="l" defTabSz="457200" rtl="0" eaLnBrk="1" fontAlgn="auto" latinLnBrk="0" hangingPunct="1">
                        <a:lnSpc>
                          <a:spcPct val="150000"/>
                        </a:lnSpc>
                        <a:spcBef>
                          <a:spcPts val="0"/>
                        </a:spcBef>
                        <a:spcAft>
                          <a:spcPts val="0"/>
                        </a:spcAft>
                        <a:buClrTx/>
                        <a:buSzTx/>
                        <a:buFont typeface="Wingdings" charset="2"/>
                        <a:buChar char="q"/>
                        <a:tabLst/>
                        <a:defRPr/>
                      </a:pPr>
                      <a:r>
                        <a:rPr lang="en-US" sz="1800" kern="1200" dirty="0" smtClean="0">
                          <a:solidFill>
                            <a:schemeClr val="dk1"/>
                          </a:solidFill>
                          <a:effectLst/>
                          <a:latin typeface="Arial"/>
                          <a:ea typeface="+mn-ea"/>
                          <a:cs typeface="Arial"/>
                        </a:rPr>
                        <a:t>High-order solution of compressible flows </a:t>
                      </a:r>
                      <a:r>
                        <a:rPr lang="en-US" sz="1800" kern="1200" dirty="0" smtClean="0">
                          <a:solidFill>
                            <a:schemeClr val="dk1"/>
                          </a:solidFill>
                          <a:effectLst/>
                          <a:latin typeface="Arial"/>
                          <a:ea typeface="+mn-ea"/>
                          <a:cs typeface="Arial"/>
                        </a:rPr>
                        <a:t>at all speeds on </a:t>
                      </a:r>
                      <a:r>
                        <a:rPr lang="en-US" sz="1800" kern="1200" dirty="0" smtClean="0">
                          <a:solidFill>
                            <a:schemeClr val="dk1"/>
                          </a:solidFill>
                          <a:effectLst/>
                          <a:latin typeface="Arial"/>
                          <a:ea typeface="+mn-ea"/>
                          <a:cs typeface="Arial"/>
                        </a:rPr>
                        <a:t>3-D hybrid grids </a:t>
                      </a:r>
                      <a:endParaRPr lang="en-US" dirty="0" smtClean="0">
                        <a:latin typeface="Arial"/>
                        <a:cs typeface="Arial"/>
                      </a:endParaRPr>
                    </a:p>
                    <a:p>
                      <a:pPr marL="742950" marR="0" lvl="1" indent="-285750" algn="l" defTabSz="457200" rtl="0" eaLnBrk="1" fontAlgn="auto" latinLnBrk="0" hangingPunct="1">
                        <a:lnSpc>
                          <a:spcPct val="150000"/>
                        </a:lnSpc>
                        <a:spcBef>
                          <a:spcPts val="0"/>
                        </a:spcBef>
                        <a:spcAft>
                          <a:spcPts val="0"/>
                        </a:spcAft>
                        <a:buClrTx/>
                        <a:buSzTx/>
                        <a:buFont typeface="Wingdings" charset="2"/>
                        <a:buChar char="q"/>
                        <a:tabLst/>
                        <a:defRPr/>
                      </a:pPr>
                      <a:r>
                        <a:rPr lang="en-US" sz="1800" kern="1200" dirty="0" smtClean="0">
                          <a:solidFill>
                            <a:schemeClr val="dk1"/>
                          </a:solidFill>
                          <a:effectLst/>
                          <a:latin typeface="Arial"/>
                          <a:ea typeface="+mn-ea"/>
                          <a:cs typeface="Arial"/>
                        </a:rPr>
                        <a:t>Time-accurate / steady-state solution schemes</a:t>
                      </a:r>
                      <a:r>
                        <a:rPr lang="en-US" baseline="0" dirty="0" smtClean="0">
                          <a:latin typeface="Arial"/>
                          <a:cs typeface="Arial"/>
                        </a:rPr>
                        <a:t> </a:t>
                      </a:r>
                    </a:p>
                    <a:p>
                      <a:pPr marL="742950" marR="0" lvl="1" indent="-285750" algn="l" defTabSz="457200" rtl="0" eaLnBrk="1" fontAlgn="auto" latinLnBrk="0" hangingPunct="1">
                        <a:lnSpc>
                          <a:spcPct val="150000"/>
                        </a:lnSpc>
                        <a:spcBef>
                          <a:spcPts val="0"/>
                        </a:spcBef>
                        <a:spcAft>
                          <a:spcPts val="0"/>
                        </a:spcAft>
                        <a:buClrTx/>
                        <a:buSzTx/>
                        <a:buFont typeface="Wingdings" charset="2"/>
                        <a:buChar char="q"/>
                        <a:tabLst/>
                        <a:defRPr/>
                      </a:pPr>
                      <a:r>
                        <a:rPr lang="en-US" sz="1800" kern="1200" dirty="0" smtClean="0">
                          <a:solidFill>
                            <a:schemeClr val="dk1"/>
                          </a:solidFill>
                          <a:effectLst/>
                          <a:latin typeface="Arial"/>
                          <a:ea typeface="+mn-ea"/>
                          <a:cs typeface="Arial"/>
                        </a:rPr>
                        <a:t>Domain-partition</a:t>
                      </a:r>
                      <a:r>
                        <a:rPr lang="en-US" sz="1800" kern="1200" baseline="0" dirty="0" smtClean="0">
                          <a:solidFill>
                            <a:schemeClr val="dk1"/>
                          </a:solidFill>
                          <a:effectLst/>
                          <a:latin typeface="Arial"/>
                          <a:ea typeface="+mn-ea"/>
                          <a:cs typeface="Arial"/>
                        </a:rPr>
                        <a:t> based </a:t>
                      </a:r>
                      <a:r>
                        <a:rPr lang="en-US" sz="1800" kern="1200" dirty="0" smtClean="0">
                          <a:solidFill>
                            <a:schemeClr val="dk1"/>
                          </a:solidFill>
                          <a:effectLst/>
                          <a:latin typeface="Arial"/>
                          <a:ea typeface="+mn-ea"/>
                          <a:cs typeface="Arial"/>
                        </a:rPr>
                        <a:t>MPI parallel computing on HPC</a:t>
                      </a:r>
                      <a:r>
                        <a:rPr lang="en-US" sz="1800" kern="1200" baseline="0" dirty="0" smtClean="0">
                          <a:solidFill>
                            <a:schemeClr val="dk1"/>
                          </a:solidFill>
                          <a:effectLst/>
                          <a:latin typeface="Arial"/>
                          <a:ea typeface="+mn-ea"/>
                          <a:cs typeface="Arial"/>
                        </a:rPr>
                        <a:t> clusters</a:t>
                      </a:r>
                      <a:endParaRPr lang="en-US" dirty="0" smtClean="0">
                        <a:latin typeface="Arial"/>
                        <a:cs typeface="Arial"/>
                      </a:endParaRPr>
                    </a:p>
                  </a:txBody>
                  <a:tcPr/>
                </a:tc>
              </a:tr>
            </a:tbl>
          </a:graphicData>
        </a:graphic>
      </p:graphicFrame>
      <p:pic>
        <p:nvPicPr>
          <p:cNvPr id="18" name="Picture 17" descr="m6_tetr_level1_pr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114800"/>
            <a:ext cx="3119570" cy="1737360"/>
          </a:xfrm>
          <a:prstGeom prst="rect">
            <a:avLst/>
          </a:prstGeom>
        </p:spPr>
      </p:pic>
      <p:pic>
        <p:nvPicPr>
          <p:cNvPr id="19" name="Picture 18" descr="b747_tetr_grid_mach.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4114800"/>
            <a:ext cx="3119569" cy="1737360"/>
          </a:xfrm>
          <a:prstGeom prst="rect">
            <a:avLst/>
          </a:prstGeom>
        </p:spPr>
      </p:pic>
      <p:graphicFrame>
        <p:nvGraphicFramePr>
          <p:cNvPr id="20" name="Table 19"/>
          <p:cNvGraphicFramePr>
            <a:graphicFrameLocks noGrp="1"/>
          </p:cNvGraphicFramePr>
          <p:nvPr>
            <p:extLst>
              <p:ext uri="{D42A27DB-BD31-4B8C-83A1-F6EECF244321}">
                <p14:modId xmlns:p14="http://schemas.microsoft.com/office/powerpoint/2010/main" val="1536718771"/>
              </p:ext>
            </p:extLst>
          </p:nvPr>
        </p:nvGraphicFramePr>
        <p:xfrm>
          <a:off x="304800" y="3581400"/>
          <a:ext cx="8534400" cy="39624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aseline="0" dirty="0" smtClean="0">
                          <a:latin typeface="Arial"/>
                          <a:cs typeface="Arial"/>
                        </a:rPr>
                        <a:t>Gallery</a:t>
                      </a:r>
                      <a:endParaRPr lang="en-US" sz="2000" dirty="0" smtClean="0">
                        <a:latin typeface="Arial"/>
                        <a:cs typeface="Arial"/>
                      </a:endParaRPr>
                    </a:p>
                  </a:txBody>
                  <a:tcPr>
                    <a:solidFill>
                      <a:srgbClr val="660066"/>
                    </a:solidFill>
                  </a:tcPr>
                </a:tc>
              </a:tr>
            </a:tbl>
          </a:graphicData>
        </a:graphic>
      </p:graphicFrame>
      <p:pic>
        <p:nvPicPr>
          <p:cNvPr id="21" name="Picture 20" descr="eglin_tetr_transonic_pres_lowe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4114800"/>
            <a:ext cx="2606040" cy="1737360"/>
          </a:xfrm>
          <a:prstGeom prst="rect">
            <a:avLst/>
          </a:prstGeom>
        </p:spPr>
      </p:pic>
      <p:sp>
        <p:nvSpPr>
          <p:cNvPr id="3" name="TextBox 2"/>
          <p:cNvSpPr txBox="1"/>
          <p:nvPr/>
        </p:nvSpPr>
        <p:spPr>
          <a:xfrm>
            <a:off x="304800" y="5943600"/>
            <a:ext cx="2819400" cy="369332"/>
          </a:xfrm>
          <a:prstGeom prst="rect">
            <a:avLst/>
          </a:prstGeom>
          <a:noFill/>
        </p:spPr>
        <p:txBody>
          <a:bodyPr wrap="square" rtlCol="0">
            <a:spAutoFit/>
          </a:bodyPr>
          <a:lstStyle/>
          <a:p>
            <a:pPr algn="ctr"/>
            <a:r>
              <a:rPr lang="en-US" b="1" dirty="0" smtClean="0"/>
              <a:t>ONERA M6 wing</a:t>
            </a:r>
            <a:endParaRPr lang="en-US" b="1" dirty="0"/>
          </a:p>
        </p:txBody>
      </p:sp>
      <p:sp>
        <p:nvSpPr>
          <p:cNvPr id="9" name="TextBox 8"/>
          <p:cNvSpPr txBox="1"/>
          <p:nvPr/>
        </p:nvSpPr>
        <p:spPr>
          <a:xfrm>
            <a:off x="3124200" y="5943600"/>
            <a:ext cx="2590800" cy="646331"/>
          </a:xfrm>
          <a:prstGeom prst="rect">
            <a:avLst/>
          </a:prstGeom>
          <a:noFill/>
        </p:spPr>
        <p:txBody>
          <a:bodyPr wrap="square" rtlCol="0">
            <a:spAutoFit/>
          </a:bodyPr>
          <a:lstStyle/>
          <a:p>
            <a:pPr algn="ctr"/>
            <a:r>
              <a:rPr lang="en-US" b="1" dirty="0"/>
              <a:t>wing/pylon/finned-store configuration</a:t>
            </a:r>
          </a:p>
        </p:txBody>
      </p:sp>
      <p:sp>
        <p:nvSpPr>
          <p:cNvPr id="10" name="TextBox 9"/>
          <p:cNvSpPr txBox="1"/>
          <p:nvPr/>
        </p:nvSpPr>
        <p:spPr>
          <a:xfrm>
            <a:off x="5715000" y="5943600"/>
            <a:ext cx="3124200" cy="369332"/>
          </a:xfrm>
          <a:prstGeom prst="rect">
            <a:avLst/>
          </a:prstGeom>
          <a:noFill/>
        </p:spPr>
        <p:txBody>
          <a:bodyPr wrap="square" rtlCol="0">
            <a:spAutoFit/>
          </a:bodyPr>
          <a:lstStyle/>
          <a:p>
            <a:pPr algn="ctr"/>
            <a:r>
              <a:rPr lang="en-US" b="1" dirty="0" smtClean="0"/>
              <a:t>Boeing 747 aircraft</a:t>
            </a:r>
            <a:endParaRPr lang="en-US" b="1" dirty="0"/>
          </a:p>
        </p:txBody>
      </p:sp>
    </p:spTree>
    <p:extLst>
      <p:ext uri="{BB962C8B-B14F-4D97-AF65-F5344CB8AC3E}">
        <p14:creationId xmlns:p14="http://schemas.microsoft.com/office/powerpoint/2010/main" val="12860492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rPr>
              <a:t>Development of OpenACC Parallel </a:t>
            </a:r>
            <a:r>
              <a:rPr lang="en-US" sz="2800" dirty="0">
                <a:solidFill>
                  <a:srgbClr val="000090"/>
                </a:solidFill>
              </a:rPr>
              <a:t>R</a:t>
            </a:r>
            <a:r>
              <a:rPr lang="en-US" sz="2800" dirty="0" smtClean="0">
                <a:solidFill>
                  <a:srgbClr val="000090"/>
                </a:solidFill>
              </a:rPr>
              <a:t>egions</a:t>
            </a:r>
            <a:endParaRPr lang="en-US" sz="2800" dirty="0">
              <a:solidFill>
                <a:srgbClr val="00009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101216649"/>
              </p:ext>
            </p:extLst>
          </p:nvPr>
        </p:nvGraphicFramePr>
        <p:xfrm>
          <a:off x="304800" y="1371600"/>
          <a:ext cx="8534400" cy="76708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r>
                        <a:rPr lang="en-US" altLang="zh-CN" sz="2000" dirty="0" smtClean="0">
                          <a:latin typeface="Arial"/>
                          <a:cs typeface="Arial"/>
                        </a:rPr>
                        <a:t>Multiple-GPU</a:t>
                      </a:r>
                      <a:r>
                        <a:rPr lang="zh-CN" altLang="en-US" sz="2000" dirty="0" smtClean="0">
                          <a:latin typeface="Arial"/>
                          <a:cs typeface="Arial"/>
                        </a:rPr>
                        <a:t> </a:t>
                      </a:r>
                      <a:r>
                        <a:rPr lang="en-US" altLang="zh-CN" sz="2000" dirty="0" smtClean="0">
                          <a:latin typeface="Arial"/>
                          <a:cs typeface="Arial"/>
                        </a:rPr>
                        <a:t>communication</a:t>
                      </a:r>
                      <a:endParaRPr lang="en-US" sz="2000" dirty="0">
                        <a:latin typeface="Arial"/>
                        <a:cs typeface="Arial"/>
                      </a:endParaRPr>
                    </a:p>
                  </a:txBody>
                  <a:tcPr/>
                </a:tc>
              </a:tr>
              <a:tr h="370840">
                <a:tc>
                  <a:txBody>
                    <a:bodyPr/>
                    <a:lstStyle/>
                    <a:p>
                      <a:endParaRPr lang="en-US" b="0" i="1" baseline="-25000" dirty="0" smtClean="0">
                        <a:solidFill>
                          <a:srgbClr val="FF0000"/>
                        </a:solidFill>
                        <a:latin typeface="Times New Roman"/>
                        <a:cs typeface="Times New Roman"/>
                      </a:endParaRPr>
                    </a:p>
                  </a:txBody>
                  <a:tcPr/>
                </a:tc>
              </a:tr>
            </a:tbl>
          </a:graphicData>
        </a:graphic>
      </p:graphicFrame>
      <p:graphicFrame>
        <p:nvGraphicFramePr>
          <p:cNvPr id="7" name="Table 5"/>
          <p:cNvGraphicFramePr>
            <a:graphicFrameLocks noGrp="1"/>
          </p:cNvGraphicFramePr>
          <p:nvPr>
            <p:extLst>
              <p:ext uri="{D42A27DB-BD31-4B8C-83A1-F6EECF244321}">
                <p14:modId xmlns:p14="http://schemas.microsoft.com/office/powerpoint/2010/main" val="2544185733"/>
              </p:ext>
            </p:extLst>
          </p:nvPr>
        </p:nvGraphicFramePr>
        <p:xfrm>
          <a:off x="304800" y="1752600"/>
          <a:ext cx="8557139" cy="4495804"/>
        </p:xfrm>
        <a:graphic>
          <a:graphicData uri="http://schemas.openxmlformats.org/drawingml/2006/table">
            <a:tbl>
              <a:tblPr firstRow="1" bandRow="1">
                <a:tableStyleId>{2D5ABB26-0587-4C30-8999-92F81FD0307C}</a:tableStyleId>
              </a:tblPr>
              <a:tblGrid>
                <a:gridCol w="4344852"/>
                <a:gridCol w="4212287"/>
              </a:tblGrid>
              <a:tr h="317669">
                <a:tc>
                  <a:txBody>
                    <a:bodyPr/>
                    <a:lstStyle/>
                    <a:p>
                      <a:r>
                        <a:rPr lang="en-US" sz="1400" b="1" dirty="0" smtClean="0">
                          <a:solidFill>
                            <a:srgbClr val="0000FF"/>
                          </a:solidFill>
                          <a:latin typeface="Times New Roman"/>
                          <a:cs typeface="Times New Roman"/>
                        </a:rPr>
                        <a:t>Workflow</a:t>
                      </a:r>
                      <a:r>
                        <a:rPr lang="en-US" sz="1400" b="1" baseline="0" dirty="0" smtClean="0">
                          <a:solidFill>
                            <a:srgbClr val="0000FF"/>
                          </a:solidFill>
                          <a:latin typeface="Times New Roman"/>
                          <a:cs typeface="Times New Roman"/>
                        </a:rPr>
                        <a:t> for the </a:t>
                      </a:r>
                      <a:r>
                        <a:rPr lang="en-US" sz="1400" b="1" dirty="0" smtClean="0">
                          <a:solidFill>
                            <a:srgbClr val="0000FF"/>
                          </a:solidFill>
                          <a:latin typeface="Times New Roman"/>
                          <a:cs typeface="Times New Roman"/>
                        </a:rPr>
                        <a:t>Navier-Stokes / Euler equations</a:t>
                      </a:r>
                      <a:endParaRPr lang="en-US" sz="1400" b="1" dirty="0">
                        <a:solidFill>
                          <a:srgbClr val="0000FF"/>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chemeClr val="accent6">
                        <a:lumMod val="20000"/>
                        <a:lumOff val="80000"/>
                      </a:schemeClr>
                    </a:solidFill>
                  </a:tcPr>
                </a:tc>
                <a:tc>
                  <a:txBody>
                    <a:bodyPr/>
                    <a:lstStyle/>
                    <a:p>
                      <a:r>
                        <a:rPr lang="en-US" sz="1400" b="1" dirty="0" smtClean="0">
                          <a:solidFill>
                            <a:srgbClr val="0000FF"/>
                          </a:solidFill>
                          <a:latin typeface="Times New Roman"/>
                          <a:cs typeface="Times New Roman"/>
                        </a:rPr>
                        <a:t>Workflow for </a:t>
                      </a:r>
                      <a:r>
                        <a:rPr lang="en-US" sz="1400" b="1" dirty="0" smtClean="0">
                          <a:solidFill>
                            <a:srgbClr val="FF0000"/>
                          </a:solidFill>
                          <a:latin typeface="Times New Roman"/>
                          <a:cs typeface="Times New Roman"/>
                        </a:rPr>
                        <a:t>MPI</a:t>
                      </a:r>
                      <a:r>
                        <a:rPr lang="en-US" sz="1400" b="1" baseline="0" dirty="0" smtClean="0">
                          <a:solidFill>
                            <a:srgbClr val="FF0000"/>
                          </a:solidFill>
                          <a:latin typeface="Times New Roman"/>
                          <a:cs typeface="Times New Roman"/>
                        </a:rPr>
                        <a:t> data exchanges</a:t>
                      </a:r>
                      <a:endParaRPr lang="en-US" sz="1400" b="1" dirty="0">
                        <a:solidFill>
                          <a:srgbClr val="FF0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rgbClr val="CCFFCC"/>
                    </a:solidFill>
                  </a:tcPr>
                </a:tc>
              </a:tr>
              <a:tr h="317669">
                <a:tc>
                  <a:txBody>
                    <a:bodyPr/>
                    <a:lstStyle/>
                    <a:p>
                      <a:r>
                        <a:rPr lang="en-US" sz="1400" b="1" dirty="0" smtClean="0">
                          <a:latin typeface="Times New Roman"/>
                          <a:cs typeface="Times New Roman"/>
                        </a:rPr>
                        <a:t>DO </a:t>
                      </a:r>
                      <a:r>
                        <a:rPr lang="en-US" sz="1400" b="1" dirty="0" err="1" smtClean="0">
                          <a:latin typeface="Times New Roman"/>
                          <a:cs typeface="Times New Roman"/>
                        </a:rPr>
                        <a:t>itime</a:t>
                      </a:r>
                      <a:r>
                        <a:rPr lang="en-US" sz="1400" b="1" dirty="0" smtClean="0">
                          <a:latin typeface="Times New Roman"/>
                          <a:cs typeface="Times New Roman"/>
                        </a:rPr>
                        <a:t> = 1, </a:t>
                      </a:r>
                      <a:r>
                        <a:rPr lang="en-US" sz="1400" b="1" dirty="0" err="1" smtClean="0">
                          <a:latin typeface="Times New Roman"/>
                          <a:cs typeface="Times New Roman"/>
                        </a:rPr>
                        <a:t>ntime</a:t>
                      </a:r>
                      <a:endParaRPr lang="en-US" sz="1400"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latin typeface="Times New Roman"/>
                          <a:cs typeface="Times New Roman"/>
                        </a:rPr>
                        <a:t>    </a:t>
                      </a:r>
                      <a:r>
                        <a:rPr lang="en-US" sz="1400" b="1" dirty="0" smtClean="0">
                          <a:solidFill>
                            <a:srgbClr val="0000FF"/>
                          </a:solidFill>
                          <a:latin typeface="Times New Roman"/>
                          <a:cs typeface="Times New Roman"/>
                        </a:rPr>
                        <a:t>(executed on host CPU’s)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317669">
                <a:tc>
                  <a:txBody>
                    <a:bodyPr/>
                    <a:lstStyle/>
                    <a:p>
                      <a:r>
                        <a:rPr lang="en-US" sz="1400" b="1" dirty="0" smtClean="0">
                          <a:latin typeface="Times New Roman"/>
                          <a:cs typeface="Times New Roman"/>
                        </a:rPr>
                        <a:t>       </a:t>
                      </a:r>
                      <a:r>
                        <a:rPr lang="en-US" sz="1400" b="1" dirty="0" smtClean="0">
                          <a:latin typeface="Times New Roman"/>
                          <a:cs typeface="Times New Roman"/>
                          <a:sym typeface="Wingdings"/>
                        </a:rPr>
                        <a:t></a:t>
                      </a:r>
                      <a:r>
                        <a:rPr lang="en-US" sz="1400" b="1" dirty="0" smtClean="0">
                          <a:latin typeface="Times New Roman"/>
                          <a:cs typeface="Times New Roman"/>
                        </a:rPr>
                        <a:t> Predict time-step</a:t>
                      </a:r>
                      <a:r>
                        <a:rPr lang="en-US" sz="1400" b="1" baseline="0" dirty="0" smtClean="0">
                          <a:latin typeface="Times New Roman"/>
                          <a:cs typeface="Times New Roman"/>
                        </a:rPr>
                        <a:t> size </a:t>
                      </a:r>
                      <a:r>
                        <a:rPr lang="en-US" sz="1400" b="1" dirty="0" smtClean="0">
                          <a:latin typeface="Times New Roman"/>
                          <a:cs typeface="Times New Roman"/>
                        </a:rPr>
                        <a:t> </a:t>
                      </a:r>
                      <a:endParaRPr lang="en-US" sz="1400"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0000FF"/>
                          </a:solidFill>
                          <a:latin typeface="Times New Roman"/>
                          <a:cs typeface="Times New Roman"/>
                        </a:rPr>
                        <a:t>$</a:t>
                      </a:r>
                      <a:r>
                        <a:rPr lang="en-US" sz="1400" b="1" dirty="0" err="1" smtClean="0">
                          <a:solidFill>
                            <a:srgbClr val="0000FF"/>
                          </a:solidFill>
                          <a:latin typeface="Times New Roman"/>
                          <a:cs typeface="Times New Roman"/>
                        </a:rPr>
                        <a:t>acc</a:t>
                      </a:r>
                      <a:r>
                        <a:rPr lang="en-US" sz="1400" b="1" dirty="0" smtClean="0">
                          <a:solidFill>
                            <a:srgbClr val="0000FF"/>
                          </a:solidFill>
                          <a:latin typeface="Times New Roman"/>
                          <a:cs typeface="Times New Roman"/>
                        </a:rPr>
                        <a:t> update host(</a:t>
                      </a:r>
                      <a:r>
                        <a:rPr lang="en-US" sz="1400" b="1" dirty="0" err="1" smtClean="0">
                          <a:solidFill>
                            <a:srgbClr val="0000FF"/>
                          </a:solidFill>
                          <a:latin typeface="Times New Roman"/>
                          <a:cs typeface="Times New Roman"/>
                        </a:rPr>
                        <a:t>unkno</a:t>
                      </a:r>
                      <a:r>
                        <a:rPr lang="en-US" sz="1400" b="1" dirty="0" smtClean="0">
                          <a:solidFill>
                            <a:srgbClr val="0000FF"/>
                          </a:solidFill>
                          <a:latin typeface="Times New Roman"/>
                          <a:cs typeface="Times New Roman"/>
                        </a:rPr>
                        <a:t>(:,:,nelem+1:nadje))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317669">
                <a:tc>
                  <a:txBody>
                    <a:bodyPr/>
                    <a:lstStyle/>
                    <a:p>
                      <a:r>
                        <a:rPr lang="en-US" sz="1400" b="1" dirty="0" smtClean="0">
                          <a:latin typeface="Times New Roman"/>
                          <a:cs typeface="Times New Roman"/>
                        </a:rPr>
                        <a:t>       DO </a:t>
                      </a:r>
                      <a:r>
                        <a:rPr lang="en-US" sz="1400" b="1" dirty="0" err="1" smtClean="0">
                          <a:latin typeface="Times New Roman"/>
                          <a:cs typeface="Times New Roman"/>
                        </a:rPr>
                        <a:t>istage</a:t>
                      </a:r>
                      <a:r>
                        <a:rPr lang="en-US" sz="1400" b="1" baseline="0" dirty="0" smtClean="0">
                          <a:latin typeface="Times New Roman"/>
                          <a:cs typeface="Times New Roman"/>
                        </a:rPr>
                        <a:t> = 1, </a:t>
                      </a:r>
                      <a:r>
                        <a:rPr lang="en-US" sz="1400" b="1" baseline="0" dirty="0" err="1" smtClean="0">
                          <a:latin typeface="Times New Roman"/>
                          <a:cs typeface="Times New Roman"/>
                        </a:rPr>
                        <a:t>nstage</a:t>
                      </a:r>
                      <a:endParaRPr lang="en-US" sz="1400"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latin typeface="Times New Roman"/>
                          <a:cs typeface="Times New Roman"/>
                          <a:sym typeface="Wingdings"/>
                        </a:rPr>
                        <a:t> </a:t>
                      </a:r>
                      <a:r>
                        <a:rPr lang="en-US" sz="1400" b="1" dirty="0" smtClean="0">
                          <a:latin typeface="Times New Roman"/>
                          <a:cs typeface="Times New Roman"/>
                        </a:rPr>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317669">
                <a:tc>
                  <a:txBody>
                    <a:bodyPr/>
                    <a:lstStyle/>
                    <a:p>
                      <a:r>
                        <a:rPr lang="en-US" sz="1400" b="1" dirty="0" smtClean="0">
                          <a:latin typeface="Times New Roman"/>
                          <a:cs typeface="Times New Roman"/>
                        </a:rPr>
                        <a:t>              </a:t>
                      </a:r>
                      <a:r>
                        <a:rPr lang="en-US" sz="1400" b="1" dirty="0" smtClean="0">
                          <a:latin typeface="Times New Roman"/>
                          <a:cs typeface="Times New Roman"/>
                          <a:sym typeface="Wingdings"/>
                        </a:rPr>
                        <a:t></a:t>
                      </a:r>
                      <a:r>
                        <a:rPr lang="en-US" sz="1400" b="1" dirty="0" smtClean="0">
                          <a:latin typeface="Times New Roman"/>
                          <a:cs typeface="Times New Roman"/>
                        </a:rPr>
                        <a:t> Least-squares reconstruction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tx1"/>
                          </a:solidFill>
                          <a:latin typeface="Times New Roman"/>
                          <a:cs typeface="Times New Roman"/>
                          <a:sym typeface="Wingdings"/>
                        </a:rPr>
                        <a:t> </a:t>
                      </a:r>
                      <a:r>
                        <a:rPr lang="en-US" sz="1400" b="1" baseline="0" dirty="0" smtClean="0">
                          <a:solidFill>
                            <a:schemeClr val="tx1"/>
                          </a:solidFill>
                          <a:latin typeface="Times New Roman"/>
                          <a:cs typeface="Times New Roman"/>
                        </a:rPr>
                        <a:t>CALL </a:t>
                      </a:r>
                      <a:r>
                        <a:rPr lang="en-US" sz="1400" b="1" baseline="0" dirty="0" err="1" smtClean="0">
                          <a:solidFill>
                            <a:schemeClr val="tx1"/>
                          </a:solidFill>
                          <a:latin typeface="Times New Roman"/>
                          <a:cs typeface="Times New Roman"/>
                        </a:rPr>
                        <a:t>mpi_irecv</a:t>
                      </a:r>
                      <a:r>
                        <a:rPr lang="en-US" sz="1400" b="1" baseline="0" dirty="0" smtClean="0">
                          <a:solidFill>
                            <a:schemeClr val="tx1"/>
                          </a:solidFill>
                          <a:latin typeface="Times New Roman"/>
                          <a:cs typeface="Times New Roman"/>
                        </a:rPr>
                        <a: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31766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FF0000"/>
                          </a:solidFill>
                          <a:latin typeface="Times New Roman"/>
                          <a:cs typeface="Times New Roman"/>
                        </a:rPr>
                        <a:t>            </a:t>
                      </a:r>
                      <a:r>
                        <a:rPr lang="en-US" sz="1400" b="1" dirty="0" smtClean="0">
                          <a:solidFill>
                            <a:srgbClr val="000000"/>
                          </a:solidFill>
                          <a:latin typeface="Times New Roman"/>
                          <a:cs typeface="Times New Roman"/>
                        </a:rPr>
                        <a:t>  </a:t>
                      </a:r>
                      <a:r>
                        <a:rPr lang="en-US" sz="1400" b="1" dirty="0" smtClean="0">
                          <a:solidFill>
                            <a:srgbClr val="000000"/>
                          </a:solidFill>
                          <a:latin typeface="Times New Roman"/>
                          <a:cs typeface="Times New Roman"/>
                          <a:sym typeface="Wingdings"/>
                        </a:rPr>
                        <a:t> IF (</a:t>
                      </a:r>
                      <a:r>
                        <a:rPr lang="en-US" sz="1400" b="1" dirty="0" err="1" smtClean="0">
                          <a:solidFill>
                            <a:srgbClr val="000000"/>
                          </a:solidFill>
                          <a:latin typeface="Times New Roman"/>
                          <a:cs typeface="Times New Roman"/>
                          <a:sym typeface="Wingdings"/>
                        </a:rPr>
                        <a:t>nprc</a:t>
                      </a:r>
                      <a:r>
                        <a:rPr lang="en-US" sz="1400" b="1" dirty="0" smtClean="0">
                          <a:solidFill>
                            <a:srgbClr val="000000"/>
                          </a:solidFill>
                          <a:latin typeface="Times New Roman"/>
                          <a:cs typeface="Times New Roman"/>
                          <a:sym typeface="Wingdings"/>
                        </a:rPr>
                        <a:t> &gt; 1) </a:t>
                      </a:r>
                      <a:r>
                        <a:rPr lang="en-US" sz="1400" b="1" dirty="0" smtClean="0">
                          <a:solidFill>
                            <a:srgbClr val="FF0000"/>
                          </a:solidFill>
                          <a:latin typeface="Times New Roman"/>
                          <a:cs typeface="Times New Roman"/>
                        </a:rPr>
                        <a:t>MPI data</a:t>
                      </a:r>
                      <a:r>
                        <a:rPr lang="en-US" sz="1400" b="1" baseline="0" dirty="0" smtClean="0">
                          <a:solidFill>
                            <a:srgbClr val="FF0000"/>
                          </a:solidFill>
                          <a:latin typeface="Times New Roman"/>
                          <a:cs typeface="Times New Roman"/>
                        </a:rPr>
                        <a:t> exchanges</a:t>
                      </a:r>
                      <a:endParaRPr lang="en-US" sz="1400" b="1" dirty="0" smtClean="0">
                        <a:solidFill>
                          <a:srgbClr val="FF0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tx1"/>
                          </a:solidFill>
                          <a:latin typeface="Times New Roman"/>
                          <a:cs typeface="Times New Roman"/>
                          <a:sym typeface="Wingdings"/>
                        </a:rPr>
                        <a:t> </a:t>
                      </a:r>
                      <a:r>
                        <a:rPr lang="en-US" sz="1400" b="1" baseline="0" dirty="0" smtClean="0">
                          <a:solidFill>
                            <a:schemeClr val="tx1"/>
                          </a:solidFill>
                          <a:latin typeface="Times New Roman"/>
                          <a:cs typeface="Times New Roman"/>
                        </a:rPr>
                        <a:t>CALL </a:t>
                      </a:r>
                      <a:r>
                        <a:rPr lang="en-US" sz="1400" b="1" baseline="0" dirty="0" err="1" smtClean="0">
                          <a:solidFill>
                            <a:schemeClr val="tx1"/>
                          </a:solidFill>
                          <a:latin typeface="Times New Roman"/>
                          <a:cs typeface="Times New Roman"/>
                        </a:rPr>
                        <a:t>mpi_isend</a:t>
                      </a:r>
                      <a:r>
                        <a:rPr lang="en-US" sz="1400" b="1" baseline="0" dirty="0" smtClean="0">
                          <a:solidFill>
                            <a:schemeClr val="tx1"/>
                          </a:solidFill>
                          <a:latin typeface="Times New Roman"/>
                          <a:cs typeface="Times New Roman"/>
                        </a:rPr>
                        <a:t>()</a:t>
                      </a:r>
                      <a:endParaRPr lang="en-US" sz="1400" b="1" dirty="0" smtClean="0">
                        <a:solidFill>
                          <a:schemeClr val="tx1"/>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317669">
                <a:tc>
                  <a:txBody>
                    <a:bodyPr/>
                    <a:lstStyle/>
                    <a:p>
                      <a:r>
                        <a:rPr lang="en-US" sz="1400" b="1" dirty="0" smtClean="0">
                          <a:latin typeface="Times New Roman"/>
                          <a:cs typeface="Times New Roman"/>
                          <a:sym typeface="Wingdings"/>
                        </a:rPr>
                        <a:t>              </a:t>
                      </a:r>
                      <a:r>
                        <a:rPr lang="en-US" sz="1400" b="1" dirty="0" smtClean="0">
                          <a:solidFill>
                            <a:schemeClr val="tx1">
                              <a:lumMod val="95000"/>
                              <a:lumOff val="5000"/>
                            </a:schemeClr>
                          </a:solidFill>
                          <a:latin typeface="Times New Roman"/>
                          <a:cs typeface="Times New Roman"/>
                          <a:sym typeface="Wingdings"/>
                        </a:rPr>
                        <a:t></a:t>
                      </a:r>
                      <a:r>
                        <a:rPr lang="en-US" sz="1400" b="1" dirty="0" smtClean="0">
                          <a:solidFill>
                            <a:schemeClr val="tx1">
                              <a:lumMod val="95000"/>
                              <a:lumOff val="5000"/>
                            </a:schemeClr>
                          </a:solidFill>
                          <a:latin typeface="Times New Roman"/>
                          <a:cs typeface="Times New Roman"/>
                        </a:rPr>
                        <a:t> IF (viscous) Compute diffusion</a:t>
                      </a:r>
                      <a:r>
                        <a:rPr lang="en-US" sz="1400" b="1" baseline="0" dirty="0" smtClean="0">
                          <a:solidFill>
                            <a:schemeClr val="tx1">
                              <a:lumMod val="95000"/>
                              <a:lumOff val="5000"/>
                            </a:schemeClr>
                          </a:solidFill>
                          <a:latin typeface="Times New Roman"/>
                          <a:cs typeface="Times New Roman"/>
                        </a:rPr>
                        <a:t> terms</a:t>
                      </a:r>
                      <a:endParaRPr lang="en-US" sz="1400" b="1" dirty="0">
                        <a:solidFill>
                          <a:schemeClr val="tx1">
                            <a:lumMod val="95000"/>
                            <a:lumOff val="5000"/>
                          </a:schemeClr>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r>
                        <a:rPr lang="en-US" sz="1400" b="1" dirty="0" smtClean="0">
                          <a:solidFill>
                            <a:schemeClr val="tx1"/>
                          </a:solidFill>
                          <a:latin typeface="Times New Roman"/>
                          <a:cs typeface="Times New Roman"/>
                          <a:sym typeface="Wingdings"/>
                        </a:rPr>
                        <a:t> </a:t>
                      </a:r>
                      <a:r>
                        <a:rPr lang="en-US" sz="1400" b="1" dirty="0" smtClean="0">
                          <a:solidFill>
                            <a:schemeClr val="tx1"/>
                          </a:solidFill>
                          <a:latin typeface="Times New Roman"/>
                          <a:cs typeface="Times New Roman"/>
                        </a:rPr>
                        <a:t>CALL </a:t>
                      </a:r>
                      <a:r>
                        <a:rPr lang="en-US" sz="1400" b="1" dirty="0" err="1" smtClean="0">
                          <a:solidFill>
                            <a:schemeClr val="tx1"/>
                          </a:solidFill>
                          <a:latin typeface="Times New Roman"/>
                          <a:cs typeface="Times New Roman"/>
                        </a:rPr>
                        <a:t>mpi_waitall</a:t>
                      </a:r>
                      <a:r>
                        <a:rPr lang="en-US" sz="1400" b="1" dirty="0" smtClean="0">
                          <a:solidFill>
                            <a:schemeClr val="tx1"/>
                          </a:solidFill>
                          <a:latin typeface="Times New Roman"/>
                          <a:cs typeface="Times New Roman"/>
                        </a:rPr>
                        <a:t>             </a:t>
                      </a:r>
                      <a:endParaRPr lang="en-US" sz="1400" b="1" dirty="0">
                        <a:solidFill>
                          <a:schemeClr val="tx1"/>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317669">
                <a:tc>
                  <a:txBody>
                    <a:bodyPr/>
                    <a:lstStyle/>
                    <a:p>
                      <a:r>
                        <a:rPr lang="en-US" sz="1400" b="1" dirty="0" smtClean="0">
                          <a:latin typeface="Times New Roman"/>
                          <a:cs typeface="Times New Roman"/>
                          <a:sym typeface="Wingdings"/>
                        </a:rPr>
                        <a:t>              </a:t>
                      </a:r>
                      <a:r>
                        <a:rPr lang="en-US" sz="1400" b="1" baseline="0" dirty="0" smtClean="0">
                          <a:latin typeface="Times New Roman"/>
                          <a:cs typeface="Times New Roman"/>
                          <a:sym typeface="Wingdings"/>
                        </a:rPr>
                        <a:t> </a:t>
                      </a:r>
                      <a:r>
                        <a:rPr lang="en-US" sz="1400" b="1" dirty="0" smtClean="0">
                          <a:latin typeface="Times New Roman"/>
                          <a:cs typeface="Times New Roman"/>
                        </a:rPr>
                        <a:t>WENO reconstruction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r>
                        <a:rPr lang="en-US" sz="1400" b="1" dirty="0" smtClean="0">
                          <a:solidFill>
                            <a:srgbClr val="000000"/>
                          </a:solidFill>
                          <a:latin typeface="Times New Roman"/>
                          <a:cs typeface="Times New Roman"/>
                          <a:sym typeface="Wingdings"/>
                        </a:rPr>
                        <a:t> </a:t>
                      </a:r>
                      <a:r>
                        <a:rPr lang="en-US" sz="1400" b="1" dirty="0" smtClean="0">
                          <a:solidFill>
                            <a:srgbClr val="000000"/>
                          </a:solidFill>
                          <a:latin typeface="Times New Roman"/>
                          <a:cs typeface="Times New Roman"/>
                        </a:rPr>
                        <a:t>…</a:t>
                      </a:r>
                      <a:endParaRPr lang="en-US" sz="1400" b="1" dirty="0">
                        <a:solidFill>
                          <a:srgbClr val="000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31766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FF0000"/>
                          </a:solidFill>
                          <a:latin typeface="Times New Roman"/>
                          <a:cs typeface="Times New Roman"/>
                        </a:rPr>
                        <a:t>              </a:t>
                      </a:r>
                      <a:r>
                        <a:rPr lang="en-US" sz="1400" b="1" dirty="0" smtClean="0">
                          <a:solidFill>
                            <a:srgbClr val="000000"/>
                          </a:solidFill>
                          <a:latin typeface="Times New Roman"/>
                          <a:cs typeface="Times New Roman"/>
                          <a:sym typeface="Wingdings"/>
                        </a:rPr>
                        <a:t> IF (</a:t>
                      </a:r>
                      <a:r>
                        <a:rPr lang="en-US" sz="1400" b="1" dirty="0" err="1" smtClean="0">
                          <a:solidFill>
                            <a:srgbClr val="000000"/>
                          </a:solidFill>
                          <a:latin typeface="Times New Roman"/>
                          <a:cs typeface="Times New Roman"/>
                          <a:sym typeface="Wingdings"/>
                        </a:rPr>
                        <a:t>nprc</a:t>
                      </a:r>
                      <a:r>
                        <a:rPr lang="en-US" sz="1400" b="1" dirty="0" smtClean="0">
                          <a:solidFill>
                            <a:srgbClr val="000000"/>
                          </a:solidFill>
                          <a:latin typeface="Times New Roman"/>
                          <a:cs typeface="Times New Roman"/>
                          <a:sym typeface="Wingdings"/>
                        </a:rPr>
                        <a:t> &gt; 1) </a:t>
                      </a:r>
                      <a:r>
                        <a:rPr lang="en-US" sz="1400" b="1" dirty="0" smtClean="0">
                          <a:solidFill>
                            <a:srgbClr val="FF0000"/>
                          </a:solidFill>
                          <a:latin typeface="Times New Roman"/>
                          <a:cs typeface="Times New Roman"/>
                        </a:rPr>
                        <a:t>MPI data exchanges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0000FF"/>
                          </a:solidFill>
                          <a:latin typeface="Times New Roman"/>
                          <a:cs typeface="Times New Roman"/>
                        </a:rPr>
                        <a:t>$</a:t>
                      </a:r>
                      <a:r>
                        <a:rPr lang="en-US" sz="1400" b="1" dirty="0" err="1" smtClean="0">
                          <a:solidFill>
                            <a:srgbClr val="0000FF"/>
                          </a:solidFill>
                          <a:latin typeface="Times New Roman"/>
                          <a:cs typeface="Times New Roman"/>
                        </a:rPr>
                        <a:t>acc</a:t>
                      </a:r>
                      <a:r>
                        <a:rPr lang="en-US" sz="1400" b="1" dirty="0" smtClean="0">
                          <a:solidFill>
                            <a:srgbClr val="0000FF"/>
                          </a:solidFill>
                          <a:latin typeface="Times New Roman"/>
                          <a:cs typeface="Times New Roman"/>
                        </a:rPr>
                        <a:t> update device(</a:t>
                      </a:r>
                      <a:r>
                        <a:rPr lang="en-US" sz="1400" b="1" dirty="0" err="1" smtClean="0">
                          <a:solidFill>
                            <a:srgbClr val="0000FF"/>
                          </a:solidFill>
                          <a:latin typeface="Times New Roman"/>
                          <a:cs typeface="Times New Roman"/>
                        </a:rPr>
                        <a:t>unkno</a:t>
                      </a:r>
                      <a:r>
                        <a:rPr lang="en-US" sz="1400" b="1" dirty="0" smtClean="0">
                          <a:solidFill>
                            <a:srgbClr val="0000FF"/>
                          </a:solidFill>
                          <a:latin typeface="Times New Roman"/>
                          <a:cs typeface="Times New Roman"/>
                        </a:rPr>
                        <a:t>(:,:,nelem+1:nadje))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317669">
                <a:tc>
                  <a:txBody>
                    <a:bodyPr/>
                    <a:lstStyle/>
                    <a:p>
                      <a:r>
                        <a:rPr lang="en-US" sz="1400" b="1" dirty="0" smtClean="0">
                          <a:latin typeface="Times New Roman"/>
                          <a:cs typeface="Times New Roman"/>
                          <a:sym typeface="Wingdings"/>
                        </a:rPr>
                        <a:t>               </a:t>
                      </a:r>
                      <a:r>
                        <a:rPr lang="en-US" sz="1400" b="1" dirty="0" smtClean="0">
                          <a:latin typeface="Times New Roman"/>
                          <a:cs typeface="Times New Roman"/>
                        </a:rPr>
                        <a:t>Compute convective</a:t>
                      </a:r>
                      <a:r>
                        <a:rPr lang="en-US" sz="1400" b="1" baseline="0" dirty="0" smtClean="0">
                          <a:latin typeface="Times New Roman"/>
                          <a:cs typeface="Times New Roman"/>
                        </a:rPr>
                        <a:t> terms</a:t>
                      </a:r>
                      <a:r>
                        <a:rPr lang="en-US" sz="1400" b="1" dirty="0" smtClean="0">
                          <a:latin typeface="Times New Roman"/>
                          <a:cs typeface="Times New Roman"/>
                        </a:rPr>
                        <a:t> </a:t>
                      </a:r>
                      <a:endParaRPr lang="en-US" sz="1400"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r>
                        <a:rPr lang="en-US" sz="1400" b="1" dirty="0" smtClean="0">
                          <a:latin typeface="Times New Roman"/>
                          <a:cs typeface="Times New Roman"/>
                          <a:sym typeface="Wingdings"/>
                        </a:rPr>
                        <a:t> </a:t>
                      </a:r>
                      <a:endParaRPr lang="en-US" sz="1400"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317669">
                <a:tc>
                  <a:txBody>
                    <a:bodyPr/>
                    <a:lstStyle/>
                    <a:p>
                      <a:r>
                        <a:rPr lang="en-US" sz="1400" b="1" dirty="0" smtClean="0">
                          <a:latin typeface="Times New Roman"/>
                          <a:cs typeface="Times New Roman"/>
                          <a:sym typeface="Wingdings"/>
                        </a:rPr>
                        <a:t>               </a:t>
                      </a:r>
                      <a:r>
                        <a:rPr lang="en-US" sz="1400" b="1" dirty="0" smtClean="0">
                          <a:latin typeface="Times New Roman"/>
                          <a:cs typeface="Times New Roman"/>
                        </a:rPr>
                        <a:t>Update</a:t>
                      </a:r>
                      <a:r>
                        <a:rPr lang="en-US" sz="1400" b="1" baseline="0" dirty="0" smtClean="0">
                          <a:latin typeface="Times New Roman"/>
                          <a:cs typeface="Times New Roman"/>
                        </a:rPr>
                        <a:t> solution vector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endParaRPr lang="en-US" sz="1400" b="1" dirty="0">
                        <a:solidFill>
                          <a:srgbClr val="FF0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31766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FF0000"/>
                          </a:solidFill>
                          <a:latin typeface="Times New Roman"/>
                          <a:cs typeface="Times New Roman"/>
                        </a:rPr>
                        <a:t>              </a:t>
                      </a:r>
                      <a:r>
                        <a:rPr lang="en-US" sz="1400" b="1" dirty="0" smtClean="0">
                          <a:solidFill>
                            <a:srgbClr val="000000"/>
                          </a:solidFill>
                          <a:latin typeface="Times New Roman"/>
                          <a:cs typeface="Times New Roman"/>
                          <a:sym typeface="Wingdings"/>
                        </a:rPr>
                        <a:t></a:t>
                      </a:r>
                      <a:r>
                        <a:rPr lang="en-US" sz="1400" b="1" dirty="0" smtClean="0">
                          <a:solidFill>
                            <a:srgbClr val="FF0000"/>
                          </a:solidFill>
                          <a:latin typeface="Times New Roman"/>
                          <a:cs typeface="Times New Roman"/>
                          <a:sym typeface="Wingdings"/>
                        </a:rPr>
                        <a:t> </a:t>
                      </a:r>
                      <a:r>
                        <a:rPr lang="en-US" sz="1400" b="1" dirty="0" smtClean="0">
                          <a:solidFill>
                            <a:srgbClr val="000000"/>
                          </a:solidFill>
                          <a:latin typeface="Times New Roman"/>
                          <a:cs typeface="Times New Roman"/>
                          <a:sym typeface="Wingdings"/>
                        </a:rPr>
                        <a:t>IF (</a:t>
                      </a:r>
                      <a:r>
                        <a:rPr lang="en-US" sz="1400" b="1" dirty="0" err="1" smtClean="0">
                          <a:solidFill>
                            <a:srgbClr val="000000"/>
                          </a:solidFill>
                          <a:latin typeface="Times New Roman"/>
                          <a:cs typeface="Times New Roman"/>
                          <a:sym typeface="Wingdings"/>
                        </a:rPr>
                        <a:t>nprc</a:t>
                      </a:r>
                      <a:r>
                        <a:rPr lang="en-US" sz="1400" b="1" dirty="0" smtClean="0">
                          <a:solidFill>
                            <a:srgbClr val="000000"/>
                          </a:solidFill>
                          <a:latin typeface="Times New Roman"/>
                          <a:cs typeface="Times New Roman"/>
                          <a:sym typeface="Wingdings"/>
                        </a:rPr>
                        <a:t> &gt; 1)</a:t>
                      </a:r>
                      <a:r>
                        <a:rPr lang="en-US" sz="1400" b="1" dirty="0" smtClean="0">
                          <a:solidFill>
                            <a:srgbClr val="FF0000"/>
                          </a:solidFill>
                          <a:latin typeface="Times New Roman"/>
                          <a:cs typeface="Times New Roman"/>
                          <a:sym typeface="Wingdings"/>
                        </a:rPr>
                        <a:t> </a:t>
                      </a:r>
                      <a:r>
                        <a:rPr lang="en-US" sz="1400" b="1" baseline="0" dirty="0" smtClean="0">
                          <a:solidFill>
                            <a:srgbClr val="FF0000"/>
                          </a:solidFill>
                          <a:latin typeface="Times New Roman"/>
                          <a:cs typeface="Times New Roman"/>
                        </a:rPr>
                        <a:t>MPI data exchanges</a:t>
                      </a:r>
                      <a:endParaRPr lang="en-US" sz="1400" b="1" dirty="0" smtClean="0">
                        <a:solidFill>
                          <a:srgbClr val="FF0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endParaRPr lang="en-US" sz="1400" b="1" dirty="0">
                        <a:solidFill>
                          <a:srgbClr val="FF0000"/>
                        </a:solidFill>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317669">
                <a:tc>
                  <a:txBody>
                    <a:bodyPr/>
                    <a:lstStyle/>
                    <a:p>
                      <a:r>
                        <a:rPr lang="en-US" sz="1400" b="1" dirty="0" smtClean="0">
                          <a:latin typeface="Times New Roman"/>
                          <a:cs typeface="Times New Roman"/>
                        </a:rPr>
                        <a:t>       ENDDO </a:t>
                      </a:r>
                      <a:endParaRPr lang="en-US" sz="1400"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20000"/>
                        <a:lumOff val="80000"/>
                      </a:schemeClr>
                    </a:solidFill>
                  </a:tcPr>
                </a:tc>
                <a:tc>
                  <a:txBody>
                    <a:bodyPr/>
                    <a:lstStyle/>
                    <a:p>
                      <a:r>
                        <a:rPr lang="en-US" sz="1400" b="1" dirty="0" smtClean="0">
                          <a:latin typeface="Times New Roman"/>
                          <a:cs typeface="Times New Roman"/>
                        </a:rPr>
                        <a:t>   </a:t>
                      </a:r>
                      <a:endParaRPr lang="en-US" sz="1400"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rgbClr val="CCFFCC"/>
                    </a:solidFill>
                  </a:tcPr>
                </a:tc>
              </a:tr>
              <a:tr h="366107">
                <a:tc>
                  <a:txBody>
                    <a:bodyPr/>
                    <a:lstStyle/>
                    <a:p>
                      <a:r>
                        <a:rPr lang="en-US" sz="1400" b="1" dirty="0" smtClean="0">
                          <a:latin typeface="Times New Roman"/>
                          <a:cs typeface="Times New Roman"/>
                        </a:rPr>
                        <a:t>ENDDO</a:t>
                      </a:r>
                      <a:endParaRPr lang="en-US" sz="1400"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chemeClr val="accent6">
                        <a:lumMod val="20000"/>
                        <a:lumOff val="80000"/>
                      </a:schemeClr>
                    </a:solidFill>
                  </a:tcPr>
                </a:tc>
                <a:tc>
                  <a:txBody>
                    <a:bodyPr/>
                    <a:lstStyle/>
                    <a:p>
                      <a:endParaRPr lang="en-US" sz="1400" b="1" dirty="0">
                        <a:latin typeface="Times New Roman"/>
                        <a:cs typeface="Times New Roman"/>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rgbClr val="CCFFCC"/>
                    </a:solidFill>
                  </a:tcPr>
                </a:tc>
              </a:tr>
            </a:tbl>
          </a:graphicData>
        </a:graphic>
      </p:graphicFrame>
    </p:spTree>
    <p:extLst>
      <p:ext uri="{BB962C8B-B14F-4D97-AF65-F5344CB8AC3E}">
        <p14:creationId xmlns:p14="http://schemas.microsoft.com/office/powerpoint/2010/main" val="4578892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rPr>
              <a:t>Development of OpenACC Parallel </a:t>
            </a:r>
            <a:r>
              <a:rPr lang="en-US" sz="2800" dirty="0">
                <a:solidFill>
                  <a:srgbClr val="000090"/>
                </a:solidFill>
              </a:rPr>
              <a:t>R</a:t>
            </a:r>
            <a:r>
              <a:rPr lang="en-US" sz="2800" dirty="0" smtClean="0">
                <a:solidFill>
                  <a:srgbClr val="000090"/>
                </a:solidFill>
              </a:rPr>
              <a:t>egions</a:t>
            </a:r>
            <a:endParaRPr lang="en-US" sz="2800" dirty="0">
              <a:solidFill>
                <a:srgbClr val="00009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644709020"/>
              </p:ext>
            </p:extLst>
          </p:nvPr>
        </p:nvGraphicFramePr>
        <p:xfrm>
          <a:off x="304800" y="1371600"/>
          <a:ext cx="8534400" cy="461772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r>
                        <a:rPr lang="en-US" sz="2000" dirty="0" smtClean="0">
                          <a:latin typeface="Arial"/>
                          <a:cs typeface="Arial"/>
                        </a:rPr>
                        <a:t>A common method for avoiding “race condition” in face integral</a:t>
                      </a:r>
                      <a:endParaRPr lang="en-US" sz="2000" dirty="0">
                        <a:latin typeface="Arial"/>
                        <a:cs typeface="Arial"/>
                      </a:endParaRPr>
                    </a:p>
                  </a:txBody>
                  <a:tcPr/>
                </a:tc>
              </a:tr>
              <a:tr h="441960">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b="1" dirty="0" smtClean="0">
                          <a:latin typeface="Arial"/>
                          <a:cs typeface="Arial"/>
                        </a:rPr>
                        <a:t>Perform face </a:t>
                      </a:r>
                      <a:r>
                        <a:rPr lang="en-US" b="1" i="0" dirty="0" smtClean="0">
                          <a:latin typeface="Arial"/>
                          <a:cs typeface="Arial"/>
                        </a:rPr>
                        <a:t>integral at the element level</a:t>
                      </a:r>
                    </a:p>
                    <a:p>
                      <a:pPr marL="742950" marR="0" lvl="1" indent="-285750" algn="l" defTabSz="457200" rtl="0" eaLnBrk="1" fontAlgn="auto" latinLnBrk="0" hangingPunct="1">
                        <a:lnSpc>
                          <a:spcPct val="150000"/>
                        </a:lnSpc>
                        <a:spcBef>
                          <a:spcPts val="0"/>
                        </a:spcBef>
                        <a:spcAft>
                          <a:spcPts val="0"/>
                        </a:spcAft>
                        <a:buClrTx/>
                        <a:buSzTx/>
                        <a:buFont typeface="Wingdings" charset="2"/>
                        <a:buChar char="q"/>
                        <a:tabLst/>
                        <a:defRPr/>
                      </a:pPr>
                      <a:r>
                        <a:rPr lang="en-US" i="0" dirty="0" smtClean="0">
                          <a:latin typeface="Arial"/>
                          <a:cs typeface="Arial"/>
                        </a:rPr>
                        <a:t>All the</a:t>
                      </a:r>
                      <a:r>
                        <a:rPr lang="en-US" i="0" baseline="0" dirty="0" smtClean="0">
                          <a:latin typeface="Arial"/>
                          <a:cs typeface="Arial"/>
                        </a:rPr>
                        <a:t> computing is implemented as loops over mesh elements</a:t>
                      </a:r>
                    </a:p>
                    <a:p>
                      <a:pPr marL="0" marR="0" lvl="0" indent="0" algn="l" defTabSz="457200" rtl="0" eaLnBrk="1" fontAlgn="auto" latinLnBrk="0" hangingPunct="1">
                        <a:lnSpc>
                          <a:spcPct val="100000"/>
                        </a:lnSpc>
                        <a:spcBef>
                          <a:spcPts val="0"/>
                        </a:spcBef>
                        <a:spcAft>
                          <a:spcPts val="0"/>
                        </a:spcAft>
                        <a:buClrTx/>
                        <a:buSzTx/>
                        <a:buFont typeface="Wingdings" charset="2"/>
                        <a:buNone/>
                        <a:tabLst/>
                        <a:defRPr/>
                      </a:pPr>
                      <a:endParaRPr lang="en-US" sz="800" i="0" dirty="0" smtClean="0">
                        <a:latin typeface="Arial"/>
                        <a:cs typeface="Arial"/>
                      </a:endParaRP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b="1" i="0" baseline="0" dirty="0" smtClean="0">
                          <a:solidFill>
                            <a:schemeClr val="dk1"/>
                          </a:solidFill>
                          <a:latin typeface="Arial"/>
                          <a:cs typeface="Arial"/>
                        </a:rPr>
                        <a:t>Overheads</a:t>
                      </a:r>
                    </a:p>
                    <a:p>
                      <a:pPr marL="742950" marR="0" lvl="1" indent="-285750" algn="l" defTabSz="457200" rtl="0" eaLnBrk="1" fontAlgn="auto" latinLnBrk="0" hangingPunct="1">
                        <a:lnSpc>
                          <a:spcPct val="150000"/>
                        </a:lnSpc>
                        <a:spcBef>
                          <a:spcPts val="0"/>
                        </a:spcBef>
                        <a:spcAft>
                          <a:spcPts val="0"/>
                        </a:spcAft>
                        <a:buClrTx/>
                        <a:buSzTx/>
                        <a:buFont typeface="Wingdings" charset="2"/>
                        <a:buChar char="q"/>
                        <a:tabLst/>
                        <a:defRPr/>
                      </a:pPr>
                      <a:r>
                        <a:rPr lang="en-US" b="0" i="0" baseline="0" dirty="0" smtClean="0">
                          <a:solidFill>
                            <a:schemeClr val="dk1"/>
                          </a:solidFill>
                          <a:latin typeface="Arial"/>
                          <a:cs typeface="Arial"/>
                        </a:rPr>
                        <a:t>Lead to redundant computation of face integrals</a:t>
                      </a:r>
                    </a:p>
                    <a:p>
                      <a:pPr marL="742950" marR="0" lvl="1" indent="-285750" algn="l" defTabSz="457200" rtl="0" eaLnBrk="1" fontAlgn="auto" latinLnBrk="0" hangingPunct="1">
                        <a:lnSpc>
                          <a:spcPct val="150000"/>
                        </a:lnSpc>
                        <a:spcBef>
                          <a:spcPts val="0"/>
                        </a:spcBef>
                        <a:spcAft>
                          <a:spcPts val="0"/>
                        </a:spcAft>
                        <a:buClrTx/>
                        <a:buSzTx/>
                        <a:buFont typeface="Wingdings" charset="2"/>
                        <a:buChar char="q"/>
                        <a:tabLst/>
                        <a:defRPr/>
                      </a:pPr>
                      <a:r>
                        <a:rPr lang="en-US" b="0" i="0" baseline="0" dirty="0" smtClean="0">
                          <a:solidFill>
                            <a:schemeClr val="dk1"/>
                          </a:solidFill>
                          <a:latin typeface="Arial"/>
                          <a:cs typeface="Arial"/>
                        </a:rPr>
                        <a:t>Require an additional element-face connectivity array</a:t>
                      </a:r>
                    </a:p>
                    <a:p>
                      <a:pPr marL="0" marR="0" lvl="0" indent="0" algn="l" defTabSz="457200" rtl="0" eaLnBrk="1" fontAlgn="auto" latinLnBrk="0" hangingPunct="1">
                        <a:lnSpc>
                          <a:spcPct val="100000"/>
                        </a:lnSpc>
                        <a:spcBef>
                          <a:spcPts val="0"/>
                        </a:spcBef>
                        <a:spcAft>
                          <a:spcPts val="0"/>
                        </a:spcAft>
                        <a:buClrTx/>
                        <a:buSzTx/>
                        <a:buFont typeface="Wingdings" charset="2"/>
                        <a:buNone/>
                        <a:tabLst/>
                        <a:defRPr/>
                      </a:pPr>
                      <a:endParaRPr lang="en-US" sz="800" b="0" i="0" baseline="0" dirty="0" smtClean="0">
                        <a:solidFill>
                          <a:schemeClr val="dk1"/>
                        </a:solidFill>
                        <a:latin typeface="Arial"/>
                        <a:cs typeface="Arial"/>
                      </a:endParaRPr>
                    </a:p>
                    <a:p>
                      <a:pPr marL="0" marR="0" lvl="0" indent="0" algn="l" defTabSz="457200" rtl="0" eaLnBrk="1" fontAlgn="auto" latinLnBrk="0" hangingPunct="1">
                        <a:lnSpc>
                          <a:spcPct val="150000"/>
                        </a:lnSpc>
                        <a:spcBef>
                          <a:spcPts val="0"/>
                        </a:spcBef>
                        <a:spcAft>
                          <a:spcPts val="0"/>
                        </a:spcAft>
                        <a:buClrTx/>
                        <a:buSzTx/>
                        <a:buFont typeface="Arial"/>
                        <a:buNone/>
                        <a:tabLst/>
                        <a:defRPr/>
                      </a:pPr>
                      <a:r>
                        <a:rPr lang="en-US" b="0" i="0" baseline="0" dirty="0" smtClean="0">
                          <a:solidFill>
                            <a:schemeClr val="dk1"/>
                          </a:solidFill>
                          <a:latin typeface="Arial"/>
                          <a:cs typeface="Arial"/>
                        </a:rPr>
                        <a:t> </a:t>
                      </a:r>
                    </a:p>
                    <a:p>
                      <a:pPr marL="285750" marR="0" lvl="0" indent="-285750" algn="l" defTabSz="457200" rtl="0" eaLnBrk="1" fontAlgn="auto" latinLnBrk="0" hangingPunct="1">
                        <a:lnSpc>
                          <a:spcPct val="150000"/>
                        </a:lnSpc>
                        <a:spcBef>
                          <a:spcPts val="0"/>
                        </a:spcBef>
                        <a:spcAft>
                          <a:spcPts val="0"/>
                        </a:spcAft>
                        <a:buClrTx/>
                        <a:buSzTx/>
                        <a:buFont typeface="Arial"/>
                        <a:buChar char="•"/>
                        <a:tabLst/>
                        <a:defRPr/>
                      </a:pPr>
                      <a:r>
                        <a:rPr lang="en-US" sz="1800" b="1" dirty="0" smtClean="0">
                          <a:latin typeface="Arial"/>
                          <a:cs typeface="Arial"/>
                        </a:rPr>
                        <a:t>Reference</a:t>
                      </a:r>
                      <a:r>
                        <a:rPr lang="en-US" sz="1800" b="1" baseline="0" dirty="0" smtClean="0">
                          <a:latin typeface="Arial"/>
                          <a:cs typeface="Arial"/>
                        </a:rPr>
                        <a:t> articles on unstructured DG/FV methods (with CUDA)</a:t>
                      </a:r>
                    </a:p>
                    <a:p>
                      <a:pPr marL="0" marR="0" lvl="0" indent="0" algn="l" defTabSz="457200" rtl="0" eaLnBrk="1" fontAlgn="auto" latinLnBrk="0" hangingPunct="1">
                        <a:lnSpc>
                          <a:spcPct val="150000"/>
                        </a:lnSpc>
                        <a:spcBef>
                          <a:spcPts val="0"/>
                        </a:spcBef>
                        <a:spcAft>
                          <a:spcPts val="0"/>
                        </a:spcAft>
                        <a:buClrTx/>
                        <a:buSzTx/>
                        <a:buFont typeface="Arial"/>
                        <a:buNone/>
                        <a:tabLst/>
                        <a:defRPr/>
                      </a:pPr>
                      <a:endParaRPr lang="en-US" sz="800" b="1" dirty="0" smtClean="0">
                        <a:latin typeface="Arial"/>
                        <a:cs typeface="Arial"/>
                      </a:endParaRPr>
                    </a:p>
                    <a:p>
                      <a:pPr marL="742950" marR="0" lvl="1" indent="-285750" algn="l" defTabSz="457200" rtl="0" eaLnBrk="1" fontAlgn="auto" latinLnBrk="0" hangingPunct="1">
                        <a:lnSpc>
                          <a:spcPct val="100000"/>
                        </a:lnSpc>
                        <a:spcBef>
                          <a:spcPts val="0"/>
                        </a:spcBef>
                        <a:spcAft>
                          <a:spcPts val="0"/>
                        </a:spcAft>
                        <a:buClrTx/>
                        <a:buSzTx/>
                        <a:buFont typeface="Wingdings" charset="2"/>
                        <a:buChar char="q"/>
                        <a:tabLst/>
                        <a:defRPr/>
                      </a:pPr>
                      <a:r>
                        <a:rPr lang="en-US" sz="1600" kern="1200" dirty="0" smtClean="0">
                          <a:solidFill>
                            <a:schemeClr val="dk1"/>
                          </a:solidFill>
                          <a:effectLst/>
                          <a:latin typeface="Arial"/>
                          <a:ea typeface="+mn-ea"/>
                          <a:cs typeface="Arial"/>
                        </a:rPr>
                        <a:t>A. Corrigan</a:t>
                      </a:r>
                      <a:r>
                        <a:rPr lang="en-US" sz="1600" kern="1200" baseline="0" dirty="0" smtClean="0">
                          <a:solidFill>
                            <a:schemeClr val="dk1"/>
                          </a:solidFill>
                          <a:effectLst/>
                          <a:latin typeface="Arial"/>
                          <a:ea typeface="+mn-ea"/>
                          <a:cs typeface="Arial"/>
                        </a:rPr>
                        <a:t> et al.</a:t>
                      </a:r>
                      <a:r>
                        <a:rPr lang="en-US" sz="1600" kern="1200" dirty="0" smtClean="0">
                          <a:solidFill>
                            <a:schemeClr val="dk1"/>
                          </a:solidFill>
                          <a:effectLst/>
                          <a:latin typeface="Arial"/>
                          <a:ea typeface="+mn-ea"/>
                          <a:cs typeface="Arial"/>
                        </a:rPr>
                        <a:t> </a:t>
                      </a:r>
                      <a:r>
                        <a:rPr lang="en-US" sz="1600" b="0" u="sng" kern="1200" dirty="0" smtClean="0">
                          <a:solidFill>
                            <a:srgbClr val="0000FF"/>
                          </a:solidFill>
                          <a:effectLst/>
                          <a:latin typeface="Arial"/>
                          <a:ea typeface="+mn-ea"/>
                          <a:cs typeface="Arial"/>
                        </a:rPr>
                        <a:t>Running Unstructured Grid-based CFD Solvers on Modern Graphics Hardware</a:t>
                      </a:r>
                      <a:r>
                        <a:rPr lang="en-US" sz="1600" kern="1200" dirty="0" smtClean="0">
                          <a:solidFill>
                            <a:schemeClr val="dk1"/>
                          </a:solidFill>
                          <a:effectLst/>
                          <a:latin typeface="Arial"/>
                          <a:ea typeface="+mn-ea"/>
                          <a:cs typeface="Arial"/>
                        </a:rPr>
                        <a:t>. </a:t>
                      </a:r>
                      <a:r>
                        <a:rPr lang="en-US" sz="1600" i="1" dirty="0" smtClean="0">
                          <a:solidFill>
                            <a:schemeClr val="tx1"/>
                          </a:solidFill>
                          <a:latin typeface="Arial"/>
                          <a:cs typeface="Arial"/>
                        </a:rPr>
                        <a:t>Int. J. </a:t>
                      </a:r>
                      <a:r>
                        <a:rPr lang="en-US" sz="1600" i="1" dirty="0" err="1" smtClean="0">
                          <a:solidFill>
                            <a:schemeClr val="tx1"/>
                          </a:solidFill>
                          <a:latin typeface="Arial"/>
                          <a:cs typeface="Arial"/>
                        </a:rPr>
                        <a:t>Numer</a:t>
                      </a:r>
                      <a:r>
                        <a:rPr lang="en-US" sz="1600" i="1" dirty="0" smtClean="0">
                          <a:solidFill>
                            <a:schemeClr val="tx1"/>
                          </a:solidFill>
                          <a:latin typeface="Arial"/>
                          <a:cs typeface="Arial"/>
                        </a:rPr>
                        <a:t>. Methods Fluids</a:t>
                      </a:r>
                      <a:r>
                        <a:rPr lang="en-US" sz="1600" kern="1200" dirty="0" smtClean="0">
                          <a:solidFill>
                            <a:schemeClr val="dk1"/>
                          </a:solidFill>
                          <a:effectLst/>
                          <a:latin typeface="Arial"/>
                          <a:ea typeface="+mn-ea"/>
                          <a:cs typeface="Arial"/>
                        </a:rPr>
                        <a:t>, 66(2):221–229, 2011. </a:t>
                      </a:r>
                    </a:p>
                    <a:p>
                      <a:pPr marL="0" marR="0" lvl="0" indent="0" algn="l" defTabSz="457200" rtl="0" eaLnBrk="1" fontAlgn="auto" latinLnBrk="0" hangingPunct="1">
                        <a:lnSpc>
                          <a:spcPct val="100000"/>
                        </a:lnSpc>
                        <a:spcBef>
                          <a:spcPts val="0"/>
                        </a:spcBef>
                        <a:spcAft>
                          <a:spcPts val="0"/>
                        </a:spcAft>
                        <a:buClrTx/>
                        <a:buSzTx/>
                        <a:buFont typeface="Wingdings" charset="2"/>
                        <a:buNone/>
                        <a:tabLst/>
                        <a:defRPr/>
                      </a:pPr>
                      <a:endParaRPr lang="en-US" sz="800" kern="1200" dirty="0" smtClean="0">
                        <a:solidFill>
                          <a:schemeClr val="dk1"/>
                        </a:solidFill>
                        <a:effectLst/>
                        <a:latin typeface="Arial"/>
                        <a:ea typeface="+mn-ea"/>
                        <a:cs typeface="Arial"/>
                      </a:endParaRPr>
                    </a:p>
                    <a:p>
                      <a:pPr marL="742950" marR="0" lvl="1" indent="-285750" algn="l" defTabSz="457200" rtl="0" eaLnBrk="1" fontAlgn="auto" latinLnBrk="0" hangingPunct="1">
                        <a:lnSpc>
                          <a:spcPct val="100000"/>
                        </a:lnSpc>
                        <a:spcBef>
                          <a:spcPts val="0"/>
                        </a:spcBef>
                        <a:spcAft>
                          <a:spcPts val="0"/>
                        </a:spcAft>
                        <a:buClrTx/>
                        <a:buSzTx/>
                        <a:buFont typeface="Wingdings" charset="2"/>
                        <a:buChar char="q"/>
                        <a:tabLst/>
                        <a:defRPr/>
                      </a:pPr>
                      <a:r>
                        <a:rPr lang="en-US" sz="1600" dirty="0" smtClean="0">
                          <a:latin typeface="Arial"/>
                          <a:cs typeface="Arial"/>
                        </a:rPr>
                        <a:t>Tristan </a:t>
                      </a:r>
                      <a:r>
                        <a:rPr lang="en-US" sz="1600" dirty="0" err="1" smtClean="0">
                          <a:latin typeface="Arial"/>
                          <a:cs typeface="Arial"/>
                        </a:rPr>
                        <a:t>Cabel</a:t>
                      </a:r>
                      <a:r>
                        <a:rPr lang="en-US" sz="1600" dirty="0" smtClean="0">
                          <a:latin typeface="Arial"/>
                          <a:cs typeface="Arial"/>
                        </a:rPr>
                        <a:t> and </a:t>
                      </a:r>
                      <a:r>
                        <a:rPr lang="en-US" sz="1600" dirty="0" err="1" smtClean="0">
                          <a:latin typeface="Arial"/>
                          <a:cs typeface="Arial"/>
                        </a:rPr>
                        <a:t>Stephane</a:t>
                      </a:r>
                      <a:r>
                        <a:rPr lang="en-US" sz="1600" dirty="0" smtClean="0">
                          <a:latin typeface="Arial"/>
                          <a:cs typeface="Arial"/>
                        </a:rPr>
                        <a:t> </a:t>
                      </a:r>
                      <a:r>
                        <a:rPr lang="en-US" sz="1600" dirty="0" err="1" smtClean="0">
                          <a:latin typeface="Arial"/>
                          <a:cs typeface="Arial"/>
                        </a:rPr>
                        <a:t>Lanteri</a:t>
                      </a:r>
                      <a:r>
                        <a:rPr lang="en-US" sz="1600" u="sng" dirty="0" smtClean="0">
                          <a:latin typeface="Arial"/>
                          <a:cs typeface="Arial"/>
                        </a:rPr>
                        <a:t>. </a:t>
                      </a:r>
                      <a:r>
                        <a:rPr lang="en-US" sz="1600" u="sng" dirty="0" smtClean="0">
                          <a:solidFill>
                            <a:srgbClr val="0000FF"/>
                          </a:solidFill>
                          <a:latin typeface="Arial"/>
                          <a:cs typeface="Arial"/>
                        </a:rPr>
                        <a:t>Discontinuous Galerkin Time-Domain Solver</a:t>
                      </a:r>
                      <a:r>
                        <a:rPr lang="en-US" sz="1600" u="sng" baseline="0" dirty="0" smtClean="0">
                          <a:solidFill>
                            <a:srgbClr val="0000FF"/>
                          </a:solidFill>
                          <a:latin typeface="Arial"/>
                          <a:cs typeface="Arial"/>
                        </a:rPr>
                        <a:t> </a:t>
                      </a:r>
                      <a:r>
                        <a:rPr lang="en-US" sz="1600" u="sng" dirty="0" smtClean="0">
                          <a:solidFill>
                            <a:srgbClr val="0000FF"/>
                          </a:solidFill>
                          <a:latin typeface="Arial"/>
                          <a:cs typeface="Arial"/>
                        </a:rPr>
                        <a:t>on GPU Based Systems</a:t>
                      </a:r>
                      <a:r>
                        <a:rPr lang="en-US" sz="1600" dirty="0" smtClean="0">
                          <a:latin typeface="Arial"/>
                          <a:cs typeface="Arial"/>
                        </a:rPr>
                        <a:t>. </a:t>
                      </a:r>
                      <a:r>
                        <a:rPr lang="en-US" sz="1600" dirty="0" err="1" smtClean="0">
                          <a:latin typeface="Arial"/>
                          <a:cs typeface="Arial"/>
                        </a:rPr>
                        <a:t>Plafrim</a:t>
                      </a:r>
                      <a:r>
                        <a:rPr lang="en-US" sz="1600" dirty="0" smtClean="0">
                          <a:latin typeface="Arial"/>
                          <a:cs typeface="Arial"/>
                        </a:rPr>
                        <a:t> meeting, May 31, 2011</a:t>
                      </a:r>
                    </a:p>
                  </a:txBody>
                  <a:tcPr/>
                </a:tc>
              </a:tr>
            </a:tbl>
          </a:graphicData>
        </a:graphic>
      </p:graphicFrame>
      <p:sp>
        <p:nvSpPr>
          <p:cNvPr id="8" name="Rectangle 7"/>
          <p:cNvSpPr/>
          <p:nvPr/>
        </p:nvSpPr>
        <p:spPr>
          <a:xfrm>
            <a:off x="762000" y="3810000"/>
            <a:ext cx="7772400" cy="369332"/>
          </a:xfrm>
          <a:prstGeom prst="rect">
            <a:avLst/>
          </a:prstGeom>
          <a:solidFill>
            <a:srgbClr val="FFFF00"/>
          </a:solidFill>
        </p:spPr>
        <p:txBody>
          <a:bodyPr wrap="square" lIns="91440" tIns="45720" rIns="91440" bIns="45720">
            <a:spAutoFit/>
          </a:bodyPr>
          <a:lstStyle/>
          <a:p>
            <a:pPr algn="ctr"/>
            <a:r>
              <a:rPr lang="en-US" b="1" spc="50" dirty="0" smtClean="0">
                <a:ln w="13500">
                  <a:solidFill>
                    <a:srgbClr val="000000">
                      <a:alpha val="6500"/>
                    </a:srgbClr>
                  </a:solidFill>
                  <a:prstDash val="solid"/>
                </a:ln>
                <a:solidFill>
                  <a:srgbClr val="000000">
                    <a:alpha val="95000"/>
                  </a:srgbClr>
                </a:solidFill>
                <a:effectLst>
                  <a:innerShdw blurRad="50900" dist="38500" dir="13500000">
                    <a:srgbClr val="000000">
                      <a:alpha val="60000"/>
                    </a:srgbClr>
                  </a:innerShdw>
                </a:effectLst>
              </a:rPr>
              <a:t>This design approach implies a major rebuild in code structures! </a:t>
            </a:r>
            <a:endParaRPr lang="en-US" b="1" spc="50" dirty="0">
              <a:ln w="13500">
                <a:solidFill>
                  <a:srgbClr val="000000">
                    <a:alpha val="6500"/>
                  </a:srgbClr>
                </a:solidFill>
                <a:prstDash val="solid"/>
              </a:ln>
              <a:solidFill>
                <a:srgbClr val="000000">
                  <a:alpha val="95000"/>
                </a:srgbClr>
              </a:solidFill>
              <a:effectLst>
                <a:innerShdw blurRad="50900" dist="38500" dir="13500000">
                  <a:srgbClr val="000000">
                    <a:alpha val="60000"/>
                  </a:srgbClr>
                </a:innerShdw>
              </a:effectLst>
            </a:endParaRPr>
          </a:p>
        </p:txBody>
      </p:sp>
    </p:spTree>
    <p:extLst>
      <p:ext uri="{BB962C8B-B14F-4D97-AF65-F5344CB8AC3E}">
        <p14:creationId xmlns:p14="http://schemas.microsoft.com/office/powerpoint/2010/main" val="32771437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rPr>
              <a:t>Development of OpenACC Parallel </a:t>
            </a:r>
            <a:r>
              <a:rPr lang="en-US" sz="2800" dirty="0">
                <a:solidFill>
                  <a:srgbClr val="000090"/>
                </a:solidFill>
              </a:rPr>
              <a:t>R</a:t>
            </a:r>
            <a:r>
              <a:rPr lang="en-US" sz="2800" dirty="0" smtClean="0">
                <a:solidFill>
                  <a:srgbClr val="000090"/>
                </a:solidFill>
              </a:rPr>
              <a:t>egions</a:t>
            </a:r>
            <a:endParaRPr lang="en-US" sz="2800" dirty="0">
              <a:solidFill>
                <a:srgbClr val="00009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122499334"/>
              </p:ext>
            </p:extLst>
          </p:nvPr>
        </p:nvGraphicFramePr>
        <p:xfrm>
          <a:off x="304800" y="1371600"/>
          <a:ext cx="8534400" cy="199644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8534400"/>
              </a:tblGrid>
              <a:tr h="370840">
                <a:tc>
                  <a:txBody>
                    <a:bodyPr/>
                    <a:lstStyle/>
                    <a:p>
                      <a:r>
                        <a:rPr lang="en-US" sz="2000" dirty="0" smtClean="0">
                          <a:latin typeface="Arial"/>
                          <a:cs typeface="Arial"/>
                        </a:rPr>
                        <a:t>An</a:t>
                      </a:r>
                      <a:r>
                        <a:rPr lang="en-US" sz="2000" baseline="0" dirty="0" smtClean="0">
                          <a:latin typeface="Arial"/>
                          <a:cs typeface="Arial"/>
                        </a:rPr>
                        <a:t> alternative</a:t>
                      </a:r>
                      <a:r>
                        <a:rPr lang="en-US" sz="2000" dirty="0" smtClean="0">
                          <a:latin typeface="Arial"/>
                          <a:cs typeface="Arial"/>
                        </a:rPr>
                        <a:t> metho</a:t>
                      </a:r>
                      <a:r>
                        <a:rPr lang="en-US" sz="2000" baseline="0" dirty="0" smtClean="0">
                          <a:latin typeface="Arial"/>
                          <a:cs typeface="Arial"/>
                        </a:rPr>
                        <a:t>d</a:t>
                      </a:r>
                      <a:r>
                        <a:rPr lang="en-US" sz="2000" dirty="0" smtClean="0">
                          <a:latin typeface="Arial"/>
                          <a:cs typeface="Arial"/>
                        </a:rPr>
                        <a:t> for avoiding</a:t>
                      </a:r>
                      <a:r>
                        <a:rPr lang="en-US" sz="2000" baseline="0" dirty="0" smtClean="0">
                          <a:latin typeface="Arial"/>
                          <a:cs typeface="Arial"/>
                        </a:rPr>
                        <a:t> </a:t>
                      </a:r>
                      <a:r>
                        <a:rPr lang="en-US" sz="2000" dirty="0" smtClean="0">
                          <a:latin typeface="Arial"/>
                          <a:cs typeface="Arial"/>
                        </a:rPr>
                        <a:t>“race condition” in face integral</a:t>
                      </a:r>
                      <a:r>
                        <a:rPr lang="en-US" sz="2000" baseline="0" dirty="0" smtClean="0">
                          <a:latin typeface="Arial"/>
                          <a:cs typeface="Arial"/>
                        </a:rPr>
                        <a:t> </a:t>
                      </a:r>
                      <a:endParaRPr lang="en-US" sz="2000" dirty="0">
                        <a:latin typeface="Arial"/>
                        <a:cs typeface="Arial"/>
                      </a:endParaRPr>
                    </a:p>
                  </a:txBody>
                  <a:tcPr/>
                </a:tc>
              </a:tr>
              <a:tr h="441960">
                <a:tc>
                  <a:txBody>
                    <a:bodyPr/>
                    <a:lstStyle/>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sz="1800" b="1" kern="1200" dirty="0" smtClean="0">
                          <a:solidFill>
                            <a:schemeClr val="dk1"/>
                          </a:solidFill>
                          <a:effectLst/>
                          <a:latin typeface="Arial"/>
                          <a:ea typeface="+mn-ea"/>
                          <a:cs typeface="Arial"/>
                        </a:rPr>
                        <a:t>Face</a:t>
                      </a:r>
                      <a:r>
                        <a:rPr lang="en-US" sz="1800" b="1" kern="1200" baseline="0" dirty="0" smtClean="0">
                          <a:solidFill>
                            <a:schemeClr val="dk1"/>
                          </a:solidFill>
                          <a:effectLst/>
                          <a:latin typeface="Arial"/>
                          <a:ea typeface="+mn-ea"/>
                          <a:cs typeface="Arial"/>
                        </a:rPr>
                        <a:t> renumbering (c</a:t>
                      </a:r>
                      <a:r>
                        <a:rPr lang="en-US" sz="1800" b="1" kern="1200" dirty="0" smtClean="0">
                          <a:solidFill>
                            <a:schemeClr val="dk1"/>
                          </a:solidFill>
                          <a:effectLst/>
                          <a:latin typeface="Arial"/>
                          <a:ea typeface="+mn-ea"/>
                          <a:cs typeface="Arial"/>
                        </a:rPr>
                        <a:t>oloring method)</a:t>
                      </a:r>
                    </a:p>
                    <a:p>
                      <a:pPr marL="742950" marR="0" lvl="1" indent="-285750" algn="l" defTabSz="457200" rtl="0" eaLnBrk="1" fontAlgn="auto" latinLnBrk="0" hangingPunct="1">
                        <a:lnSpc>
                          <a:spcPct val="150000"/>
                        </a:lnSpc>
                        <a:spcBef>
                          <a:spcPts val="0"/>
                        </a:spcBef>
                        <a:spcAft>
                          <a:spcPts val="0"/>
                        </a:spcAft>
                        <a:buClrTx/>
                        <a:buSzTx/>
                        <a:buFont typeface="Wingdings" charset="2"/>
                        <a:buChar char="q"/>
                        <a:tabLst/>
                        <a:defRPr/>
                      </a:pPr>
                      <a:r>
                        <a:rPr lang="en-US" sz="1800" kern="1200" baseline="0" dirty="0" smtClean="0">
                          <a:solidFill>
                            <a:schemeClr val="dk1"/>
                          </a:solidFill>
                          <a:effectLst/>
                          <a:latin typeface="Arial"/>
                          <a:ea typeface="+mn-ea"/>
                          <a:cs typeface="Arial"/>
                        </a:rPr>
                        <a:t>renumber the faces and split them into several groups.</a:t>
                      </a:r>
                      <a:endParaRPr lang="en-US" b="1" dirty="0" smtClean="0">
                        <a:latin typeface="Arial"/>
                        <a:cs typeface="Arial"/>
                      </a:endParaRPr>
                    </a:p>
                    <a:p>
                      <a:pPr marL="742950" marR="0" lvl="1" indent="-285750" algn="l" defTabSz="457200" rtl="0" eaLnBrk="1" fontAlgn="auto" latinLnBrk="0" hangingPunct="1">
                        <a:lnSpc>
                          <a:spcPct val="150000"/>
                        </a:lnSpc>
                        <a:spcBef>
                          <a:spcPts val="0"/>
                        </a:spcBef>
                        <a:spcAft>
                          <a:spcPts val="0"/>
                        </a:spcAft>
                        <a:buClrTx/>
                        <a:buSzTx/>
                        <a:buFont typeface="Wingdings" charset="2"/>
                        <a:buChar char="q"/>
                        <a:tabLst/>
                        <a:defRPr/>
                      </a:pPr>
                      <a:r>
                        <a:rPr lang="en-US" sz="1800" kern="1200" dirty="0" smtClean="0">
                          <a:solidFill>
                            <a:schemeClr val="dk1"/>
                          </a:solidFill>
                          <a:effectLst/>
                          <a:latin typeface="Arial"/>
                          <a:ea typeface="+mn-ea"/>
                          <a:cs typeface="Arial"/>
                        </a:rPr>
                        <a:t>Any two faces that share a common cell do not reside in the same group.</a:t>
                      </a:r>
                    </a:p>
                    <a:p>
                      <a:pPr marL="742950" marR="0" lvl="1" indent="-285750" algn="l" defTabSz="457200" rtl="0" eaLnBrk="1" fontAlgn="auto" latinLnBrk="0" hangingPunct="1">
                        <a:lnSpc>
                          <a:spcPct val="150000"/>
                        </a:lnSpc>
                        <a:spcBef>
                          <a:spcPts val="0"/>
                        </a:spcBef>
                        <a:spcAft>
                          <a:spcPts val="0"/>
                        </a:spcAft>
                        <a:buClrTx/>
                        <a:buSzTx/>
                        <a:buFont typeface="Wingdings" charset="2"/>
                        <a:buChar char="q"/>
                        <a:tabLst/>
                        <a:defRPr/>
                      </a:pPr>
                      <a:r>
                        <a:rPr lang="en-US" sz="1800" dirty="0" smtClean="0">
                          <a:latin typeface="Arial"/>
                          <a:cs typeface="Arial"/>
                        </a:rPr>
                        <a:t>The</a:t>
                      </a:r>
                      <a:r>
                        <a:rPr lang="en-US" sz="1800" baseline="0" dirty="0" smtClean="0">
                          <a:latin typeface="Arial"/>
                          <a:cs typeface="Arial"/>
                        </a:rPr>
                        <a:t> original face loops are nested in a sequential loop over groups.</a:t>
                      </a:r>
                      <a:endParaRPr lang="en-US" sz="1800" dirty="0" smtClean="0">
                        <a:latin typeface="Arial"/>
                        <a:cs typeface="Arial"/>
                      </a:endParaRPr>
                    </a:p>
                  </a:txBody>
                  <a:tcPr/>
                </a:tc>
              </a:tr>
            </a:tbl>
          </a:graphicData>
        </a:graphic>
      </p:graphicFrame>
      <p:graphicFrame>
        <p:nvGraphicFramePr>
          <p:cNvPr id="5" name="表格 8"/>
          <p:cNvGraphicFramePr>
            <a:graphicFrameLocks noGrp="1"/>
          </p:cNvGraphicFramePr>
          <p:nvPr>
            <p:extLst>
              <p:ext uri="{D42A27DB-BD31-4B8C-83A1-F6EECF244321}">
                <p14:modId xmlns:p14="http://schemas.microsoft.com/office/powerpoint/2010/main" val="883152852"/>
              </p:ext>
            </p:extLst>
          </p:nvPr>
        </p:nvGraphicFramePr>
        <p:xfrm>
          <a:off x="304800" y="3733800"/>
          <a:ext cx="8534400" cy="2179320"/>
        </p:xfrm>
        <a:graphic>
          <a:graphicData uri="http://schemas.openxmlformats.org/drawingml/2006/table">
            <a:tbl>
              <a:tblPr firstRow="1" bandRow="1">
                <a:tableStyleId>{5C22544A-7EE6-4342-B048-85BDC9FD1C3A}</a:tableStyleId>
              </a:tblPr>
              <a:tblGrid>
                <a:gridCol w="1219200"/>
                <a:gridCol w="685800"/>
                <a:gridCol w="304800"/>
                <a:gridCol w="228600"/>
                <a:gridCol w="1524000"/>
                <a:gridCol w="609600"/>
                <a:gridCol w="228600"/>
                <a:gridCol w="1371600"/>
                <a:gridCol w="685800"/>
                <a:gridCol w="685800"/>
                <a:gridCol w="457200"/>
                <a:gridCol w="304800"/>
                <a:gridCol w="228600"/>
              </a:tblGrid>
              <a:tr h="370840">
                <a:tc gridSpan="13">
                  <a:txBody>
                    <a:bodyPr/>
                    <a:lstStyle/>
                    <a:p>
                      <a:pPr algn="just"/>
                      <a:r>
                        <a:rPr lang="en-US" sz="1800" b="1" dirty="0" smtClean="0">
                          <a:solidFill>
                            <a:schemeClr val="tx1"/>
                          </a:solidFill>
                          <a:latin typeface="Arial"/>
                          <a:cs typeface="Arial"/>
                        </a:rPr>
                        <a:t>An</a:t>
                      </a:r>
                      <a:r>
                        <a:rPr lang="en-US" sz="1800" b="1" baseline="0" dirty="0" smtClean="0">
                          <a:solidFill>
                            <a:schemeClr val="tx1"/>
                          </a:solidFill>
                          <a:latin typeface="Arial"/>
                          <a:cs typeface="Arial"/>
                        </a:rPr>
                        <a:t> example of “face renumbering &amp; grouping”</a:t>
                      </a:r>
                      <a:endParaRPr lang="en-US" sz="1800" b="1" dirty="0">
                        <a:solidFill>
                          <a:schemeClr val="tx1"/>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8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0840">
                <a:tc gridSpan="13">
                  <a:txBody>
                    <a:bodyPr/>
                    <a:lstStyle/>
                    <a:p>
                      <a:pPr algn="just"/>
                      <a:r>
                        <a:rPr lang="en-US" sz="1400" b="1" dirty="0" smtClean="0">
                          <a:solidFill>
                            <a:schemeClr val="tx1"/>
                          </a:solidFill>
                          <a:latin typeface="Arial"/>
                          <a:cs typeface="Arial"/>
                        </a:rPr>
                        <a:t>Before</a:t>
                      </a:r>
                      <a:endParaRPr lang="en-US" sz="1400" b="1" dirty="0">
                        <a:solidFill>
                          <a:schemeClr val="tx1"/>
                        </a:solidFill>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a:endParaRPr lang="en-US" sz="1600" b="1" dirty="0">
                        <a:latin typeface="Arial" pitchFamily="34" charset="0"/>
                        <a:cs typeface="Arial" pitchFamily="34" charset="0"/>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pPr algn="l"/>
                      <a:endParaRPr lang="en-US" sz="1600" b="1" dirty="0">
                        <a:latin typeface="Arial" pitchFamily="34" charset="0"/>
                        <a:cs typeface="Arial" pitchFamily="34" charset="0"/>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25120">
                <a:tc gridSpan="4">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FFFFFF"/>
                          </a:solidFill>
                          <a:latin typeface="Arial"/>
                          <a:cs typeface="Arial"/>
                        </a:rPr>
                        <a:t>Physical boundary faces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66FF"/>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66FF"/>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66FF"/>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66FF"/>
                    </a:solidFill>
                  </a:tcPr>
                </a:tc>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smtClean="0">
                          <a:solidFill>
                            <a:schemeClr val="accent3"/>
                          </a:solidFill>
                          <a:latin typeface="Arial"/>
                          <a:cs typeface="Arial"/>
                        </a:rPr>
                        <a:t>Partition boundary</a:t>
                      </a:r>
                      <a:r>
                        <a:rPr lang="en-US" sz="1400" b="1" baseline="0" dirty="0" smtClean="0">
                          <a:solidFill>
                            <a:schemeClr val="accent3"/>
                          </a:solidFill>
                          <a:latin typeface="Arial"/>
                          <a:cs typeface="Arial"/>
                        </a:rPr>
                        <a:t> faces</a:t>
                      </a:r>
                      <a:endParaRPr lang="en-US" sz="1400" b="1" dirty="0" smtClean="0">
                        <a:solidFill>
                          <a:schemeClr val="accent3"/>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8000"/>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8000"/>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8000"/>
                    </a:solidFill>
                  </a:tcPr>
                </a:tc>
                <a:tc gridSpan="6">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smtClean="0">
                          <a:solidFill>
                            <a:srgbClr val="FFFFFF"/>
                          </a:solidFill>
                          <a:latin typeface="Arial"/>
                          <a:cs typeface="Arial"/>
                        </a:rPr>
                        <a:t>Internal faces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r>
              <a:tr h="370840">
                <a:tc gridSpan="13">
                  <a:txBody>
                    <a:bodyPr/>
                    <a:lstStyle/>
                    <a:p>
                      <a:r>
                        <a:rPr lang="en-US" sz="1400" b="1" dirty="0" smtClean="0">
                          <a:latin typeface="Arial"/>
                          <a:cs typeface="Arial"/>
                        </a:rPr>
                        <a:t>After</a:t>
                      </a:r>
                      <a:endParaRPr lang="en-US" sz="1400" b="1" dirty="0">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66FF"/>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66FF"/>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66FF"/>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8000"/>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8000"/>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8000"/>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r>
              <a:tr h="370840">
                <a:tc>
                  <a:txBody>
                    <a:bodyPr/>
                    <a:lstStyle/>
                    <a:p>
                      <a:endParaRPr lang="en-US"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66FF"/>
                    </a:solidFill>
                  </a:tcPr>
                </a:tc>
                <a:tc>
                  <a:txBody>
                    <a:bodyPr/>
                    <a:lstStyle/>
                    <a:p>
                      <a:endParaRPr lang="en-US"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66FF"/>
                    </a:solidFill>
                  </a:tcPr>
                </a:tc>
                <a:tc>
                  <a:txBody>
                    <a:bodyPr/>
                    <a:lstStyle/>
                    <a:p>
                      <a:endParaRPr lang="en-US"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66FF"/>
                    </a:solidFill>
                  </a:tcPr>
                </a:tc>
                <a:tc>
                  <a:txBody>
                    <a:bodyPr/>
                    <a:lstStyle/>
                    <a:p>
                      <a:endParaRPr lang="en-US"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66FF"/>
                    </a:solidFill>
                  </a:tcPr>
                </a:tc>
                <a:tc>
                  <a:txBody>
                    <a:bodyPr/>
                    <a:lstStyle/>
                    <a:p>
                      <a:endParaRPr lang="en-US"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8000"/>
                    </a:solidFill>
                  </a:tcPr>
                </a:tc>
                <a:tc>
                  <a:txBody>
                    <a:bodyPr/>
                    <a:lstStyle/>
                    <a:p>
                      <a:endParaRPr lang="en-US"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8000"/>
                    </a:solidFill>
                  </a:tcPr>
                </a:tc>
                <a:tc>
                  <a:txBody>
                    <a:bodyPr/>
                    <a:lstStyle/>
                    <a:p>
                      <a:endParaRPr lang="en-US"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8000"/>
                    </a:solidFill>
                  </a:tcPr>
                </a:tc>
                <a:tc>
                  <a:txBody>
                    <a:bodyPr/>
                    <a:lstStyle/>
                    <a:p>
                      <a:endParaRPr lang="en-US"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a:txBody>
                    <a:bodyPr/>
                    <a:lstStyle/>
                    <a:p>
                      <a:endParaRPr lang="en-US"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a:txBody>
                    <a:bodyPr/>
                    <a:lstStyle/>
                    <a:p>
                      <a:endParaRPr lang="en-US"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a:txBody>
                    <a:bodyPr/>
                    <a:lstStyle/>
                    <a:p>
                      <a:endParaRPr lang="en-US"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a:txBody>
                    <a:bodyPr/>
                    <a:lstStyle/>
                    <a:p>
                      <a:endParaRPr lang="en-US"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a:txBody>
                    <a:bodyPr/>
                    <a:lstStyle/>
                    <a:p>
                      <a:endParaRPr lang="en-US"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r>
              <a:tr h="370840">
                <a:tc gridSpan="4">
                  <a:txBody>
                    <a:bodyPr/>
                    <a:lstStyle/>
                    <a:p>
                      <a:pPr algn="ctr"/>
                      <a:r>
                        <a:rPr lang="en-US" sz="1400" b="1" dirty="0" smtClean="0">
                          <a:latin typeface="Arial"/>
                          <a:cs typeface="Arial"/>
                        </a:rPr>
                        <a:t>4 groups</a:t>
                      </a:r>
                      <a:endParaRPr lang="en-US" sz="1400" b="1" dirty="0">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66FF"/>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66FF"/>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366FF"/>
                    </a:solidFill>
                  </a:tcPr>
                </a:tc>
                <a:tc gridSpan="3">
                  <a:txBody>
                    <a:bodyPr/>
                    <a:lstStyle/>
                    <a:p>
                      <a:pPr algn="ctr"/>
                      <a:r>
                        <a:rPr lang="en-US" sz="1400" b="1" dirty="0" smtClean="0">
                          <a:latin typeface="Arial"/>
                          <a:cs typeface="Arial"/>
                        </a:rPr>
                        <a:t>3 groups</a:t>
                      </a:r>
                      <a:endParaRPr lang="en-US" sz="1400" b="1" dirty="0">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8000"/>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8000"/>
                    </a:solidFill>
                  </a:tcPr>
                </a:tc>
                <a:tc gridSpan="6">
                  <a:txBody>
                    <a:bodyPr/>
                    <a:lstStyle/>
                    <a:p>
                      <a:pPr algn="ctr"/>
                      <a:r>
                        <a:rPr lang="en-US" sz="1400" b="1" dirty="0" smtClean="0">
                          <a:latin typeface="Arial"/>
                          <a:cs typeface="Arial"/>
                        </a:rPr>
                        <a:t>6 groups</a:t>
                      </a:r>
                      <a:endParaRPr lang="en-US" sz="1400" b="1" dirty="0">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c hMerge="1">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6600"/>
                    </a:solidFill>
                  </a:tcPr>
                </a:tc>
              </a:tr>
            </a:tbl>
          </a:graphicData>
        </a:graphic>
      </p:graphicFrame>
    </p:spTree>
    <p:extLst>
      <p:ext uri="{BB962C8B-B14F-4D97-AF65-F5344CB8AC3E}">
        <p14:creationId xmlns:p14="http://schemas.microsoft.com/office/powerpoint/2010/main" val="3813269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000090"/>
                </a:solidFill>
              </a:rPr>
              <a:t>Development of OpenACC Parallel </a:t>
            </a:r>
            <a:r>
              <a:rPr lang="en-US" sz="2800" dirty="0">
                <a:solidFill>
                  <a:srgbClr val="000090"/>
                </a:solidFill>
              </a:rPr>
              <a:t>R</a:t>
            </a:r>
            <a:r>
              <a:rPr lang="en-US" sz="2800" dirty="0" smtClean="0">
                <a:solidFill>
                  <a:srgbClr val="000090"/>
                </a:solidFill>
              </a:rPr>
              <a:t>egions</a:t>
            </a:r>
            <a:endParaRPr lang="en-US" sz="2800" dirty="0">
              <a:solidFill>
                <a:srgbClr val="00009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295816329"/>
              </p:ext>
            </p:extLst>
          </p:nvPr>
        </p:nvGraphicFramePr>
        <p:xfrm>
          <a:off x="304800" y="1371600"/>
          <a:ext cx="8534400" cy="4724400"/>
        </p:xfrm>
        <a:graphic>
          <a:graphicData uri="http://schemas.openxmlformats.org/drawingml/2006/table">
            <a:tbl>
              <a:tblPr firstRow="1" bandRow="1">
                <a:effectLst>
                  <a:outerShdw blurRad="50800" dist="38100" dir="2700000" algn="tl" rotWithShape="0">
                    <a:prstClr val="black">
                      <a:alpha val="40000"/>
                    </a:prstClr>
                  </a:outerShdw>
                </a:effectLst>
                <a:tableStyleId>{9DCAF9ED-07DC-4A11-8D7F-57B35C25682E}</a:tableStyleId>
              </a:tblPr>
              <a:tblGrid>
                <a:gridCol w="4267200"/>
                <a:gridCol w="4267200"/>
              </a:tblGrid>
              <a:tr h="370840">
                <a:tc gridSpan="2">
                  <a:txBody>
                    <a:bodyPr/>
                    <a:lstStyle/>
                    <a:p>
                      <a:r>
                        <a:rPr lang="en-US" sz="2000" baseline="0" dirty="0" smtClean="0">
                          <a:latin typeface="Arial"/>
                          <a:cs typeface="Arial"/>
                        </a:rPr>
                        <a:t>Example: face loops after “face renumbering &amp; grouping” </a:t>
                      </a:r>
                      <a:endParaRPr lang="en-US" sz="2000" dirty="0">
                        <a:latin typeface="Arial"/>
                        <a:cs typeface="Arial"/>
                      </a:endParaRPr>
                    </a:p>
                  </a:txBody>
                  <a:tcPr/>
                </a:tc>
                <a:tc hMerge="1">
                  <a:txBody>
                    <a:bodyPr/>
                    <a:lstStyle/>
                    <a:p>
                      <a:endParaRPr lang="en-US"/>
                    </a:p>
                  </a:txBody>
                  <a:tcPr/>
                </a:tc>
              </a:tr>
              <a:tr h="370840">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latin typeface="Arial"/>
                          <a:cs typeface="Arial"/>
                        </a:rPr>
                        <a:t>The</a:t>
                      </a:r>
                      <a:r>
                        <a:rPr lang="en-US" sz="2000" baseline="0" dirty="0" smtClean="0">
                          <a:latin typeface="Arial"/>
                          <a:cs typeface="Arial"/>
                        </a:rPr>
                        <a:t> original face loops are nested in a sequential loop over groups. </a:t>
                      </a:r>
                      <a:endParaRPr lang="en-US" sz="2000" dirty="0" smtClean="0">
                        <a:latin typeface="Arial"/>
                        <a:cs typeface="Arial"/>
                      </a:endParaRPr>
                    </a:p>
                  </a:txBody>
                  <a:tcPr/>
                </a:tc>
                <a:tc hMerge="1">
                  <a:txBody>
                    <a:bodyPr/>
                    <a:lstStyle/>
                    <a:p>
                      <a:endParaRPr lang="en-US"/>
                    </a:p>
                  </a:txBody>
                  <a:tcPr/>
                </a:tc>
              </a:tr>
              <a:tr h="441960">
                <a:tc>
                  <a:txBody>
                    <a:bodyPr/>
                    <a:lstStyle/>
                    <a:p>
                      <a:pPr marL="0" marR="0" lvl="0" indent="0" algn="l" defTabSz="457200" rtl="0" eaLnBrk="1" fontAlgn="auto" latinLnBrk="0" hangingPunct="1">
                        <a:lnSpc>
                          <a:spcPct val="100000"/>
                        </a:lnSpc>
                        <a:spcBef>
                          <a:spcPts val="0"/>
                        </a:spcBef>
                        <a:spcAft>
                          <a:spcPts val="0"/>
                        </a:spcAft>
                        <a:buClrTx/>
                        <a:buSzTx/>
                        <a:buFont typeface="Wingdings" charset="2"/>
                        <a:buNone/>
                        <a:tabLst/>
                        <a:defRPr/>
                      </a:pPr>
                      <a:r>
                        <a:rPr lang="en-US" b="1" dirty="0" err="1" smtClean="0">
                          <a:effectLst/>
                          <a:latin typeface="Arial"/>
                          <a:cs typeface="Arial"/>
                        </a:rPr>
                        <a:t>OpenMP</a:t>
                      </a:r>
                      <a:r>
                        <a:rPr lang="en-US" b="1" baseline="0" dirty="0" smtClean="0">
                          <a:effectLst/>
                          <a:latin typeface="Arial"/>
                          <a:cs typeface="Arial"/>
                        </a:rPr>
                        <a:t> version</a:t>
                      </a:r>
                    </a:p>
                    <a:p>
                      <a:endParaRPr lang="en-US" sz="1000" b="1" kern="1200" dirty="0" smtClean="0">
                        <a:solidFill>
                          <a:srgbClr val="660066"/>
                        </a:solidFill>
                        <a:effectLst/>
                        <a:latin typeface="Arial"/>
                        <a:ea typeface="+mn-ea"/>
                        <a:cs typeface="Arial"/>
                      </a:endParaRPr>
                    </a:p>
                    <a:p>
                      <a:r>
                        <a:rPr lang="en-US" sz="1400" b="1" kern="1200" dirty="0" smtClean="0">
                          <a:solidFill>
                            <a:srgbClr val="FF0000"/>
                          </a:solidFill>
                          <a:effectLst/>
                          <a:latin typeface="Arial"/>
                          <a:ea typeface="+mn-ea"/>
                          <a:cs typeface="Arial"/>
                        </a:rPr>
                        <a:t>Nfac1 = </a:t>
                      </a:r>
                      <a:r>
                        <a:rPr lang="en-US" sz="1400" b="1" kern="1200" dirty="0" err="1" smtClean="0">
                          <a:solidFill>
                            <a:srgbClr val="FF0000"/>
                          </a:solidFill>
                          <a:effectLst/>
                          <a:latin typeface="Arial"/>
                          <a:ea typeface="+mn-ea"/>
                          <a:cs typeface="Arial"/>
                        </a:rPr>
                        <a:t>Njfac</a:t>
                      </a:r>
                      <a:r>
                        <a:rPr lang="en-US" sz="1400" b="1" kern="1200" dirty="0" smtClean="0">
                          <a:solidFill>
                            <a:srgbClr val="FF0000"/>
                          </a:solidFill>
                          <a:effectLst/>
                          <a:latin typeface="Arial"/>
                          <a:ea typeface="+mn-ea"/>
                          <a:cs typeface="Arial"/>
                        </a:rPr>
                        <a:t/>
                      </a:r>
                      <a:br>
                        <a:rPr lang="en-US" sz="1400" b="1" kern="1200" dirty="0" smtClean="0">
                          <a:solidFill>
                            <a:srgbClr val="FF0000"/>
                          </a:solidFill>
                          <a:effectLst/>
                          <a:latin typeface="Arial"/>
                          <a:ea typeface="+mn-ea"/>
                          <a:cs typeface="Arial"/>
                        </a:rPr>
                      </a:br>
                      <a:r>
                        <a:rPr lang="en-US" sz="1400" b="1" kern="1200" dirty="0" smtClean="0">
                          <a:solidFill>
                            <a:srgbClr val="FF0000"/>
                          </a:solidFill>
                          <a:effectLst/>
                          <a:latin typeface="Arial"/>
                          <a:ea typeface="+mn-ea"/>
                          <a:cs typeface="Arial"/>
                        </a:rPr>
                        <a:t>do </a:t>
                      </a:r>
                      <a:r>
                        <a:rPr lang="en-US" sz="1400" b="1" kern="1200" dirty="0" err="1" smtClean="0">
                          <a:solidFill>
                            <a:srgbClr val="FF0000"/>
                          </a:solidFill>
                          <a:effectLst/>
                          <a:latin typeface="Arial"/>
                          <a:ea typeface="+mn-ea"/>
                          <a:cs typeface="Arial"/>
                        </a:rPr>
                        <a:t>ipass</a:t>
                      </a:r>
                      <a:r>
                        <a:rPr lang="en-US" sz="1400" b="1" kern="1200" dirty="0" smtClean="0">
                          <a:solidFill>
                            <a:srgbClr val="FF0000"/>
                          </a:solidFill>
                          <a:effectLst/>
                          <a:latin typeface="Arial"/>
                          <a:ea typeface="+mn-ea"/>
                          <a:cs typeface="Arial"/>
                        </a:rPr>
                        <a:t> = 1, </a:t>
                      </a:r>
                      <a:r>
                        <a:rPr lang="en-US" sz="1400" b="1" kern="1200" dirty="0" err="1" smtClean="0">
                          <a:solidFill>
                            <a:srgbClr val="FF0000"/>
                          </a:solidFill>
                          <a:effectLst/>
                          <a:latin typeface="Arial"/>
                          <a:ea typeface="+mn-ea"/>
                          <a:cs typeface="Arial"/>
                        </a:rPr>
                        <a:t>Npass_ift</a:t>
                      </a:r>
                      <a:r>
                        <a:rPr lang="en-US" sz="1400" b="1" kern="1200" dirty="0" smtClean="0">
                          <a:solidFill>
                            <a:srgbClr val="FF0000"/>
                          </a:solidFill>
                          <a:effectLst/>
                          <a:latin typeface="Arial"/>
                          <a:ea typeface="+mn-ea"/>
                          <a:cs typeface="Arial"/>
                        </a:rPr>
                        <a:t> </a:t>
                      </a:r>
                      <a:endParaRPr lang="en-US" sz="1400" b="1" dirty="0" smtClean="0">
                        <a:solidFill>
                          <a:srgbClr val="FF0000"/>
                        </a:solidFill>
                        <a:latin typeface="Arial"/>
                        <a:cs typeface="Arial"/>
                      </a:endParaRPr>
                    </a:p>
                    <a:p>
                      <a:r>
                        <a:rPr lang="en-US" sz="1400" b="1" kern="1200" dirty="0" smtClean="0">
                          <a:solidFill>
                            <a:srgbClr val="FF0000"/>
                          </a:solidFill>
                          <a:effectLst/>
                          <a:latin typeface="Arial"/>
                          <a:ea typeface="+mn-ea"/>
                          <a:cs typeface="Arial"/>
                        </a:rPr>
                        <a:t>    Nfac0 = Nfac1 + 1</a:t>
                      </a:r>
                      <a:br>
                        <a:rPr lang="en-US" sz="1400" b="1" kern="1200" dirty="0" smtClean="0">
                          <a:solidFill>
                            <a:srgbClr val="FF0000"/>
                          </a:solidFill>
                          <a:effectLst/>
                          <a:latin typeface="Arial"/>
                          <a:ea typeface="+mn-ea"/>
                          <a:cs typeface="Arial"/>
                        </a:rPr>
                      </a:br>
                      <a:r>
                        <a:rPr lang="en-US" sz="1400" b="1" kern="1200" dirty="0" smtClean="0">
                          <a:solidFill>
                            <a:srgbClr val="FF0000"/>
                          </a:solidFill>
                          <a:effectLst/>
                          <a:latin typeface="Arial"/>
                          <a:ea typeface="+mn-ea"/>
                          <a:cs typeface="Arial"/>
                        </a:rPr>
                        <a:t>    Nfac1 = </a:t>
                      </a:r>
                      <a:r>
                        <a:rPr lang="en-US" sz="1400" b="1" kern="1200" dirty="0" err="1" smtClean="0">
                          <a:solidFill>
                            <a:srgbClr val="FF0000"/>
                          </a:solidFill>
                          <a:effectLst/>
                          <a:latin typeface="Arial"/>
                          <a:ea typeface="+mn-ea"/>
                          <a:cs typeface="Arial"/>
                        </a:rPr>
                        <a:t>fpass_ift</a:t>
                      </a:r>
                      <a:r>
                        <a:rPr lang="en-US" sz="1400" b="1" kern="1200" dirty="0" smtClean="0">
                          <a:solidFill>
                            <a:srgbClr val="FF0000"/>
                          </a:solidFill>
                          <a:effectLst/>
                          <a:latin typeface="Arial"/>
                          <a:ea typeface="+mn-ea"/>
                          <a:cs typeface="Arial"/>
                        </a:rPr>
                        <a:t>(</a:t>
                      </a:r>
                      <a:r>
                        <a:rPr lang="en-US" sz="1400" b="1" kern="1200" dirty="0" err="1" smtClean="0">
                          <a:solidFill>
                            <a:srgbClr val="FF0000"/>
                          </a:solidFill>
                          <a:effectLst/>
                          <a:latin typeface="Arial"/>
                          <a:ea typeface="+mn-ea"/>
                          <a:cs typeface="Arial"/>
                        </a:rPr>
                        <a:t>ipass</a:t>
                      </a:r>
                      <a:r>
                        <a:rPr lang="en-US" sz="1400" b="1" kern="1200" dirty="0" smtClean="0">
                          <a:solidFill>
                            <a:srgbClr val="FF0000"/>
                          </a:solidFill>
                          <a:effectLst/>
                          <a:latin typeface="Arial"/>
                          <a:ea typeface="+mn-ea"/>
                          <a:cs typeface="Arial"/>
                        </a:rPr>
                        <a:t>) </a:t>
                      </a:r>
                    </a:p>
                    <a:p>
                      <a:r>
                        <a:rPr lang="en-US" sz="1400" b="1" kern="1200" dirty="0" smtClean="0">
                          <a:solidFill>
                            <a:schemeClr val="dk1"/>
                          </a:solidFill>
                          <a:effectLst/>
                          <a:latin typeface="Arial"/>
                          <a:ea typeface="+mn-ea"/>
                          <a:cs typeface="Arial"/>
                        </a:rPr>
                        <a:t>    </a:t>
                      </a:r>
                      <a:r>
                        <a:rPr lang="en-US" sz="1400" b="1" kern="1200" dirty="0" smtClean="0">
                          <a:solidFill>
                            <a:srgbClr val="0000FF"/>
                          </a:solidFill>
                          <a:effectLst/>
                          <a:latin typeface="Arial"/>
                          <a:ea typeface="+mn-ea"/>
                          <a:cs typeface="Arial"/>
                        </a:rPr>
                        <a:t>!$</a:t>
                      </a:r>
                      <a:r>
                        <a:rPr lang="en-US" sz="1400" b="1" kern="1200" dirty="0" err="1" smtClean="0">
                          <a:solidFill>
                            <a:srgbClr val="0000FF"/>
                          </a:solidFill>
                          <a:effectLst/>
                          <a:latin typeface="Arial"/>
                          <a:ea typeface="+mn-ea"/>
                          <a:cs typeface="Arial"/>
                        </a:rPr>
                        <a:t>omp</a:t>
                      </a:r>
                      <a:r>
                        <a:rPr lang="en-US" sz="1400" b="1" kern="1200" dirty="0" smtClean="0">
                          <a:solidFill>
                            <a:srgbClr val="0000FF"/>
                          </a:solidFill>
                          <a:effectLst/>
                          <a:latin typeface="Arial"/>
                          <a:ea typeface="+mn-ea"/>
                          <a:cs typeface="Arial"/>
                        </a:rPr>
                        <a:t> parallel</a:t>
                      </a:r>
                      <a:br>
                        <a:rPr lang="en-US" sz="1400" b="1" kern="1200" dirty="0" smtClean="0">
                          <a:solidFill>
                            <a:srgbClr val="0000FF"/>
                          </a:solidFill>
                          <a:effectLst/>
                          <a:latin typeface="Arial"/>
                          <a:ea typeface="+mn-ea"/>
                          <a:cs typeface="Arial"/>
                        </a:rPr>
                      </a:br>
                      <a:r>
                        <a:rPr lang="en-US" sz="1400" b="1" kern="1200" dirty="0" smtClean="0">
                          <a:solidFill>
                            <a:srgbClr val="0000FF"/>
                          </a:solidFill>
                          <a:effectLst/>
                          <a:latin typeface="Arial"/>
                          <a:ea typeface="+mn-ea"/>
                          <a:cs typeface="Arial"/>
                        </a:rPr>
                        <a:t>    !$</a:t>
                      </a:r>
                      <a:r>
                        <a:rPr lang="en-US" sz="1400" b="1" kern="1200" dirty="0" err="1" smtClean="0">
                          <a:solidFill>
                            <a:srgbClr val="0000FF"/>
                          </a:solidFill>
                          <a:effectLst/>
                          <a:latin typeface="Arial"/>
                          <a:ea typeface="+mn-ea"/>
                          <a:cs typeface="Arial"/>
                        </a:rPr>
                        <a:t>omp</a:t>
                      </a:r>
                      <a:r>
                        <a:rPr lang="en-US" sz="1400" b="1" kern="1200" dirty="0" smtClean="0">
                          <a:solidFill>
                            <a:srgbClr val="0000FF"/>
                          </a:solidFill>
                          <a:effectLst/>
                          <a:latin typeface="Arial"/>
                          <a:ea typeface="+mn-ea"/>
                          <a:cs typeface="Arial"/>
                        </a:rPr>
                        <a:t> do</a:t>
                      </a:r>
                      <a:br>
                        <a:rPr lang="en-US" sz="1400" b="1" kern="1200" dirty="0" smtClean="0">
                          <a:solidFill>
                            <a:srgbClr val="0000FF"/>
                          </a:solidFill>
                          <a:effectLst/>
                          <a:latin typeface="Arial"/>
                          <a:ea typeface="+mn-ea"/>
                          <a:cs typeface="Arial"/>
                        </a:rPr>
                      </a:br>
                      <a:r>
                        <a:rPr lang="en-US" sz="1400" b="1" kern="1200" dirty="0" smtClean="0">
                          <a:solidFill>
                            <a:schemeClr val="dk1"/>
                          </a:solidFill>
                          <a:effectLst/>
                          <a:latin typeface="Arial"/>
                          <a:ea typeface="+mn-ea"/>
                          <a:cs typeface="Arial"/>
                        </a:rPr>
                        <a:t>    do </a:t>
                      </a:r>
                      <a:r>
                        <a:rPr lang="en-US" sz="1400" b="1" kern="1200" dirty="0" err="1" smtClean="0">
                          <a:solidFill>
                            <a:schemeClr val="dk1"/>
                          </a:solidFill>
                          <a:effectLst/>
                          <a:latin typeface="Arial"/>
                          <a:ea typeface="+mn-ea"/>
                          <a:cs typeface="Arial"/>
                        </a:rPr>
                        <a:t>ifa</a:t>
                      </a:r>
                      <a:r>
                        <a:rPr lang="en-US" sz="1400" b="1" kern="1200" dirty="0" smtClean="0">
                          <a:solidFill>
                            <a:schemeClr val="dk1"/>
                          </a:solidFill>
                          <a:effectLst/>
                          <a:latin typeface="Arial"/>
                          <a:ea typeface="+mn-ea"/>
                          <a:cs typeface="Arial"/>
                        </a:rPr>
                        <a:t> = Nfac0, Nfac1 </a:t>
                      </a:r>
                      <a:endParaRPr lang="en-US" sz="1400" b="1" dirty="0" smtClean="0">
                        <a:latin typeface="Arial"/>
                        <a:cs typeface="Arial"/>
                      </a:endParaRPr>
                    </a:p>
                    <a:p>
                      <a:r>
                        <a:rPr lang="en-US" sz="1400" b="1" kern="1200" dirty="0" smtClean="0">
                          <a:solidFill>
                            <a:schemeClr val="dk1"/>
                          </a:solidFill>
                          <a:effectLst/>
                          <a:latin typeface="Arial"/>
                          <a:ea typeface="+mn-ea"/>
                          <a:cs typeface="Arial"/>
                        </a:rPr>
                        <a:t>        do </a:t>
                      </a:r>
                      <a:r>
                        <a:rPr lang="en-US" sz="1400" b="1" kern="1200" dirty="0" err="1" smtClean="0">
                          <a:solidFill>
                            <a:schemeClr val="dk1"/>
                          </a:solidFill>
                          <a:effectLst/>
                          <a:latin typeface="Arial"/>
                          <a:ea typeface="+mn-ea"/>
                          <a:cs typeface="Arial"/>
                        </a:rPr>
                        <a:t>ig</a:t>
                      </a:r>
                      <a:r>
                        <a:rPr lang="en-US" sz="1400" b="1" kern="1200" dirty="0" smtClean="0">
                          <a:solidFill>
                            <a:schemeClr val="dk1"/>
                          </a:solidFill>
                          <a:effectLst/>
                          <a:latin typeface="Arial"/>
                          <a:ea typeface="+mn-ea"/>
                          <a:cs typeface="Arial"/>
                        </a:rPr>
                        <a:t> = 1, </a:t>
                      </a:r>
                      <a:r>
                        <a:rPr lang="en-US" sz="1400" b="1" kern="1200" dirty="0" err="1" smtClean="0">
                          <a:solidFill>
                            <a:schemeClr val="dk1"/>
                          </a:solidFill>
                          <a:effectLst/>
                          <a:latin typeface="Arial"/>
                          <a:ea typeface="+mn-ea"/>
                          <a:cs typeface="Arial"/>
                        </a:rPr>
                        <a:t>Ngp</a:t>
                      </a:r>
                      <a:r>
                        <a:rPr lang="en-US" sz="1400" b="1" kern="1200" dirty="0" smtClean="0">
                          <a:solidFill>
                            <a:schemeClr val="dk1"/>
                          </a:solidFill>
                          <a:effectLst/>
                          <a:latin typeface="Arial"/>
                          <a:ea typeface="+mn-ea"/>
                          <a:cs typeface="Arial"/>
                        </a:rPr>
                        <a:t> </a:t>
                      </a:r>
                    </a:p>
                    <a:p>
                      <a:r>
                        <a:rPr lang="en-US" sz="1400" b="1" kern="1200" dirty="0" smtClean="0">
                          <a:solidFill>
                            <a:srgbClr val="0000FF"/>
                          </a:solidFill>
                          <a:effectLst/>
                          <a:latin typeface="Arial"/>
                          <a:ea typeface="+mn-ea"/>
                          <a:cs typeface="Arial"/>
                        </a:rPr>
                        <a:t>            !... contribution to the face-left element </a:t>
                      </a:r>
                      <a:endParaRPr lang="en-US" sz="1400" b="1" kern="1200" dirty="0" smtClean="0">
                        <a:solidFill>
                          <a:schemeClr val="dk1"/>
                        </a:solidFill>
                        <a:effectLst/>
                        <a:latin typeface="Arial"/>
                        <a:ea typeface="+mn-ea"/>
                        <a:cs typeface="Arial"/>
                      </a:endParaRPr>
                    </a:p>
                    <a:p>
                      <a:r>
                        <a:rPr lang="en-US" sz="1400" b="1" kern="1200" dirty="0" smtClean="0">
                          <a:solidFill>
                            <a:schemeClr val="dk1"/>
                          </a:solidFill>
                          <a:effectLst/>
                          <a:latin typeface="Arial"/>
                          <a:ea typeface="+mn-ea"/>
                          <a:cs typeface="Arial"/>
                        </a:rPr>
                        <a:t>            </a:t>
                      </a:r>
                      <a:r>
                        <a:rPr lang="en-US" sz="1400" b="1" kern="1200" dirty="0" err="1" smtClean="0">
                          <a:solidFill>
                            <a:schemeClr val="dk1"/>
                          </a:solidFill>
                          <a:effectLst/>
                          <a:latin typeface="Arial"/>
                          <a:ea typeface="+mn-ea"/>
                          <a:cs typeface="Arial"/>
                        </a:rPr>
                        <a:t>rhsel</a:t>
                      </a:r>
                      <a:r>
                        <a:rPr lang="en-US" sz="1400" b="1" kern="1200" dirty="0" smtClean="0">
                          <a:solidFill>
                            <a:schemeClr val="dk1"/>
                          </a:solidFill>
                          <a:effectLst/>
                          <a:latin typeface="Arial"/>
                          <a:ea typeface="+mn-ea"/>
                          <a:cs typeface="Arial"/>
                        </a:rPr>
                        <a:t>(:, :, </a:t>
                      </a:r>
                      <a:r>
                        <a:rPr lang="en-US" sz="1400" b="1" kern="1200" dirty="0" err="1" smtClean="0">
                          <a:solidFill>
                            <a:schemeClr val="dk1"/>
                          </a:solidFill>
                          <a:effectLst/>
                          <a:latin typeface="Arial"/>
                          <a:ea typeface="+mn-ea"/>
                          <a:cs typeface="Arial"/>
                        </a:rPr>
                        <a:t>iel</a:t>
                      </a:r>
                      <a:r>
                        <a:rPr lang="en-US" sz="1400" b="1" kern="1200" dirty="0" smtClean="0">
                          <a:solidFill>
                            <a:schemeClr val="dk1"/>
                          </a:solidFill>
                          <a:effectLst/>
                          <a:latin typeface="Arial"/>
                          <a:ea typeface="+mn-ea"/>
                          <a:cs typeface="Arial"/>
                        </a:rPr>
                        <a:t>) = </a:t>
                      </a:r>
                      <a:r>
                        <a:rPr lang="en-US" sz="1400" b="1" kern="1200" dirty="0" err="1" smtClean="0">
                          <a:solidFill>
                            <a:schemeClr val="dk1"/>
                          </a:solidFill>
                          <a:effectLst/>
                          <a:latin typeface="Arial"/>
                          <a:ea typeface="+mn-ea"/>
                          <a:cs typeface="Arial"/>
                        </a:rPr>
                        <a:t>rhsel</a:t>
                      </a:r>
                      <a:r>
                        <a:rPr lang="en-US" sz="1400" b="1" kern="1200" dirty="0" smtClean="0">
                          <a:solidFill>
                            <a:schemeClr val="dk1"/>
                          </a:solidFill>
                          <a:effectLst/>
                          <a:latin typeface="Arial"/>
                          <a:ea typeface="+mn-ea"/>
                          <a:cs typeface="Arial"/>
                        </a:rPr>
                        <a:t>(:, :, </a:t>
                      </a:r>
                      <a:r>
                        <a:rPr lang="en-US" sz="1400" b="1" kern="1200" dirty="0" err="1" smtClean="0">
                          <a:solidFill>
                            <a:schemeClr val="dk1"/>
                          </a:solidFill>
                          <a:effectLst/>
                          <a:latin typeface="Arial"/>
                          <a:ea typeface="+mn-ea"/>
                          <a:cs typeface="Arial"/>
                        </a:rPr>
                        <a:t>iel</a:t>
                      </a:r>
                      <a:r>
                        <a:rPr lang="en-US" sz="1400" b="1" kern="1200" dirty="0" smtClean="0">
                          <a:solidFill>
                            <a:schemeClr val="dk1"/>
                          </a:solidFill>
                          <a:effectLst/>
                          <a:latin typeface="Arial"/>
                          <a:ea typeface="+mn-ea"/>
                          <a:cs typeface="Arial"/>
                        </a:rPr>
                        <a:t>) - flux </a:t>
                      </a:r>
                    </a:p>
                    <a:p>
                      <a:r>
                        <a:rPr lang="en-US" sz="1400" b="1" kern="1200" dirty="0" smtClean="0">
                          <a:solidFill>
                            <a:schemeClr val="dk1"/>
                          </a:solidFill>
                          <a:effectLst/>
                          <a:latin typeface="Arial"/>
                          <a:ea typeface="+mn-ea"/>
                          <a:cs typeface="Arial"/>
                        </a:rPr>
                        <a:t>            </a:t>
                      </a:r>
                      <a:r>
                        <a:rPr lang="en-US" sz="1400" b="1" kern="1200" dirty="0" smtClean="0">
                          <a:solidFill>
                            <a:srgbClr val="0000FF"/>
                          </a:solidFill>
                          <a:effectLst/>
                          <a:latin typeface="Arial"/>
                          <a:ea typeface="+mn-ea"/>
                          <a:cs typeface="Arial"/>
                        </a:rPr>
                        <a:t>!... contribution to the face-right element </a:t>
                      </a:r>
                      <a:endParaRPr lang="en-US" sz="1400" b="1" kern="1200" dirty="0" smtClean="0">
                        <a:solidFill>
                          <a:schemeClr val="dk1"/>
                        </a:solidFill>
                        <a:effectLst/>
                        <a:latin typeface="Arial"/>
                        <a:ea typeface="+mn-ea"/>
                        <a:cs typeface="Arial"/>
                      </a:endParaRPr>
                    </a:p>
                    <a:p>
                      <a:r>
                        <a:rPr lang="en-US" sz="1400" b="1" kern="1200" dirty="0" smtClean="0">
                          <a:solidFill>
                            <a:schemeClr val="dk1"/>
                          </a:solidFill>
                          <a:effectLst/>
                          <a:latin typeface="Arial"/>
                          <a:ea typeface="+mn-ea"/>
                          <a:cs typeface="Arial"/>
                        </a:rPr>
                        <a:t>            </a:t>
                      </a:r>
                      <a:r>
                        <a:rPr lang="en-US" sz="1400" b="1" kern="1200" dirty="0" err="1" smtClean="0">
                          <a:solidFill>
                            <a:schemeClr val="dk1"/>
                          </a:solidFill>
                          <a:effectLst/>
                          <a:latin typeface="Arial"/>
                          <a:ea typeface="+mn-ea"/>
                          <a:cs typeface="Arial"/>
                        </a:rPr>
                        <a:t>rhsel</a:t>
                      </a:r>
                      <a:r>
                        <a:rPr lang="en-US" sz="1400" b="1" kern="1200" dirty="0" smtClean="0">
                          <a:solidFill>
                            <a:schemeClr val="dk1"/>
                          </a:solidFill>
                          <a:effectLst/>
                          <a:latin typeface="Arial"/>
                          <a:ea typeface="+mn-ea"/>
                          <a:cs typeface="Arial"/>
                        </a:rPr>
                        <a:t>(:,</a:t>
                      </a:r>
                      <a:r>
                        <a:rPr lang="en-US" sz="1400" b="1" kern="1200" baseline="0" dirty="0" smtClean="0">
                          <a:solidFill>
                            <a:schemeClr val="dk1"/>
                          </a:solidFill>
                          <a:effectLst/>
                          <a:latin typeface="Arial"/>
                          <a:ea typeface="+mn-ea"/>
                          <a:cs typeface="Arial"/>
                        </a:rPr>
                        <a:t> :</a:t>
                      </a:r>
                      <a:r>
                        <a:rPr lang="en-US" sz="1400" b="1" kern="1200" dirty="0" smtClean="0">
                          <a:solidFill>
                            <a:schemeClr val="dk1"/>
                          </a:solidFill>
                          <a:effectLst/>
                          <a:latin typeface="Arial"/>
                          <a:ea typeface="+mn-ea"/>
                          <a:cs typeface="Arial"/>
                        </a:rPr>
                        <a:t>, </a:t>
                      </a:r>
                      <a:r>
                        <a:rPr lang="en-US" sz="1400" b="1" kern="1200" dirty="0" err="1" smtClean="0">
                          <a:solidFill>
                            <a:schemeClr val="dk1"/>
                          </a:solidFill>
                          <a:effectLst/>
                          <a:latin typeface="Arial"/>
                          <a:ea typeface="+mn-ea"/>
                          <a:cs typeface="Arial"/>
                        </a:rPr>
                        <a:t>ier</a:t>
                      </a:r>
                      <a:r>
                        <a:rPr lang="en-US" sz="1400" b="1" kern="1200" dirty="0" smtClean="0">
                          <a:solidFill>
                            <a:schemeClr val="dk1"/>
                          </a:solidFill>
                          <a:effectLst/>
                          <a:latin typeface="Arial"/>
                          <a:ea typeface="+mn-ea"/>
                          <a:cs typeface="Arial"/>
                        </a:rPr>
                        <a:t>) = </a:t>
                      </a:r>
                      <a:r>
                        <a:rPr lang="en-US" sz="1400" b="1" kern="1200" dirty="0" err="1" smtClean="0">
                          <a:solidFill>
                            <a:schemeClr val="dk1"/>
                          </a:solidFill>
                          <a:effectLst/>
                          <a:latin typeface="Arial"/>
                          <a:ea typeface="+mn-ea"/>
                          <a:cs typeface="Arial"/>
                        </a:rPr>
                        <a:t>rhsel</a:t>
                      </a:r>
                      <a:r>
                        <a:rPr lang="en-US" sz="1400" b="1" kern="1200" dirty="0" smtClean="0">
                          <a:solidFill>
                            <a:schemeClr val="dk1"/>
                          </a:solidFill>
                          <a:effectLst/>
                          <a:latin typeface="Arial"/>
                          <a:ea typeface="+mn-ea"/>
                          <a:cs typeface="Arial"/>
                        </a:rPr>
                        <a:t>(:, :, </a:t>
                      </a:r>
                      <a:r>
                        <a:rPr lang="en-US" sz="1400" b="1" kern="1200" dirty="0" err="1" smtClean="0">
                          <a:solidFill>
                            <a:schemeClr val="dk1"/>
                          </a:solidFill>
                          <a:effectLst/>
                          <a:latin typeface="Arial"/>
                          <a:ea typeface="+mn-ea"/>
                          <a:cs typeface="Arial"/>
                        </a:rPr>
                        <a:t>ier</a:t>
                      </a:r>
                      <a:r>
                        <a:rPr lang="en-US" sz="1400" b="1" kern="1200" dirty="0" smtClean="0">
                          <a:solidFill>
                            <a:schemeClr val="dk1"/>
                          </a:solidFill>
                          <a:effectLst/>
                          <a:latin typeface="Arial"/>
                          <a:ea typeface="+mn-ea"/>
                          <a:cs typeface="Arial"/>
                        </a:rPr>
                        <a:t>) + flux </a:t>
                      </a:r>
                      <a:endParaRPr lang="en-US" sz="1400" b="1" dirty="0" smtClean="0">
                        <a:latin typeface="Arial"/>
                        <a:cs typeface="Arial"/>
                      </a:endParaRPr>
                    </a:p>
                    <a:p>
                      <a:r>
                        <a:rPr lang="en-US" sz="1400" b="1" kern="1200" dirty="0" smtClean="0">
                          <a:solidFill>
                            <a:schemeClr val="dk1"/>
                          </a:solidFill>
                          <a:effectLst/>
                          <a:latin typeface="Arial"/>
                          <a:ea typeface="+mn-ea"/>
                          <a:cs typeface="Arial"/>
                        </a:rPr>
                        <a:t>        </a:t>
                      </a:r>
                      <a:r>
                        <a:rPr lang="en-US" sz="1400" b="1" kern="1200" dirty="0" err="1" smtClean="0">
                          <a:solidFill>
                            <a:schemeClr val="dk1"/>
                          </a:solidFill>
                          <a:effectLst/>
                          <a:latin typeface="Arial"/>
                          <a:ea typeface="+mn-ea"/>
                          <a:cs typeface="Arial"/>
                        </a:rPr>
                        <a:t>enddo</a:t>
                      </a:r>
                      <a:r>
                        <a:rPr lang="en-US" sz="1400" b="1" kern="1200" dirty="0" smtClean="0">
                          <a:solidFill>
                            <a:schemeClr val="dk1"/>
                          </a:solidFill>
                          <a:effectLst/>
                          <a:latin typeface="Arial"/>
                          <a:ea typeface="+mn-ea"/>
                          <a:cs typeface="Arial"/>
                        </a:rPr>
                        <a:t> </a:t>
                      </a:r>
                    </a:p>
                    <a:p>
                      <a:r>
                        <a:rPr lang="en-US" sz="1400" b="1" kern="1200" dirty="0" smtClean="0">
                          <a:solidFill>
                            <a:schemeClr val="dk1"/>
                          </a:solidFill>
                          <a:effectLst/>
                          <a:latin typeface="Arial"/>
                          <a:ea typeface="+mn-ea"/>
                          <a:cs typeface="Arial"/>
                        </a:rPr>
                        <a:t>    </a:t>
                      </a:r>
                      <a:r>
                        <a:rPr lang="en-US" sz="1400" b="1" kern="1200" dirty="0" err="1" smtClean="0">
                          <a:solidFill>
                            <a:schemeClr val="dk1"/>
                          </a:solidFill>
                          <a:effectLst/>
                          <a:latin typeface="Arial"/>
                          <a:ea typeface="+mn-ea"/>
                          <a:cs typeface="Arial"/>
                        </a:rPr>
                        <a:t>enddo</a:t>
                      </a:r>
                      <a:r>
                        <a:rPr lang="en-US" sz="1400" b="1" kern="1200" dirty="0" smtClean="0">
                          <a:solidFill>
                            <a:schemeClr val="dk1"/>
                          </a:solidFill>
                          <a:effectLst/>
                          <a:latin typeface="Arial"/>
                          <a:ea typeface="+mn-ea"/>
                          <a:cs typeface="Arial"/>
                        </a:rPr>
                        <a:t> </a:t>
                      </a:r>
                      <a:endParaRPr lang="en-US" sz="1400" b="1" dirty="0" smtClean="0">
                        <a:latin typeface="Arial"/>
                        <a:cs typeface="Arial"/>
                      </a:endParaRPr>
                    </a:p>
                    <a:p>
                      <a:r>
                        <a:rPr lang="en-US" sz="1400" b="1" kern="1200" dirty="0" smtClean="0">
                          <a:solidFill>
                            <a:schemeClr val="dk1"/>
                          </a:solidFill>
                          <a:effectLst/>
                          <a:latin typeface="Arial"/>
                          <a:ea typeface="+mn-ea"/>
                          <a:cs typeface="Arial"/>
                        </a:rPr>
                        <a:t>    </a:t>
                      </a:r>
                      <a:r>
                        <a:rPr lang="en-US" sz="1400" b="1" kern="1200" dirty="0" smtClean="0">
                          <a:solidFill>
                            <a:srgbClr val="0000FF"/>
                          </a:solidFill>
                          <a:effectLst/>
                          <a:latin typeface="Arial"/>
                          <a:ea typeface="+mn-ea"/>
                          <a:cs typeface="Arial"/>
                        </a:rPr>
                        <a:t>!$</a:t>
                      </a:r>
                      <a:r>
                        <a:rPr lang="en-US" sz="1400" b="1" kern="1200" dirty="0" err="1" smtClean="0">
                          <a:solidFill>
                            <a:srgbClr val="0000FF"/>
                          </a:solidFill>
                          <a:effectLst/>
                          <a:latin typeface="Arial"/>
                          <a:ea typeface="+mn-ea"/>
                          <a:cs typeface="Arial"/>
                        </a:rPr>
                        <a:t>omp</a:t>
                      </a:r>
                      <a:r>
                        <a:rPr lang="en-US" sz="1400" b="1" kern="1200" dirty="0" smtClean="0">
                          <a:solidFill>
                            <a:srgbClr val="0000FF"/>
                          </a:solidFill>
                          <a:effectLst/>
                          <a:latin typeface="Arial"/>
                          <a:ea typeface="+mn-ea"/>
                          <a:cs typeface="Arial"/>
                        </a:rPr>
                        <a:t> end parallel </a:t>
                      </a:r>
                    </a:p>
                    <a:p>
                      <a:r>
                        <a:rPr lang="en-US" sz="1400" b="1" kern="1200" dirty="0" err="1" smtClean="0">
                          <a:solidFill>
                            <a:srgbClr val="FF0000"/>
                          </a:solidFill>
                          <a:effectLst/>
                          <a:latin typeface="Arial"/>
                          <a:ea typeface="+mn-ea"/>
                          <a:cs typeface="Arial"/>
                        </a:rPr>
                        <a:t>enddo</a:t>
                      </a:r>
                      <a:r>
                        <a:rPr lang="en-US" sz="1400" b="1" kern="1200" dirty="0" smtClean="0">
                          <a:solidFill>
                            <a:srgbClr val="660066"/>
                          </a:solidFill>
                          <a:effectLst/>
                          <a:latin typeface="Arial"/>
                          <a:ea typeface="+mn-ea"/>
                          <a:cs typeface="Arial"/>
                        </a:rPr>
                        <a:t> </a:t>
                      </a:r>
                      <a:endParaRPr lang="en-US" sz="1400" b="1" dirty="0" smtClean="0">
                        <a:solidFill>
                          <a:srgbClr val="660066"/>
                        </a:solidFill>
                        <a:latin typeface="Arial"/>
                        <a:cs typeface="Arial"/>
                      </a:endParaRPr>
                    </a:p>
                  </a:txBody>
                  <a:tcPr>
                    <a:lnR w="12700" cap="flat" cmpd="sng" algn="ctr">
                      <a:solidFill>
                        <a:scrgbClr r="0" g="0" b="0"/>
                      </a:solidFill>
                      <a:prstDash val="solid"/>
                      <a:round/>
                      <a:headEnd type="none" w="med" len="med"/>
                      <a:tailEnd type="none" w="med" len="med"/>
                    </a:lnR>
                    <a:solidFill>
                      <a:srgbClr val="CCFFCC"/>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Wingdings" charset="2"/>
                        <a:buNone/>
                        <a:tabLst/>
                        <a:defRPr/>
                      </a:pPr>
                      <a:r>
                        <a:rPr lang="en-US" b="1" dirty="0" smtClean="0">
                          <a:effectLst/>
                          <a:latin typeface="Arial"/>
                          <a:cs typeface="Arial"/>
                        </a:rPr>
                        <a:t>OpenACC version</a:t>
                      </a:r>
                    </a:p>
                    <a:p>
                      <a:endParaRPr lang="en-US" sz="1000" kern="1200" dirty="0" smtClean="0">
                        <a:solidFill>
                          <a:srgbClr val="660066"/>
                        </a:solidFill>
                        <a:effectLst/>
                        <a:latin typeface="Arial"/>
                        <a:ea typeface="+mn-ea"/>
                        <a:cs typeface="Arial"/>
                      </a:endParaRPr>
                    </a:p>
                    <a:p>
                      <a:r>
                        <a:rPr lang="en-US" sz="1400" b="1" kern="1200" dirty="0" smtClean="0">
                          <a:solidFill>
                            <a:srgbClr val="FF0000"/>
                          </a:solidFill>
                          <a:effectLst/>
                          <a:latin typeface="Arial"/>
                          <a:ea typeface="+mn-ea"/>
                          <a:cs typeface="Arial"/>
                        </a:rPr>
                        <a:t>Nfac1 = </a:t>
                      </a:r>
                      <a:r>
                        <a:rPr lang="en-US" sz="1400" b="1" kern="1200" dirty="0" err="1" smtClean="0">
                          <a:solidFill>
                            <a:srgbClr val="FF0000"/>
                          </a:solidFill>
                          <a:effectLst/>
                          <a:latin typeface="Arial"/>
                          <a:ea typeface="+mn-ea"/>
                          <a:cs typeface="Arial"/>
                        </a:rPr>
                        <a:t>Njfac</a:t>
                      </a:r>
                      <a:r>
                        <a:rPr lang="en-US" sz="1400" b="1" kern="1200" dirty="0" smtClean="0">
                          <a:solidFill>
                            <a:srgbClr val="FF0000"/>
                          </a:solidFill>
                          <a:effectLst/>
                          <a:latin typeface="Arial"/>
                          <a:ea typeface="+mn-ea"/>
                          <a:cs typeface="Arial"/>
                        </a:rPr>
                        <a:t> </a:t>
                      </a:r>
                      <a:endParaRPr lang="en-US" sz="1400" b="1" dirty="0" smtClean="0">
                        <a:solidFill>
                          <a:srgbClr val="FF0000"/>
                        </a:solidFill>
                        <a:latin typeface="Arial"/>
                        <a:cs typeface="Arial"/>
                      </a:endParaRPr>
                    </a:p>
                    <a:p>
                      <a:r>
                        <a:rPr lang="en-US" sz="1400" b="1" kern="1200" dirty="0" smtClean="0">
                          <a:solidFill>
                            <a:srgbClr val="FF0000"/>
                          </a:solidFill>
                          <a:effectLst/>
                          <a:latin typeface="Arial"/>
                          <a:ea typeface="+mn-ea"/>
                          <a:cs typeface="Arial"/>
                        </a:rPr>
                        <a:t>do </a:t>
                      </a:r>
                      <a:r>
                        <a:rPr lang="en-US" sz="1400" b="1" kern="1200" dirty="0" err="1" smtClean="0">
                          <a:solidFill>
                            <a:srgbClr val="FF0000"/>
                          </a:solidFill>
                          <a:effectLst/>
                          <a:latin typeface="Arial"/>
                          <a:ea typeface="+mn-ea"/>
                          <a:cs typeface="Arial"/>
                        </a:rPr>
                        <a:t>ipass</a:t>
                      </a:r>
                      <a:r>
                        <a:rPr lang="en-US" sz="1400" b="1" kern="1200" dirty="0" smtClean="0">
                          <a:solidFill>
                            <a:srgbClr val="FF0000"/>
                          </a:solidFill>
                          <a:effectLst/>
                          <a:latin typeface="Arial"/>
                          <a:ea typeface="+mn-ea"/>
                          <a:cs typeface="Arial"/>
                        </a:rPr>
                        <a:t> = 1, </a:t>
                      </a:r>
                      <a:r>
                        <a:rPr lang="en-US" sz="1400" b="1" kern="1200" dirty="0" err="1" smtClean="0">
                          <a:solidFill>
                            <a:srgbClr val="FF0000"/>
                          </a:solidFill>
                          <a:effectLst/>
                          <a:latin typeface="Arial"/>
                          <a:ea typeface="+mn-ea"/>
                          <a:cs typeface="Arial"/>
                        </a:rPr>
                        <a:t>Npass_ift</a:t>
                      </a:r>
                      <a:r>
                        <a:rPr lang="en-US" sz="1400" b="1" kern="1200" dirty="0" smtClean="0">
                          <a:solidFill>
                            <a:srgbClr val="FF0000"/>
                          </a:solidFill>
                          <a:effectLst/>
                          <a:latin typeface="Arial"/>
                          <a:ea typeface="+mn-ea"/>
                          <a:cs typeface="Arial"/>
                        </a:rPr>
                        <a:t> </a:t>
                      </a:r>
                    </a:p>
                    <a:p>
                      <a:r>
                        <a:rPr lang="en-US" sz="1400" b="1" kern="1200" dirty="0" smtClean="0">
                          <a:solidFill>
                            <a:srgbClr val="FF0000"/>
                          </a:solidFill>
                          <a:effectLst/>
                          <a:latin typeface="Arial"/>
                          <a:ea typeface="+mn-ea"/>
                          <a:cs typeface="Arial"/>
                        </a:rPr>
                        <a:t>    Nfac0 = Nfac1 + 1</a:t>
                      </a:r>
                      <a:br>
                        <a:rPr lang="en-US" sz="1400" b="1" kern="1200" dirty="0" smtClean="0">
                          <a:solidFill>
                            <a:srgbClr val="FF0000"/>
                          </a:solidFill>
                          <a:effectLst/>
                          <a:latin typeface="Arial"/>
                          <a:ea typeface="+mn-ea"/>
                          <a:cs typeface="Arial"/>
                        </a:rPr>
                      </a:br>
                      <a:r>
                        <a:rPr lang="en-US" sz="1400" b="1" kern="1200" dirty="0" smtClean="0">
                          <a:solidFill>
                            <a:srgbClr val="FF0000"/>
                          </a:solidFill>
                          <a:effectLst/>
                          <a:latin typeface="Arial"/>
                          <a:ea typeface="+mn-ea"/>
                          <a:cs typeface="Arial"/>
                        </a:rPr>
                        <a:t>    Nfac1 = </a:t>
                      </a:r>
                      <a:r>
                        <a:rPr lang="en-US" sz="1400" b="1" kern="1200" dirty="0" err="1" smtClean="0">
                          <a:solidFill>
                            <a:srgbClr val="FF0000"/>
                          </a:solidFill>
                          <a:effectLst/>
                          <a:latin typeface="Arial"/>
                          <a:ea typeface="+mn-ea"/>
                          <a:cs typeface="Arial"/>
                        </a:rPr>
                        <a:t>fpass_ift</a:t>
                      </a:r>
                      <a:r>
                        <a:rPr lang="en-US" sz="1400" b="1" kern="1200" dirty="0" smtClean="0">
                          <a:solidFill>
                            <a:srgbClr val="FF0000"/>
                          </a:solidFill>
                          <a:effectLst/>
                          <a:latin typeface="Arial"/>
                          <a:ea typeface="+mn-ea"/>
                          <a:cs typeface="Arial"/>
                        </a:rPr>
                        <a:t>(</a:t>
                      </a:r>
                      <a:r>
                        <a:rPr lang="en-US" sz="1400" b="1" kern="1200" dirty="0" err="1" smtClean="0">
                          <a:solidFill>
                            <a:srgbClr val="FF0000"/>
                          </a:solidFill>
                          <a:effectLst/>
                          <a:latin typeface="Arial"/>
                          <a:ea typeface="+mn-ea"/>
                          <a:cs typeface="Arial"/>
                        </a:rPr>
                        <a:t>ipass</a:t>
                      </a:r>
                      <a:r>
                        <a:rPr lang="en-US" sz="1400" b="1" kern="1200" dirty="0" smtClean="0">
                          <a:solidFill>
                            <a:srgbClr val="FF0000"/>
                          </a:solidFill>
                          <a:effectLst/>
                          <a:latin typeface="Arial"/>
                          <a:ea typeface="+mn-ea"/>
                          <a:cs typeface="Arial"/>
                        </a:rPr>
                        <a:t>) </a:t>
                      </a:r>
                    </a:p>
                    <a:p>
                      <a:r>
                        <a:rPr lang="en-US" sz="1400" b="1" kern="1200" dirty="0" smtClean="0">
                          <a:solidFill>
                            <a:schemeClr val="dk1"/>
                          </a:solidFill>
                          <a:effectLst/>
                          <a:latin typeface="Arial"/>
                          <a:ea typeface="+mn-ea"/>
                          <a:cs typeface="Arial"/>
                        </a:rPr>
                        <a:t>    </a:t>
                      </a:r>
                      <a:r>
                        <a:rPr lang="en-US" sz="1400" b="1" kern="1200" dirty="0" smtClean="0">
                          <a:solidFill>
                            <a:srgbClr val="0000FF"/>
                          </a:solidFill>
                          <a:effectLst/>
                          <a:latin typeface="Arial"/>
                          <a:ea typeface="+mn-ea"/>
                          <a:cs typeface="Arial"/>
                        </a:rPr>
                        <a:t>!$</a:t>
                      </a:r>
                      <a:r>
                        <a:rPr lang="en-US" sz="1400" b="1" kern="1200" dirty="0" err="1" smtClean="0">
                          <a:solidFill>
                            <a:srgbClr val="0000FF"/>
                          </a:solidFill>
                          <a:effectLst/>
                          <a:latin typeface="Arial"/>
                          <a:ea typeface="+mn-ea"/>
                          <a:cs typeface="Arial"/>
                        </a:rPr>
                        <a:t>acc</a:t>
                      </a:r>
                      <a:r>
                        <a:rPr lang="en-US" sz="1400" b="1" kern="1200" dirty="0" smtClean="0">
                          <a:solidFill>
                            <a:srgbClr val="0000FF"/>
                          </a:solidFill>
                          <a:effectLst/>
                          <a:latin typeface="Arial"/>
                          <a:ea typeface="+mn-ea"/>
                          <a:cs typeface="Arial"/>
                        </a:rPr>
                        <a:t> parallel </a:t>
                      </a:r>
                      <a:endParaRPr lang="en-US" sz="1400" b="1" dirty="0" smtClean="0">
                        <a:solidFill>
                          <a:srgbClr val="0000FF"/>
                        </a:solidFill>
                        <a:latin typeface="Arial"/>
                        <a:cs typeface="Arial"/>
                      </a:endParaRPr>
                    </a:p>
                    <a:p>
                      <a:r>
                        <a:rPr lang="en-US" sz="1400" b="1" kern="1200" dirty="0" smtClean="0">
                          <a:solidFill>
                            <a:srgbClr val="0000FF"/>
                          </a:solidFill>
                          <a:effectLst/>
                          <a:latin typeface="Arial"/>
                          <a:ea typeface="+mn-ea"/>
                          <a:cs typeface="Arial"/>
                        </a:rPr>
                        <a:t>    !$</a:t>
                      </a:r>
                      <a:r>
                        <a:rPr lang="en-US" sz="1400" b="1" kern="1200" dirty="0" err="1" smtClean="0">
                          <a:solidFill>
                            <a:srgbClr val="0000FF"/>
                          </a:solidFill>
                          <a:effectLst/>
                          <a:latin typeface="Arial"/>
                          <a:ea typeface="+mn-ea"/>
                          <a:cs typeface="Arial"/>
                        </a:rPr>
                        <a:t>acc</a:t>
                      </a:r>
                      <a:r>
                        <a:rPr lang="en-US" sz="1400" b="1" kern="1200" dirty="0" smtClean="0">
                          <a:solidFill>
                            <a:srgbClr val="0000FF"/>
                          </a:solidFill>
                          <a:effectLst/>
                          <a:latin typeface="Arial"/>
                          <a:ea typeface="+mn-ea"/>
                          <a:cs typeface="Arial"/>
                        </a:rPr>
                        <a:t> do</a:t>
                      </a:r>
                      <a:br>
                        <a:rPr lang="en-US" sz="1400" b="1" kern="1200" dirty="0" smtClean="0">
                          <a:solidFill>
                            <a:srgbClr val="0000FF"/>
                          </a:solidFill>
                          <a:effectLst/>
                          <a:latin typeface="Arial"/>
                          <a:ea typeface="+mn-ea"/>
                          <a:cs typeface="Arial"/>
                        </a:rPr>
                      </a:br>
                      <a:r>
                        <a:rPr lang="en-US" sz="1400" b="1" kern="1200" dirty="0" smtClean="0">
                          <a:solidFill>
                            <a:schemeClr val="dk1"/>
                          </a:solidFill>
                          <a:effectLst/>
                          <a:latin typeface="Arial"/>
                          <a:ea typeface="+mn-ea"/>
                          <a:cs typeface="Arial"/>
                        </a:rPr>
                        <a:t>    do </a:t>
                      </a:r>
                      <a:r>
                        <a:rPr lang="en-US" sz="1400" b="1" kern="1200" dirty="0" err="1" smtClean="0">
                          <a:solidFill>
                            <a:schemeClr val="dk1"/>
                          </a:solidFill>
                          <a:effectLst/>
                          <a:latin typeface="Arial"/>
                          <a:ea typeface="+mn-ea"/>
                          <a:cs typeface="Arial"/>
                        </a:rPr>
                        <a:t>ifa</a:t>
                      </a:r>
                      <a:r>
                        <a:rPr lang="en-US" sz="1400" b="1" kern="1200" dirty="0" smtClean="0">
                          <a:solidFill>
                            <a:schemeClr val="dk1"/>
                          </a:solidFill>
                          <a:effectLst/>
                          <a:latin typeface="Arial"/>
                          <a:ea typeface="+mn-ea"/>
                          <a:cs typeface="Arial"/>
                        </a:rPr>
                        <a:t> = Nfac0, Nfac1 </a:t>
                      </a:r>
                      <a:endParaRPr lang="en-US" sz="1400" b="1" dirty="0" smtClean="0">
                        <a:latin typeface="Arial"/>
                        <a:cs typeface="Arial"/>
                      </a:endParaRPr>
                    </a:p>
                    <a:p>
                      <a:r>
                        <a:rPr lang="en-US" sz="1400" b="1" kern="1200" dirty="0" smtClean="0">
                          <a:solidFill>
                            <a:schemeClr val="dk1"/>
                          </a:solidFill>
                          <a:effectLst/>
                          <a:latin typeface="Arial"/>
                          <a:ea typeface="+mn-ea"/>
                          <a:cs typeface="Arial"/>
                        </a:rPr>
                        <a:t>        do </a:t>
                      </a:r>
                      <a:r>
                        <a:rPr lang="en-US" sz="1400" b="1" kern="1200" dirty="0" err="1" smtClean="0">
                          <a:solidFill>
                            <a:schemeClr val="dk1"/>
                          </a:solidFill>
                          <a:effectLst/>
                          <a:latin typeface="Arial"/>
                          <a:ea typeface="+mn-ea"/>
                          <a:cs typeface="Arial"/>
                        </a:rPr>
                        <a:t>ig</a:t>
                      </a:r>
                      <a:r>
                        <a:rPr lang="en-US" sz="1400" b="1" kern="1200" dirty="0" smtClean="0">
                          <a:solidFill>
                            <a:schemeClr val="dk1"/>
                          </a:solidFill>
                          <a:effectLst/>
                          <a:latin typeface="Arial"/>
                          <a:ea typeface="+mn-ea"/>
                          <a:cs typeface="Arial"/>
                        </a:rPr>
                        <a:t> = 1, </a:t>
                      </a:r>
                      <a:r>
                        <a:rPr lang="en-US" sz="1400" b="1" kern="1200" dirty="0" err="1" smtClean="0">
                          <a:solidFill>
                            <a:schemeClr val="dk1"/>
                          </a:solidFill>
                          <a:effectLst/>
                          <a:latin typeface="Arial"/>
                          <a:ea typeface="+mn-ea"/>
                          <a:cs typeface="Arial"/>
                        </a:rPr>
                        <a:t>Ngp</a:t>
                      </a:r>
                      <a:endParaRPr lang="en-US" sz="1400" b="1" kern="1200" dirty="0" smtClean="0">
                        <a:solidFill>
                          <a:schemeClr val="dk1"/>
                        </a:solidFill>
                        <a:effectLst/>
                        <a:latin typeface="Arial"/>
                        <a:ea typeface="+mn-ea"/>
                        <a:cs typeface="Arial"/>
                      </a:endParaRPr>
                    </a:p>
                    <a:p>
                      <a:r>
                        <a:rPr lang="en-US" sz="1400" b="1" kern="1200" dirty="0" smtClean="0">
                          <a:solidFill>
                            <a:schemeClr val="dk1"/>
                          </a:solidFill>
                          <a:effectLst/>
                          <a:latin typeface="Arial"/>
                          <a:ea typeface="+mn-ea"/>
                          <a:cs typeface="Arial"/>
                        </a:rPr>
                        <a:t>            </a:t>
                      </a:r>
                      <a:r>
                        <a:rPr lang="en-US" sz="1400" b="1" kern="1200" dirty="0" smtClean="0">
                          <a:solidFill>
                            <a:srgbClr val="0000FF"/>
                          </a:solidFill>
                          <a:effectLst/>
                          <a:latin typeface="Arial"/>
                          <a:ea typeface="+mn-ea"/>
                          <a:cs typeface="Arial"/>
                        </a:rPr>
                        <a:t>!... contribution to the face-left element </a:t>
                      </a:r>
                      <a:r>
                        <a:rPr lang="en-US" sz="1400" b="1" kern="1200" dirty="0" smtClean="0">
                          <a:solidFill>
                            <a:schemeClr val="dk1"/>
                          </a:solidFill>
                          <a:effectLst/>
                          <a:latin typeface="Arial"/>
                          <a:ea typeface="+mn-ea"/>
                          <a:cs typeface="Arial"/>
                        </a:rPr>
                        <a:t> </a:t>
                      </a:r>
                      <a:endParaRPr lang="en-US" sz="1400" b="1" dirty="0" smtClean="0">
                        <a:latin typeface="Arial"/>
                        <a:cs typeface="Arial"/>
                      </a:endParaRPr>
                    </a:p>
                    <a:p>
                      <a:r>
                        <a:rPr lang="en-US" sz="1400" b="1" kern="1200" dirty="0" smtClean="0">
                          <a:solidFill>
                            <a:schemeClr val="dk1"/>
                          </a:solidFill>
                          <a:effectLst/>
                          <a:latin typeface="Arial"/>
                          <a:ea typeface="+mn-ea"/>
                          <a:cs typeface="Arial"/>
                        </a:rPr>
                        <a:t>            </a:t>
                      </a:r>
                      <a:r>
                        <a:rPr lang="en-US" sz="1400" b="1" kern="1200" dirty="0" err="1" smtClean="0">
                          <a:solidFill>
                            <a:schemeClr val="dk1"/>
                          </a:solidFill>
                          <a:effectLst/>
                          <a:latin typeface="Arial"/>
                          <a:ea typeface="+mn-ea"/>
                          <a:cs typeface="Arial"/>
                        </a:rPr>
                        <a:t>rhsel</a:t>
                      </a:r>
                      <a:r>
                        <a:rPr lang="en-US" sz="1400" b="1" kern="1200" dirty="0" smtClean="0">
                          <a:solidFill>
                            <a:schemeClr val="dk1"/>
                          </a:solidFill>
                          <a:effectLst/>
                          <a:latin typeface="Arial"/>
                          <a:ea typeface="+mn-ea"/>
                          <a:cs typeface="Arial"/>
                        </a:rPr>
                        <a:t>(:, :, </a:t>
                      </a:r>
                      <a:r>
                        <a:rPr lang="en-US" sz="1400" b="1" kern="1200" dirty="0" err="1" smtClean="0">
                          <a:solidFill>
                            <a:schemeClr val="dk1"/>
                          </a:solidFill>
                          <a:effectLst/>
                          <a:latin typeface="Arial"/>
                          <a:ea typeface="+mn-ea"/>
                          <a:cs typeface="Arial"/>
                        </a:rPr>
                        <a:t>iel</a:t>
                      </a:r>
                      <a:r>
                        <a:rPr lang="en-US" sz="1400" b="1" kern="1200" dirty="0" smtClean="0">
                          <a:solidFill>
                            <a:schemeClr val="dk1"/>
                          </a:solidFill>
                          <a:effectLst/>
                          <a:latin typeface="Arial"/>
                          <a:ea typeface="+mn-ea"/>
                          <a:cs typeface="Arial"/>
                        </a:rPr>
                        <a:t>) = </a:t>
                      </a:r>
                      <a:r>
                        <a:rPr lang="en-US" sz="1400" b="1" kern="1200" dirty="0" err="1" smtClean="0">
                          <a:solidFill>
                            <a:schemeClr val="dk1"/>
                          </a:solidFill>
                          <a:effectLst/>
                          <a:latin typeface="Arial"/>
                          <a:ea typeface="+mn-ea"/>
                          <a:cs typeface="Arial"/>
                        </a:rPr>
                        <a:t>rhsel</a:t>
                      </a:r>
                      <a:r>
                        <a:rPr lang="en-US" sz="1400" b="1" kern="1200" dirty="0" smtClean="0">
                          <a:solidFill>
                            <a:schemeClr val="dk1"/>
                          </a:solidFill>
                          <a:effectLst/>
                          <a:latin typeface="Arial"/>
                          <a:ea typeface="+mn-ea"/>
                          <a:cs typeface="Arial"/>
                        </a:rPr>
                        <a:t>(:, :, </a:t>
                      </a:r>
                      <a:r>
                        <a:rPr lang="en-US" sz="1400" b="1" kern="1200" dirty="0" err="1" smtClean="0">
                          <a:solidFill>
                            <a:schemeClr val="dk1"/>
                          </a:solidFill>
                          <a:effectLst/>
                          <a:latin typeface="Arial"/>
                          <a:ea typeface="+mn-ea"/>
                          <a:cs typeface="Arial"/>
                        </a:rPr>
                        <a:t>iel</a:t>
                      </a:r>
                      <a:r>
                        <a:rPr lang="en-US" sz="1400" b="1" kern="1200" dirty="0" smtClean="0">
                          <a:solidFill>
                            <a:schemeClr val="dk1"/>
                          </a:solidFill>
                          <a:effectLst/>
                          <a:latin typeface="Arial"/>
                          <a:ea typeface="+mn-ea"/>
                          <a:cs typeface="Arial"/>
                        </a:rPr>
                        <a:t>) - flux </a:t>
                      </a:r>
                    </a:p>
                    <a:p>
                      <a:r>
                        <a:rPr lang="en-US" sz="1400" b="1" kern="1200" dirty="0" smtClean="0">
                          <a:solidFill>
                            <a:schemeClr val="dk1"/>
                          </a:solidFill>
                          <a:effectLst/>
                          <a:latin typeface="Arial"/>
                          <a:ea typeface="+mn-ea"/>
                          <a:cs typeface="Arial"/>
                        </a:rPr>
                        <a:t>            </a:t>
                      </a:r>
                      <a:r>
                        <a:rPr lang="en-US" sz="1400" b="1" kern="1200" dirty="0" smtClean="0">
                          <a:solidFill>
                            <a:srgbClr val="0000FF"/>
                          </a:solidFill>
                          <a:effectLst/>
                          <a:latin typeface="Arial"/>
                          <a:ea typeface="+mn-ea"/>
                          <a:cs typeface="Arial"/>
                        </a:rPr>
                        <a:t>!... contribution to the face-right element </a:t>
                      </a:r>
                      <a:endParaRPr lang="en-US" sz="1400" b="1" kern="1200" dirty="0" smtClean="0">
                        <a:solidFill>
                          <a:schemeClr val="dk1"/>
                        </a:solidFill>
                        <a:effectLst/>
                        <a:latin typeface="Arial"/>
                        <a:ea typeface="+mn-ea"/>
                        <a:cs typeface="Arial"/>
                      </a:endParaRPr>
                    </a:p>
                    <a:p>
                      <a:r>
                        <a:rPr lang="en-US" sz="1400" b="1" kern="1200" dirty="0" smtClean="0">
                          <a:solidFill>
                            <a:schemeClr val="dk1"/>
                          </a:solidFill>
                          <a:effectLst/>
                          <a:latin typeface="Arial"/>
                          <a:ea typeface="+mn-ea"/>
                          <a:cs typeface="Arial"/>
                        </a:rPr>
                        <a:t>            </a:t>
                      </a:r>
                      <a:r>
                        <a:rPr lang="en-US" sz="1400" b="1" kern="1200" dirty="0" err="1" smtClean="0">
                          <a:solidFill>
                            <a:schemeClr val="dk1"/>
                          </a:solidFill>
                          <a:effectLst/>
                          <a:latin typeface="Arial"/>
                          <a:ea typeface="+mn-ea"/>
                          <a:cs typeface="Arial"/>
                        </a:rPr>
                        <a:t>rhsel</a:t>
                      </a:r>
                      <a:r>
                        <a:rPr lang="en-US" sz="1400" b="1" kern="1200" dirty="0" smtClean="0">
                          <a:solidFill>
                            <a:schemeClr val="dk1"/>
                          </a:solidFill>
                          <a:effectLst/>
                          <a:latin typeface="Arial"/>
                          <a:ea typeface="+mn-ea"/>
                          <a:cs typeface="Arial"/>
                        </a:rPr>
                        <a:t>(:, :, </a:t>
                      </a:r>
                      <a:r>
                        <a:rPr lang="en-US" sz="1400" b="1" kern="1200" dirty="0" err="1" smtClean="0">
                          <a:solidFill>
                            <a:schemeClr val="dk1"/>
                          </a:solidFill>
                          <a:effectLst/>
                          <a:latin typeface="Arial"/>
                          <a:ea typeface="+mn-ea"/>
                          <a:cs typeface="Arial"/>
                        </a:rPr>
                        <a:t>ier</a:t>
                      </a:r>
                      <a:r>
                        <a:rPr lang="en-US" sz="1400" b="1" kern="1200" dirty="0" smtClean="0">
                          <a:solidFill>
                            <a:schemeClr val="dk1"/>
                          </a:solidFill>
                          <a:effectLst/>
                          <a:latin typeface="Arial"/>
                          <a:ea typeface="+mn-ea"/>
                          <a:cs typeface="Arial"/>
                        </a:rPr>
                        <a:t>) = </a:t>
                      </a:r>
                      <a:r>
                        <a:rPr lang="en-US" sz="1400" b="1" kern="1200" dirty="0" err="1" smtClean="0">
                          <a:solidFill>
                            <a:schemeClr val="dk1"/>
                          </a:solidFill>
                          <a:effectLst/>
                          <a:latin typeface="Arial"/>
                          <a:ea typeface="+mn-ea"/>
                          <a:cs typeface="Arial"/>
                        </a:rPr>
                        <a:t>rhsel</a:t>
                      </a:r>
                      <a:r>
                        <a:rPr lang="en-US" sz="1400" b="1" kern="1200" dirty="0" smtClean="0">
                          <a:solidFill>
                            <a:schemeClr val="dk1"/>
                          </a:solidFill>
                          <a:effectLst/>
                          <a:latin typeface="Arial"/>
                          <a:ea typeface="+mn-ea"/>
                          <a:cs typeface="Arial"/>
                        </a:rPr>
                        <a:t>(:, :, </a:t>
                      </a:r>
                      <a:r>
                        <a:rPr lang="en-US" sz="1400" b="1" kern="1200" dirty="0" err="1" smtClean="0">
                          <a:solidFill>
                            <a:schemeClr val="dk1"/>
                          </a:solidFill>
                          <a:effectLst/>
                          <a:latin typeface="Arial"/>
                          <a:ea typeface="+mn-ea"/>
                          <a:cs typeface="Arial"/>
                        </a:rPr>
                        <a:t>ier</a:t>
                      </a:r>
                      <a:r>
                        <a:rPr lang="en-US" sz="1400" b="1" kern="1200" dirty="0" smtClean="0">
                          <a:solidFill>
                            <a:schemeClr val="dk1"/>
                          </a:solidFill>
                          <a:effectLst/>
                          <a:latin typeface="Arial"/>
                          <a:ea typeface="+mn-ea"/>
                          <a:cs typeface="Arial"/>
                        </a:rPr>
                        <a:t>) + flux </a:t>
                      </a:r>
                      <a:endParaRPr lang="en-US" sz="1400" b="1" dirty="0" smtClean="0">
                        <a:latin typeface="Arial"/>
                        <a:cs typeface="Arial"/>
                      </a:endParaRPr>
                    </a:p>
                    <a:p>
                      <a:r>
                        <a:rPr lang="en-US" sz="1400" b="1" kern="1200" dirty="0" smtClean="0">
                          <a:solidFill>
                            <a:schemeClr val="dk1"/>
                          </a:solidFill>
                          <a:effectLst/>
                          <a:latin typeface="Arial"/>
                          <a:ea typeface="+mn-ea"/>
                          <a:cs typeface="Arial"/>
                        </a:rPr>
                        <a:t>        </a:t>
                      </a:r>
                      <a:r>
                        <a:rPr lang="en-US" sz="1400" b="1" kern="1200" dirty="0" err="1" smtClean="0">
                          <a:solidFill>
                            <a:schemeClr val="dk1"/>
                          </a:solidFill>
                          <a:effectLst/>
                          <a:latin typeface="Arial"/>
                          <a:ea typeface="+mn-ea"/>
                          <a:cs typeface="Arial"/>
                        </a:rPr>
                        <a:t>enddo</a:t>
                      </a:r>
                      <a:r>
                        <a:rPr lang="en-US" sz="1400" b="1" kern="1200" dirty="0" smtClean="0">
                          <a:solidFill>
                            <a:schemeClr val="dk1"/>
                          </a:solidFill>
                          <a:effectLst/>
                          <a:latin typeface="Arial"/>
                          <a:ea typeface="+mn-ea"/>
                          <a:cs typeface="Arial"/>
                        </a:rPr>
                        <a:t> </a:t>
                      </a:r>
                    </a:p>
                    <a:p>
                      <a:r>
                        <a:rPr lang="en-US" sz="1400" b="1" kern="1200" dirty="0" smtClean="0">
                          <a:solidFill>
                            <a:schemeClr val="dk1"/>
                          </a:solidFill>
                          <a:effectLst/>
                          <a:latin typeface="Arial"/>
                          <a:ea typeface="+mn-ea"/>
                          <a:cs typeface="Arial"/>
                        </a:rPr>
                        <a:t>    </a:t>
                      </a:r>
                      <a:r>
                        <a:rPr lang="en-US" sz="1400" b="1" kern="1200" dirty="0" err="1" smtClean="0">
                          <a:solidFill>
                            <a:schemeClr val="dk1"/>
                          </a:solidFill>
                          <a:effectLst/>
                          <a:latin typeface="Arial"/>
                          <a:ea typeface="+mn-ea"/>
                          <a:cs typeface="Arial"/>
                        </a:rPr>
                        <a:t>enddo</a:t>
                      </a:r>
                      <a:r>
                        <a:rPr lang="en-US" sz="1400" b="1" kern="1200" dirty="0" smtClean="0">
                          <a:solidFill>
                            <a:schemeClr val="dk1"/>
                          </a:solidFill>
                          <a:effectLst/>
                          <a:latin typeface="Arial"/>
                          <a:ea typeface="+mn-ea"/>
                          <a:cs typeface="Arial"/>
                        </a:rPr>
                        <a:t> </a:t>
                      </a:r>
                      <a:endParaRPr lang="en-US" sz="1400" b="1" dirty="0" smtClean="0">
                        <a:latin typeface="Arial"/>
                        <a:cs typeface="Arial"/>
                      </a:endParaRPr>
                    </a:p>
                    <a:p>
                      <a:r>
                        <a:rPr lang="en-US" sz="1400" b="1" kern="1200" dirty="0" smtClean="0">
                          <a:solidFill>
                            <a:schemeClr val="dk1"/>
                          </a:solidFill>
                          <a:effectLst/>
                          <a:latin typeface="Arial"/>
                          <a:ea typeface="+mn-ea"/>
                          <a:cs typeface="Arial"/>
                        </a:rPr>
                        <a:t>    </a:t>
                      </a:r>
                      <a:r>
                        <a:rPr lang="en-US" sz="1400" b="1" kern="1200" dirty="0" smtClean="0">
                          <a:solidFill>
                            <a:srgbClr val="0000FF"/>
                          </a:solidFill>
                          <a:effectLst/>
                          <a:latin typeface="Arial"/>
                          <a:ea typeface="+mn-ea"/>
                          <a:cs typeface="Arial"/>
                        </a:rPr>
                        <a:t>!$</a:t>
                      </a:r>
                      <a:r>
                        <a:rPr lang="en-US" sz="1400" b="1" kern="1200" dirty="0" err="1" smtClean="0">
                          <a:solidFill>
                            <a:srgbClr val="0000FF"/>
                          </a:solidFill>
                          <a:effectLst/>
                          <a:latin typeface="Arial"/>
                          <a:ea typeface="+mn-ea"/>
                          <a:cs typeface="Arial"/>
                        </a:rPr>
                        <a:t>acc</a:t>
                      </a:r>
                      <a:r>
                        <a:rPr lang="en-US" sz="1400" b="1" kern="1200" dirty="0" smtClean="0">
                          <a:solidFill>
                            <a:srgbClr val="0000FF"/>
                          </a:solidFill>
                          <a:effectLst/>
                          <a:latin typeface="Arial"/>
                          <a:ea typeface="+mn-ea"/>
                          <a:cs typeface="Arial"/>
                        </a:rPr>
                        <a:t> end parallel </a:t>
                      </a:r>
                    </a:p>
                    <a:p>
                      <a:r>
                        <a:rPr lang="en-US" sz="1400" b="1" kern="1200" dirty="0" err="1" smtClean="0">
                          <a:solidFill>
                            <a:srgbClr val="FF0000"/>
                          </a:solidFill>
                          <a:effectLst/>
                          <a:latin typeface="Arial"/>
                          <a:ea typeface="+mn-ea"/>
                          <a:cs typeface="Arial"/>
                        </a:rPr>
                        <a:t>enddo</a:t>
                      </a:r>
                      <a:r>
                        <a:rPr lang="en-US" sz="1400" b="1" kern="1200" dirty="0" smtClean="0">
                          <a:solidFill>
                            <a:srgbClr val="660066"/>
                          </a:solidFill>
                          <a:effectLst/>
                          <a:latin typeface="Arial"/>
                          <a:ea typeface="+mn-ea"/>
                          <a:cs typeface="Arial"/>
                        </a:rPr>
                        <a:t> </a:t>
                      </a:r>
                      <a:endParaRPr lang="en-US" sz="1400" b="1" dirty="0" smtClean="0">
                        <a:solidFill>
                          <a:srgbClr val="660066"/>
                        </a:solidFill>
                        <a:latin typeface="Arial"/>
                        <a:cs typeface="Arial"/>
                      </a:endParaRPr>
                    </a:p>
                  </a:txBody>
                  <a:tcPr>
                    <a:lnL w="12700" cap="flat" cmpd="sng" algn="ctr">
                      <a:solidFill>
                        <a:scrgbClr r="0" g="0" b="0"/>
                      </a:solidFill>
                      <a:prstDash val="solid"/>
                      <a:round/>
                      <a:headEnd type="none" w="med" len="med"/>
                      <a:tailEnd type="none" w="med" len="med"/>
                    </a:lnL>
                    <a:solidFill>
                      <a:srgbClr val="FFFF88"/>
                    </a:solidFill>
                  </a:tcPr>
                </a:tc>
              </a:tr>
            </a:tbl>
          </a:graphicData>
        </a:graphic>
      </p:graphicFrame>
    </p:spTree>
    <p:extLst>
      <p:ext uri="{BB962C8B-B14F-4D97-AF65-F5344CB8AC3E}">
        <p14:creationId xmlns:p14="http://schemas.microsoft.com/office/powerpoint/2010/main" val="211934766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Univers LT Std 57 Cn"/>
        <a:ea typeface="宋体"/>
        <a:cs typeface=""/>
      </a:majorFont>
      <a:minorFont>
        <a:latin typeface="Univers LT Std 57 Cn"/>
        <a:ea typeface="宋体"/>
        <a:cs typeface=""/>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宋体"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宋体"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18640</TotalTime>
  <Words>2152</Words>
  <Application>Microsoft Macintosh PowerPoint</Application>
  <PresentationFormat>On-screen Show (4:3)</PresentationFormat>
  <Paragraphs>545</Paragraphs>
  <Slides>23</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Default Design</vt:lpstr>
      <vt:lpstr>Equation</vt:lpstr>
      <vt:lpstr>Interactions</vt:lpstr>
      <vt:lpstr>Publications</vt:lpstr>
      <vt:lpstr>What’s Next? Plans for Next year</vt:lpstr>
      <vt:lpstr>Development of a Portable, GPU-Accelerated Reconstructed Discontinuous Galerkin CFD Code for Compressible Flows  at All Speeds</vt:lpstr>
      <vt:lpstr>Legacy CFD Package</vt:lpstr>
      <vt:lpstr>Development of OpenACC Parallel Regions</vt:lpstr>
      <vt:lpstr>Development of OpenACC Parallel Regions</vt:lpstr>
      <vt:lpstr>Development of OpenACC Parallel Regions</vt:lpstr>
      <vt:lpstr>Development of OpenACC Parallel Regions</vt:lpstr>
      <vt:lpstr>Development of OpenACC Parallel Regions</vt:lpstr>
      <vt:lpstr>Computing Resource</vt:lpstr>
      <vt:lpstr>Performance Assessment</vt:lpstr>
      <vt:lpstr>Example 1. Inviscid flow past a 3D sphere</vt:lpstr>
      <vt:lpstr>Example 1. Subsonic flow past a Sphere</vt:lpstr>
      <vt:lpstr>Example 2. Viscous flow past a 3D sphere</vt:lpstr>
      <vt:lpstr>Example 2. Viscous flow past a 3D sphere</vt:lpstr>
      <vt:lpstr>Example 3. Quasi-2D lid driven square cavity</vt:lpstr>
      <vt:lpstr>Example 3. Quasi-2D lid driven square cavity</vt:lpstr>
      <vt:lpstr>Example 4. 3D lid driven square cavity</vt:lpstr>
      <vt:lpstr>Example 4. 3D lid driven square cavity</vt:lpstr>
      <vt:lpstr>Concluding Remarks</vt:lpstr>
      <vt:lpstr>Future Work</vt:lpstr>
      <vt:lpstr>Future Work</vt:lpstr>
    </vt:vector>
  </TitlesOfParts>
  <Company>Luquire George Andrews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Jane Beasley</dc:creator>
  <cp:lastModifiedBy>Dr. Hong Luo</cp:lastModifiedBy>
  <cp:revision>390</cp:revision>
  <dcterms:created xsi:type="dcterms:W3CDTF">2009-06-24T16:12:47Z</dcterms:created>
  <dcterms:modified xsi:type="dcterms:W3CDTF">2014-07-25T18:21:51Z</dcterms:modified>
</cp:coreProperties>
</file>