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83" r:id="rId2"/>
    <p:sldId id="312" r:id="rId3"/>
    <p:sldId id="313" r:id="rId4"/>
    <p:sldId id="311" r:id="rId5"/>
    <p:sldId id="301" r:id="rId6"/>
    <p:sldId id="304" r:id="rId7"/>
    <p:sldId id="305" r:id="rId8"/>
    <p:sldId id="306" r:id="rId9"/>
    <p:sldId id="302" r:id="rId10"/>
    <p:sldId id="303" r:id="rId11"/>
    <p:sldId id="307" r:id="rId12"/>
    <p:sldId id="308" r:id="rId13"/>
    <p:sldId id="309" r:id="rId14"/>
    <p:sldId id="31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CC0000"/>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47" autoAdjust="0"/>
    <p:restoredTop sz="95441" autoAdjust="0"/>
  </p:normalViewPr>
  <p:slideViewPr>
    <p:cSldViewPr>
      <p:cViewPr varScale="1">
        <p:scale>
          <a:sx n="112" d="100"/>
          <a:sy n="112" d="100"/>
        </p:scale>
        <p:origin x="1020" y="90"/>
      </p:cViewPr>
      <p:guideLst>
        <p:guide orient="horz" pos="2160"/>
        <p:guide pos="2880"/>
      </p:guideLst>
    </p:cSldViewPr>
  </p:slideViewPr>
  <p:outlineViewPr>
    <p:cViewPr>
      <p:scale>
        <a:sx n="33" d="100"/>
        <a:sy n="33" d="100"/>
      </p:scale>
      <p:origin x="48" y="6708"/>
    </p:cViewPr>
  </p:outlineViewPr>
  <p:notesTextViewPr>
    <p:cViewPr>
      <p:scale>
        <a:sx n="1" d="1"/>
        <a:sy n="1" d="1"/>
      </p:scale>
      <p:origin x="0" y="0"/>
    </p:cViewPr>
  </p:notesTextViewPr>
  <p:notesViewPr>
    <p:cSldViewPr>
      <p:cViewPr varScale="1">
        <p:scale>
          <a:sx n="86" d="100"/>
          <a:sy n="86" d="100"/>
        </p:scale>
        <p:origin x="-317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C:\Users\eric\data\cRP3D-6bk-prf\Profiling%20Breakdown.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60278610004387"/>
          <c:y val="5.600657485918175E-2"/>
          <c:w val="0.84571357130772118"/>
          <c:h val="0.81532944454467093"/>
        </c:manualLayout>
      </c:layout>
      <c:barChart>
        <c:barDir val="bar"/>
        <c:grouping val="stacked"/>
        <c:varyColors val="0"/>
        <c:ser>
          <c:idx val="0"/>
          <c:order val="0"/>
          <c:tx>
            <c:strRef>
              <c:f>Sheet1!$A$2</c:f>
              <c:strCache>
                <c:ptCount val="1"/>
                <c:pt idx="0">
                  <c:v>AFILL</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6x c2050</c:v>
                </c:pt>
                <c:pt idx="1">
                  <c:v>6x CPU</c:v>
                </c:pt>
              </c:strCache>
            </c:strRef>
          </c:cat>
          <c:val>
            <c:numRef>
              <c:f>Sheet1!$B$2:$C$2</c:f>
              <c:numCache>
                <c:formatCode>General</c:formatCode>
                <c:ptCount val="2"/>
                <c:pt idx="0">
                  <c:v>17</c:v>
                </c:pt>
                <c:pt idx="1">
                  <c:v>75</c:v>
                </c:pt>
              </c:numCache>
            </c:numRef>
          </c:val>
        </c:ser>
        <c:ser>
          <c:idx val="1"/>
          <c:order val="1"/>
          <c:tx>
            <c:strRef>
              <c:f>Sheet1!$A$3</c:f>
              <c:strCache>
                <c:ptCount val="1"/>
                <c:pt idx="0">
                  <c:v>TSD</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6x c2050</c:v>
                </c:pt>
                <c:pt idx="1">
                  <c:v>6x CPU</c:v>
                </c:pt>
              </c:strCache>
            </c:strRef>
          </c:cat>
          <c:val>
            <c:numRef>
              <c:f>Sheet1!$B$3:$C$3</c:f>
              <c:numCache>
                <c:formatCode>General</c:formatCode>
                <c:ptCount val="2"/>
                <c:pt idx="0">
                  <c:v>11</c:v>
                </c:pt>
                <c:pt idx="1">
                  <c:v>41</c:v>
                </c:pt>
              </c:numCache>
            </c:numRef>
          </c:val>
        </c:ser>
        <c:ser>
          <c:idx val="2"/>
          <c:order val="2"/>
          <c:tx>
            <c:strRef>
              <c:f>Sheet1!$A$4</c:f>
              <c:strCache>
                <c:ptCount val="1"/>
                <c:pt idx="0">
                  <c:v>ILU(0)</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6x c2050</c:v>
                </c:pt>
                <c:pt idx="1">
                  <c:v>6x CPU</c:v>
                </c:pt>
              </c:strCache>
            </c:strRef>
          </c:cat>
          <c:val>
            <c:numRef>
              <c:f>Sheet1!$B$4:$C$4</c:f>
              <c:numCache>
                <c:formatCode>General</c:formatCode>
                <c:ptCount val="2"/>
                <c:pt idx="0">
                  <c:v>22</c:v>
                </c:pt>
                <c:pt idx="1">
                  <c:v>50</c:v>
                </c:pt>
              </c:numCache>
            </c:numRef>
          </c:val>
        </c:ser>
        <c:ser>
          <c:idx val="3"/>
          <c:order val="3"/>
          <c:tx>
            <c:strRef>
              <c:f>Sheet1!$A$5</c:f>
              <c:strCache>
                <c:ptCount val="1"/>
                <c:pt idx="0">
                  <c:v>Triangle Solve</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6x c2050</c:v>
                </c:pt>
                <c:pt idx="1">
                  <c:v>6x CPU</c:v>
                </c:pt>
              </c:strCache>
            </c:strRef>
          </c:cat>
          <c:val>
            <c:numRef>
              <c:f>Sheet1!$B$5:$C$5</c:f>
              <c:numCache>
                <c:formatCode>General</c:formatCode>
                <c:ptCount val="2"/>
                <c:pt idx="0">
                  <c:v>13</c:v>
                </c:pt>
                <c:pt idx="1">
                  <c:v>55</c:v>
                </c:pt>
              </c:numCache>
            </c:numRef>
          </c:val>
        </c:ser>
        <c:ser>
          <c:idx val="4"/>
          <c:order val="4"/>
          <c:tx>
            <c:strRef>
              <c:f>Sheet1!$A$6</c:f>
              <c:strCache>
                <c:ptCount val="1"/>
                <c:pt idx="0">
                  <c:v>Flux</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6x c2050</c:v>
                </c:pt>
                <c:pt idx="1">
                  <c:v>6x CPU</c:v>
                </c:pt>
              </c:strCache>
            </c:strRef>
          </c:cat>
          <c:val>
            <c:numRef>
              <c:f>Sheet1!$B$6:$C$6</c:f>
              <c:numCache>
                <c:formatCode>General</c:formatCode>
                <c:ptCount val="2"/>
                <c:pt idx="0">
                  <c:v>14</c:v>
                </c:pt>
                <c:pt idx="1">
                  <c:v>64</c:v>
                </c:pt>
              </c:numCache>
            </c:numRef>
          </c:val>
        </c:ser>
        <c:ser>
          <c:idx val="5"/>
          <c:order val="5"/>
          <c:tx>
            <c:strRef>
              <c:f>Sheet1!$A$7</c:f>
              <c:strCache>
                <c:ptCount val="1"/>
                <c:pt idx="0">
                  <c:v>Correction</c:v>
                </c:pt>
              </c:strCache>
            </c:strRef>
          </c:tx>
          <c:spPr>
            <a:solidFill>
              <a:schemeClr val="accent6"/>
            </a:solidFill>
            <a:ln>
              <a:noFill/>
            </a:ln>
            <a:effectLst/>
          </c:spPr>
          <c:invertIfNegative val="0"/>
          <c:cat>
            <c:strRef>
              <c:f>Sheet1!$B$1:$C$1</c:f>
              <c:strCache>
                <c:ptCount val="2"/>
                <c:pt idx="0">
                  <c:v>6x c2050</c:v>
                </c:pt>
                <c:pt idx="1">
                  <c:v>6x CPU</c:v>
                </c:pt>
              </c:strCache>
            </c:strRef>
          </c:cat>
          <c:val>
            <c:numRef>
              <c:f>Sheet1!$B$7:$C$7</c:f>
              <c:numCache>
                <c:formatCode>General</c:formatCode>
                <c:ptCount val="2"/>
                <c:pt idx="0">
                  <c:v>7</c:v>
                </c:pt>
                <c:pt idx="1">
                  <c:v>10</c:v>
                </c:pt>
              </c:numCache>
            </c:numRef>
          </c:val>
        </c:ser>
        <c:ser>
          <c:idx val="6"/>
          <c:order val="6"/>
          <c:tx>
            <c:strRef>
              <c:f>Sheet1!$A$8</c:f>
              <c:strCache>
                <c:ptCount val="1"/>
                <c:pt idx="0">
                  <c:v>Dada Packing</c:v>
                </c:pt>
              </c:strCache>
            </c:strRef>
          </c:tx>
          <c:spPr>
            <a:solidFill>
              <a:schemeClr val="accent1">
                <a:lumMod val="60000"/>
              </a:schemeClr>
            </a:solidFill>
            <a:ln>
              <a:noFill/>
            </a:ln>
            <a:effectLst/>
          </c:spPr>
          <c:invertIfNegative val="0"/>
          <c:cat>
            <c:strRef>
              <c:f>Sheet1!$B$1:$C$1</c:f>
              <c:strCache>
                <c:ptCount val="2"/>
                <c:pt idx="0">
                  <c:v>6x c2050</c:v>
                </c:pt>
                <c:pt idx="1">
                  <c:v>6x CPU</c:v>
                </c:pt>
              </c:strCache>
            </c:strRef>
          </c:cat>
          <c:val>
            <c:numRef>
              <c:f>Sheet1!$B$8:$C$8</c:f>
              <c:numCache>
                <c:formatCode>General</c:formatCode>
                <c:ptCount val="2"/>
                <c:pt idx="0">
                  <c:v>1.1000000000000001</c:v>
                </c:pt>
                <c:pt idx="1">
                  <c:v>4</c:v>
                </c:pt>
              </c:numCache>
            </c:numRef>
          </c:val>
        </c:ser>
        <c:ser>
          <c:idx val="7"/>
          <c:order val="7"/>
          <c:tx>
            <c:strRef>
              <c:f>Sheet1!$A$9</c:f>
              <c:strCache>
                <c:ptCount val="1"/>
                <c:pt idx="0">
                  <c:v>MPI Transfer</c:v>
                </c:pt>
              </c:strCache>
            </c:strRef>
          </c:tx>
          <c:spPr>
            <a:solidFill>
              <a:schemeClr val="bg2">
                <a:lumMod val="90000"/>
              </a:schemeClr>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Sheet1!$B$1:$C$1</c:f>
              <c:strCache>
                <c:ptCount val="2"/>
                <c:pt idx="0">
                  <c:v>6x c2050</c:v>
                </c:pt>
                <c:pt idx="1">
                  <c:v>6x CPU</c:v>
                </c:pt>
              </c:strCache>
            </c:strRef>
          </c:cat>
          <c:val>
            <c:numRef>
              <c:f>Sheet1!$B$9:$C$9</c:f>
              <c:numCache>
                <c:formatCode>General</c:formatCode>
                <c:ptCount val="2"/>
                <c:pt idx="0">
                  <c:v>26</c:v>
                </c:pt>
                <c:pt idx="1">
                  <c:v>28</c:v>
                </c:pt>
              </c:numCache>
            </c:numRef>
          </c:val>
        </c:ser>
        <c:dLbls>
          <c:showLegendKey val="0"/>
          <c:showVal val="0"/>
          <c:showCatName val="0"/>
          <c:showSerName val="0"/>
          <c:showPercent val="0"/>
          <c:showBubbleSize val="0"/>
        </c:dLbls>
        <c:gapWidth val="150"/>
        <c:overlap val="100"/>
        <c:axId val="9913216"/>
        <c:axId val="9911584"/>
      </c:barChart>
      <c:catAx>
        <c:axId val="99132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9911584"/>
        <c:crosses val="autoZero"/>
        <c:auto val="1"/>
        <c:lblAlgn val="ctr"/>
        <c:lblOffset val="100"/>
        <c:noMultiLvlLbl val="0"/>
      </c:catAx>
      <c:valAx>
        <c:axId val="991158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9913216"/>
        <c:crosses val="autoZero"/>
        <c:crossBetween val="between"/>
      </c:valAx>
      <c:spPr>
        <a:noFill/>
        <a:ln>
          <a:noFill/>
        </a:ln>
        <a:effectLst/>
      </c:spPr>
    </c:plotArea>
    <c:legend>
      <c:legendPos val="b"/>
      <c:layout>
        <c:manualLayout>
          <c:xMode val="edge"/>
          <c:yMode val="edge"/>
          <c:x val="0.42079618258777307"/>
          <c:y val="0.43267273662813588"/>
          <c:w val="0.5792038495188101"/>
          <c:h val="0.34014472708320798"/>
        </c:manualLayout>
      </c:layout>
      <c:overlay val="0"/>
      <c:spPr>
        <a:solidFill>
          <a:schemeClr val="bg1"/>
        </a:solid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54DB05F-E0EA-461F-8B67-D128689BB059}" type="datetimeFigureOut">
              <a:rPr lang="en-US" smtClean="0"/>
              <a:t>7/25/2014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6F28F0A-E40F-4461-9ADA-4ACBF5AAD9DC}" type="slidenum">
              <a:rPr lang="en-US" smtClean="0"/>
              <a:t>‹#›</a:t>
            </a:fld>
            <a:endParaRPr lang="en-US"/>
          </a:p>
        </p:txBody>
      </p:sp>
    </p:spTree>
    <p:extLst>
      <p:ext uri="{BB962C8B-B14F-4D97-AF65-F5344CB8AC3E}">
        <p14:creationId xmlns:p14="http://schemas.microsoft.com/office/powerpoint/2010/main" val="13485238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4E97FD-D560-4C20-A2D8-8C6BB240F9E5}" type="datetimeFigureOut">
              <a:rPr lang="en-US" smtClean="0"/>
              <a:t>7/25/2014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232B56-AD1B-4F54-AFAC-96D87CC30720}" type="slidenum">
              <a:rPr lang="en-US" smtClean="0"/>
              <a:t>‹#›</a:t>
            </a:fld>
            <a:endParaRPr lang="en-US"/>
          </a:p>
        </p:txBody>
      </p:sp>
    </p:spTree>
    <p:extLst>
      <p:ext uri="{BB962C8B-B14F-4D97-AF65-F5344CB8AC3E}">
        <p14:creationId xmlns:p14="http://schemas.microsoft.com/office/powerpoint/2010/main" val="415066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232B56-AD1B-4F54-AFAC-96D87CC30720}" type="slidenum">
              <a:rPr lang="en-US" smtClean="0"/>
              <a:t>1</a:t>
            </a:fld>
            <a:endParaRPr lang="en-US"/>
          </a:p>
        </p:txBody>
      </p:sp>
    </p:spTree>
    <p:extLst>
      <p:ext uri="{BB962C8B-B14F-4D97-AF65-F5344CB8AC3E}">
        <p14:creationId xmlns:p14="http://schemas.microsoft.com/office/powerpoint/2010/main" val="1420037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we</a:t>
            </a:r>
            <a:r>
              <a:rPr lang="en-US" baseline="0" dirty="0" smtClean="0"/>
              <a:t> then carryout out a performance assessment of the ported coded. ..</a:t>
            </a:r>
            <a:endParaRPr lang="en-US" dirty="0"/>
          </a:p>
        </p:txBody>
      </p:sp>
      <p:sp>
        <p:nvSpPr>
          <p:cNvPr id="4" name="Slide Number Placeholder 3"/>
          <p:cNvSpPr>
            <a:spLocks noGrp="1"/>
          </p:cNvSpPr>
          <p:nvPr>
            <p:ph type="sldNum" sz="quarter" idx="10"/>
          </p:nvPr>
        </p:nvSpPr>
        <p:spPr/>
        <p:txBody>
          <a:bodyPr/>
          <a:lstStyle/>
          <a:p>
            <a:fld id="{CC232B56-AD1B-4F54-AFAC-96D87CC30720}" type="slidenum">
              <a:rPr lang="en-US" smtClean="0"/>
              <a:t>5</a:t>
            </a:fld>
            <a:endParaRPr lang="en-US"/>
          </a:p>
        </p:txBody>
      </p:sp>
    </p:spTree>
    <p:extLst>
      <p:ext uri="{BB962C8B-B14F-4D97-AF65-F5344CB8AC3E}">
        <p14:creationId xmlns:p14="http://schemas.microsoft.com/office/powerpoint/2010/main" val="4030872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Porting</a:t>
            </a:r>
            <a:r>
              <a:rPr lang="en-US" baseline="0" dirty="0" smtClean="0"/>
              <a:t> the implicit schemes onto GPU prove to be the most challenging task of this research. All our previous issues I just talked can more or less be seen as technical issues. On the other hand, getting implicit scheme to work is essentially a mathematical challenge that must be address from its root. I believe many people working with GPU already found that porting implicit schemes to be rather difficult. The crux of the difficulty comes from the inevitable step: solving a linear system. There is are highly parallel iterative solvers out there but their performance is far from satisfying. To get better performance some kind of sequential process must be involved. The reason is simple, the effectiveness of implicit schemes comes from the internal data dependency, which is the biggest enemy of GPGPU. Let me return to our attempt to address this challenge. </a:t>
            </a:r>
            <a:endParaRPr lang="en-US" dirty="0"/>
          </a:p>
        </p:txBody>
      </p:sp>
      <p:sp>
        <p:nvSpPr>
          <p:cNvPr id="4" name="Slide Number Placeholder 3"/>
          <p:cNvSpPr>
            <a:spLocks noGrp="1"/>
          </p:cNvSpPr>
          <p:nvPr>
            <p:ph type="sldNum" sz="quarter" idx="10"/>
          </p:nvPr>
        </p:nvSpPr>
        <p:spPr/>
        <p:txBody>
          <a:bodyPr/>
          <a:lstStyle/>
          <a:p>
            <a:fld id="{CC232B56-AD1B-4F54-AFAC-96D87CC30720}" type="slidenum">
              <a:rPr lang="en-US" smtClean="0"/>
              <a:t>6</a:t>
            </a:fld>
            <a:endParaRPr lang="en-US"/>
          </a:p>
        </p:txBody>
      </p:sp>
    </p:spTree>
    <p:extLst>
      <p:ext uri="{BB962C8B-B14F-4D97-AF65-F5344CB8AC3E}">
        <p14:creationId xmlns:p14="http://schemas.microsoft.com/office/powerpoint/2010/main" val="22316619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However, we</a:t>
            </a:r>
            <a:r>
              <a:rPr lang="en-US" baseline="0" dirty="0" smtClean="0"/>
              <a:t> also need to notice that more than…  If every point in the point runs at optimal speed, how much can the overall performance improve?</a:t>
            </a:r>
            <a:endParaRPr lang="en-US" dirty="0"/>
          </a:p>
        </p:txBody>
      </p:sp>
      <p:sp>
        <p:nvSpPr>
          <p:cNvPr id="4" name="Slide Number Placeholder 3"/>
          <p:cNvSpPr>
            <a:spLocks noGrp="1"/>
          </p:cNvSpPr>
          <p:nvPr>
            <p:ph type="sldNum" sz="quarter" idx="10"/>
          </p:nvPr>
        </p:nvSpPr>
        <p:spPr/>
        <p:txBody>
          <a:bodyPr/>
          <a:lstStyle/>
          <a:p>
            <a:fld id="{CC232B56-AD1B-4F54-AFAC-96D87CC30720}" type="slidenum">
              <a:rPr lang="en-US" smtClean="0"/>
              <a:t>9</a:t>
            </a:fld>
            <a:endParaRPr lang="en-US"/>
          </a:p>
        </p:txBody>
      </p:sp>
    </p:spTree>
    <p:extLst>
      <p:ext uri="{BB962C8B-B14F-4D97-AF65-F5344CB8AC3E}">
        <p14:creationId xmlns:p14="http://schemas.microsoft.com/office/powerpoint/2010/main" val="30244816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232B56-AD1B-4F54-AFAC-96D87CC30720}" type="slidenum">
              <a:rPr lang="en-US" smtClean="0"/>
              <a:t>10</a:t>
            </a:fld>
            <a:endParaRPr lang="en-US"/>
          </a:p>
        </p:txBody>
      </p:sp>
    </p:spTree>
    <p:extLst>
      <p:ext uri="{BB962C8B-B14F-4D97-AF65-F5344CB8AC3E}">
        <p14:creationId xmlns:p14="http://schemas.microsoft.com/office/powerpoint/2010/main" val="1117339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152400"/>
            <a:ext cx="9144000" cy="1676400"/>
          </a:xfrm>
        </p:spPr>
        <p:txBody>
          <a:bodyPr/>
          <a:lstStyle>
            <a:lvl1pPr marL="182880">
              <a:defRPr sz="3600"/>
            </a:lvl1pPr>
          </a:lstStyle>
          <a:p>
            <a:r>
              <a:rPr lang="en-US" dirty="0" smtClean="0"/>
              <a:t>Click to edit Master title style</a:t>
            </a:r>
            <a:endParaRPr lang="en-US" dirty="0"/>
          </a:p>
        </p:txBody>
      </p:sp>
      <p:sp>
        <p:nvSpPr>
          <p:cNvPr id="3" name="Subtitle 2"/>
          <p:cNvSpPr>
            <a:spLocks noGrp="1"/>
          </p:cNvSpPr>
          <p:nvPr>
            <p:ph type="subTitle" idx="1"/>
          </p:nvPr>
        </p:nvSpPr>
        <p:spPr>
          <a:xfrm>
            <a:off x="200025" y="1905000"/>
            <a:ext cx="6553200" cy="2514600"/>
          </a:xfrm>
        </p:spPr>
        <p:txBody>
          <a:bodyPr>
            <a:normAutofit/>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5D5C8B45-E55C-44D4-BB95-5F21DD09611B}" type="datetime1">
              <a:rPr lang="en-US" smtClean="0"/>
              <a:t>7/25/2014</a:t>
            </a:fld>
            <a:endParaRPr lang="en-US"/>
          </a:p>
        </p:txBody>
      </p:sp>
      <p:sp>
        <p:nvSpPr>
          <p:cNvPr id="5" name="Footer Placeholder 4"/>
          <p:cNvSpPr>
            <a:spLocks noGrp="1"/>
          </p:cNvSpPr>
          <p:nvPr>
            <p:ph type="ftr" sz="quarter" idx="11"/>
          </p:nvPr>
        </p:nvSpPr>
        <p:spPr/>
        <p:txBody>
          <a:bodyPr/>
          <a:lstStyle/>
          <a:p>
            <a:r>
              <a:rPr lang="en-US" smtClean="0"/>
              <a:t>Recent Progress: 3D MPI Performance</a:t>
            </a:r>
            <a:endParaRPr lang="en-US" dirty="0"/>
          </a:p>
        </p:txBody>
      </p:sp>
      <p:sp>
        <p:nvSpPr>
          <p:cNvPr id="6" name="Slide Number Placeholder 5"/>
          <p:cNvSpPr>
            <a:spLocks noGrp="1"/>
          </p:cNvSpPr>
          <p:nvPr>
            <p:ph type="sldNum" sz="quarter" idx="12"/>
          </p:nvPr>
        </p:nvSpPr>
        <p:spPr>
          <a:xfrm>
            <a:off x="8610600" y="6553200"/>
            <a:ext cx="533400" cy="304800"/>
          </a:xfrm>
        </p:spPr>
        <p:txBody>
          <a:bodyPr/>
          <a:lstStyle/>
          <a:p>
            <a:fld id="{2D78CEBD-FCA6-4AFD-96D5-5DB04B6050DA}" type="slidenum">
              <a:rPr lang="en-US" smtClean="0"/>
              <a:t>‹#›</a:t>
            </a:fld>
            <a:endParaRPr lang="en-US" dirty="0"/>
          </a:p>
        </p:txBody>
      </p:sp>
    </p:spTree>
    <p:extLst>
      <p:ext uri="{BB962C8B-B14F-4D97-AF65-F5344CB8AC3E}">
        <p14:creationId xmlns:p14="http://schemas.microsoft.com/office/powerpoint/2010/main" val="354998282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30BD5F-8C55-47C3-8F39-AE994E2DC872}" type="datetime1">
              <a:rPr lang="en-US" smtClean="0"/>
              <a:t>7/25/2014</a:t>
            </a:fld>
            <a:endParaRPr lang="en-US"/>
          </a:p>
        </p:txBody>
      </p:sp>
      <p:sp>
        <p:nvSpPr>
          <p:cNvPr id="5" name="Footer Placeholder 4"/>
          <p:cNvSpPr>
            <a:spLocks noGrp="1"/>
          </p:cNvSpPr>
          <p:nvPr>
            <p:ph type="ftr" sz="quarter" idx="11"/>
          </p:nvPr>
        </p:nvSpPr>
        <p:spPr/>
        <p:txBody>
          <a:bodyPr/>
          <a:lstStyle/>
          <a:p>
            <a:r>
              <a:rPr lang="en-US" smtClean="0"/>
              <a:t>Recent Progress: 3D MPI Performance</a:t>
            </a:r>
            <a:endParaRPr lang="en-US"/>
          </a:p>
        </p:txBody>
      </p:sp>
      <p:sp>
        <p:nvSpPr>
          <p:cNvPr id="6" name="Slide Number Placeholder 5"/>
          <p:cNvSpPr>
            <a:spLocks noGrp="1"/>
          </p:cNvSpPr>
          <p:nvPr>
            <p:ph type="sldNum" sz="quarter" idx="12"/>
          </p:nvPr>
        </p:nvSpPr>
        <p:spPr/>
        <p:txBody>
          <a:bodyPr/>
          <a:lstStyle/>
          <a:p>
            <a:fld id="{2D78CEBD-FCA6-4AFD-96D5-5DB04B6050DA}" type="slidenum">
              <a:rPr lang="en-US" smtClean="0"/>
              <a:t>‹#›</a:t>
            </a:fld>
            <a:endParaRPr lang="en-US"/>
          </a:p>
        </p:txBody>
      </p:sp>
    </p:spTree>
    <p:extLst>
      <p:ext uri="{BB962C8B-B14F-4D97-AF65-F5344CB8AC3E}">
        <p14:creationId xmlns:p14="http://schemas.microsoft.com/office/powerpoint/2010/main" val="7586309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459C9F-7456-4FA3-9038-78E0ED5AFD06}" type="datetime1">
              <a:rPr lang="en-US" smtClean="0"/>
              <a:t>7/25/2014</a:t>
            </a:fld>
            <a:endParaRPr lang="en-US"/>
          </a:p>
        </p:txBody>
      </p:sp>
      <p:sp>
        <p:nvSpPr>
          <p:cNvPr id="5" name="Footer Placeholder 4"/>
          <p:cNvSpPr>
            <a:spLocks noGrp="1"/>
          </p:cNvSpPr>
          <p:nvPr>
            <p:ph type="ftr" sz="quarter" idx="11"/>
          </p:nvPr>
        </p:nvSpPr>
        <p:spPr/>
        <p:txBody>
          <a:bodyPr/>
          <a:lstStyle/>
          <a:p>
            <a:r>
              <a:rPr lang="en-US" smtClean="0"/>
              <a:t>Recent Progress: 3D MPI Performance</a:t>
            </a:r>
            <a:endParaRPr lang="en-US"/>
          </a:p>
        </p:txBody>
      </p:sp>
      <p:sp>
        <p:nvSpPr>
          <p:cNvPr id="6" name="Slide Number Placeholder 5"/>
          <p:cNvSpPr>
            <a:spLocks noGrp="1"/>
          </p:cNvSpPr>
          <p:nvPr>
            <p:ph type="sldNum" sz="quarter" idx="12"/>
          </p:nvPr>
        </p:nvSpPr>
        <p:spPr/>
        <p:txBody>
          <a:bodyPr/>
          <a:lstStyle/>
          <a:p>
            <a:fld id="{2D78CEBD-FCA6-4AFD-96D5-5DB04B6050DA}" type="slidenum">
              <a:rPr lang="en-US" smtClean="0"/>
              <a:t>‹#›</a:t>
            </a:fld>
            <a:endParaRPr lang="en-US"/>
          </a:p>
        </p:txBody>
      </p:sp>
    </p:spTree>
    <p:extLst>
      <p:ext uri="{BB962C8B-B14F-4D97-AF65-F5344CB8AC3E}">
        <p14:creationId xmlns:p14="http://schemas.microsoft.com/office/powerpoint/2010/main" val="743660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36F9708F-73F1-432C-BD8D-F0C2B452CBB6}" type="datetime1">
              <a:rPr lang="en-US" smtClean="0"/>
              <a:t>7/25/2014</a:t>
            </a:fld>
            <a:endParaRPr lang="en-US"/>
          </a:p>
        </p:txBody>
      </p:sp>
      <p:sp>
        <p:nvSpPr>
          <p:cNvPr id="5" name="Footer Placeholder 4"/>
          <p:cNvSpPr>
            <a:spLocks noGrp="1"/>
          </p:cNvSpPr>
          <p:nvPr>
            <p:ph type="ftr" sz="quarter" idx="11"/>
          </p:nvPr>
        </p:nvSpPr>
        <p:spPr/>
        <p:txBody>
          <a:bodyPr/>
          <a:lstStyle/>
          <a:p>
            <a:r>
              <a:rPr lang="en-US" smtClean="0"/>
              <a:t>Recent Progress: 3D MPI Performance</a:t>
            </a:r>
            <a:endParaRPr lang="en-US"/>
          </a:p>
        </p:txBody>
      </p:sp>
      <p:sp>
        <p:nvSpPr>
          <p:cNvPr id="6" name="Slide Number Placeholder 5"/>
          <p:cNvSpPr>
            <a:spLocks noGrp="1"/>
          </p:cNvSpPr>
          <p:nvPr>
            <p:ph type="sldNum" sz="quarter" idx="12"/>
          </p:nvPr>
        </p:nvSpPr>
        <p:spPr/>
        <p:txBody>
          <a:bodyPr/>
          <a:lstStyle/>
          <a:p>
            <a:fld id="{2D78CEBD-FCA6-4AFD-96D5-5DB04B6050DA}" type="slidenum">
              <a:rPr lang="en-US" smtClean="0"/>
              <a:t>‹#›</a:t>
            </a:fld>
            <a:endParaRPr lang="en-US"/>
          </a:p>
        </p:txBody>
      </p:sp>
    </p:spTree>
    <p:extLst>
      <p:ext uri="{BB962C8B-B14F-4D97-AF65-F5344CB8AC3E}">
        <p14:creationId xmlns:p14="http://schemas.microsoft.com/office/powerpoint/2010/main" val="100371401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0FDB3C-7790-474C-A045-9E510776309F}" type="datetime1">
              <a:rPr lang="en-US" smtClean="0"/>
              <a:t>7/25/2014</a:t>
            </a:fld>
            <a:endParaRPr lang="en-US"/>
          </a:p>
        </p:txBody>
      </p:sp>
      <p:sp>
        <p:nvSpPr>
          <p:cNvPr id="5" name="Footer Placeholder 4"/>
          <p:cNvSpPr>
            <a:spLocks noGrp="1"/>
          </p:cNvSpPr>
          <p:nvPr>
            <p:ph type="ftr" sz="quarter" idx="11"/>
          </p:nvPr>
        </p:nvSpPr>
        <p:spPr/>
        <p:txBody>
          <a:bodyPr/>
          <a:lstStyle/>
          <a:p>
            <a:r>
              <a:rPr lang="en-US" smtClean="0"/>
              <a:t>Recent Progress: 3D MPI Performance</a:t>
            </a:r>
            <a:endParaRPr lang="en-US"/>
          </a:p>
        </p:txBody>
      </p:sp>
      <p:sp>
        <p:nvSpPr>
          <p:cNvPr id="6" name="Slide Number Placeholder 5"/>
          <p:cNvSpPr>
            <a:spLocks noGrp="1"/>
          </p:cNvSpPr>
          <p:nvPr>
            <p:ph type="sldNum" sz="quarter" idx="12"/>
          </p:nvPr>
        </p:nvSpPr>
        <p:spPr/>
        <p:txBody>
          <a:bodyPr/>
          <a:lstStyle/>
          <a:p>
            <a:fld id="{2D78CEBD-FCA6-4AFD-96D5-5DB04B6050DA}" type="slidenum">
              <a:rPr lang="en-US" smtClean="0"/>
              <a:t>‹#›</a:t>
            </a:fld>
            <a:endParaRPr lang="en-US"/>
          </a:p>
        </p:txBody>
      </p:sp>
    </p:spTree>
    <p:extLst>
      <p:ext uri="{BB962C8B-B14F-4D97-AF65-F5344CB8AC3E}">
        <p14:creationId xmlns:p14="http://schemas.microsoft.com/office/powerpoint/2010/main" val="82312451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240A49-4D03-454D-88DC-7609876F91CD}" type="datetime1">
              <a:rPr lang="en-US" smtClean="0"/>
              <a:t>7/25/2014</a:t>
            </a:fld>
            <a:endParaRPr lang="en-US"/>
          </a:p>
        </p:txBody>
      </p:sp>
      <p:sp>
        <p:nvSpPr>
          <p:cNvPr id="6" name="Footer Placeholder 5"/>
          <p:cNvSpPr>
            <a:spLocks noGrp="1"/>
          </p:cNvSpPr>
          <p:nvPr>
            <p:ph type="ftr" sz="quarter" idx="11"/>
          </p:nvPr>
        </p:nvSpPr>
        <p:spPr/>
        <p:txBody>
          <a:bodyPr/>
          <a:lstStyle/>
          <a:p>
            <a:r>
              <a:rPr lang="en-US" smtClean="0"/>
              <a:t>Recent Progress: 3D MPI Performance</a:t>
            </a:r>
            <a:endParaRPr lang="en-US"/>
          </a:p>
        </p:txBody>
      </p:sp>
      <p:sp>
        <p:nvSpPr>
          <p:cNvPr id="7" name="Slide Number Placeholder 6"/>
          <p:cNvSpPr>
            <a:spLocks noGrp="1"/>
          </p:cNvSpPr>
          <p:nvPr>
            <p:ph type="sldNum" sz="quarter" idx="12"/>
          </p:nvPr>
        </p:nvSpPr>
        <p:spPr/>
        <p:txBody>
          <a:bodyPr/>
          <a:lstStyle/>
          <a:p>
            <a:fld id="{2D78CEBD-FCA6-4AFD-96D5-5DB04B6050DA}" type="slidenum">
              <a:rPr lang="en-US" smtClean="0"/>
              <a:t>‹#›</a:t>
            </a:fld>
            <a:endParaRPr lang="en-US"/>
          </a:p>
        </p:txBody>
      </p:sp>
    </p:spTree>
    <p:extLst>
      <p:ext uri="{BB962C8B-B14F-4D97-AF65-F5344CB8AC3E}">
        <p14:creationId xmlns:p14="http://schemas.microsoft.com/office/powerpoint/2010/main" val="204711088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599BAE-06B5-42E3-89B6-3A40FBC7C1D4}" type="datetime1">
              <a:rPr lang="en-US" smtClean="0"/>
              <a:t>7/25/2014</a:t>
            </a:fld>
            <a:endParaRPr lang="en-US"/>
          </a:p>
        </p:txBody>
      </p:sp>
      <p:sp>
        <p:nvSpPr>
          <p:cNvPr id="8" name="Footer Placeholder 7"/>
          <p:cNvSpPr>
            <a:spLocks noGrp="1"/>
          </p:cNvSpPr>
          <p:nvPr>
            <p:ph type="ftr" sz="quarter" idx="11"/>
          </p:nvPr>
        </p:nvSpPr>
        <p:spPr/>
        <p:txBody>
          <a:bodyPr/>
          <a:lstStyle/>
          <a:p>
            <a:r>
              <a:rPr lang="en-US" smtClean="0"/>
              <a:t>Recent Progress: 3D MPI Performance</a:t>
            </a:r>
            <a:endParaRPr lang="en-US"/>
          </a:p>
        </p:txBody>
      </p:sp>
      <p:sp>
        <p:nvSpPr>
          <p:cNvPr id="9" name="Slide Number Placeholder 8"/>
          <p:cNvSpPr>
            <a:spLocks noGrp="1"/>
          </p:cNvSpPr>
          <p:nvPr>
            <p:ph type="sldNum" sz="quarter" idx="12"/>
          </p:nvPr>
        </p:nvSpPr>
        <p:spPr/>
        <p:txBody>
          <a:bodyPr/>
          <a:lstStyle/>
          <a:p>
            <a:fld id="{2D78CEBD-FCA6-4AFD-96D5-5DB04B6050DA}" type="slidenum">
              <a:rPr lang="en-US" smtClean="0"/>
              <a:t>‹#›</a:t>
            </a:fld>
            <a:endParaRPr lang="en-US"/>
          </a:p>
        </p:txBody>
      </p:sp>
    </p:spTree>
    <p:extLst>
      <p:ext uri="{BB962C8B-B14F-4D97-AF65-F5344CB8AC3E}">
        <p14:creationId xmlns:p14="http://schemas.microsoft.com/office/powerpoint/2010/main" val="217835163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EB254E-5A78-4E30-BD0E-C6E69277FC14}" type="datetime1">
              <a:rPr lang="en-US" smtClean="0"/>
              <a:t>7/25/2014</a:t>
            </a:fld>
            <a:endParaRPr lang="en-US"/>
          </a:p>
        </p:txBody>
      </p:sp>
      <p:sp>
        <p:nvSpPr>
          <p:cNvPr id="4" name="Footer Placeholder 3"/>
          <p:cNvSpPr>
            <a:spLocks noGrp="1"/>
          </p:cNvSpPr>
          <p:nvPr>
            <p:ph type="ftr" sz="quarter" idx="11"/>
          </p:nvPr>
        </p:nvSpPr>
        <p:spPr/>
        <p:txBody>
          <a:bodyPr/>
          <a:lstStyle/>
          <a:p>
            <a:r>
              <a:rPr lang="en-US" smtClean="0"/>
              <a:t>Recent Progress: 3D MPI Performance</a:t>
            </a:r>
            <a:endParaRPr lang="en-US"/>
          </a:p>
        </p:txBody>
      </p:sp>
      <p:sp>
        <p:nvSpPr>
          <p:cNvPr id="5" name="Slide Number Placeholder 4"/>
          <p:cNvSpPr>
            <a:spLocks noGrp="1"/>
          </p:cNvSpPr>
          <p:nvPr>
            <p:ph type="sldNum" sz="quarter" idx="12"/>
          </p:nvPr>
        </p:nvSpPr>
        <p:spPr/>
        <p:txBody>
          <a:bodyPr/>
          <a:lstStyle/>
          <a:p>
            <a:fld id="{2D78CEBD-FCA6-4AFD-96D5-5DB04B6050DA}" type="slidenum">
              <a:rPr lang="en-US" smtClean="0"/>
              <a:t>‹#›</a:t>
            </a:fld>
            <a:endParaRPr lang="en-US"/>
          </a:p>
        </p:txBody>
      </p:sp>
    </p:spTree>
    <p:extLst>
      <p:ext uri="{BB962C8B-B14F-4D97-AF65-F5344CB8AC3E}">
        <p14:creationId xmlns:p14="http://schemas.microsoft.com/office/powerpoint/2010/main" val="271794537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E8F9CE-761D-4043-8519-D7868842FE02}" type="datetime1">
              <a:rPr lang="en-US" smtClean="0"/>
              <a:t>7/25/2014</a:t>
            </a:fld>
            <a:endParaRPr lang="en-US"/>
          </a:p>
        </p:txBody>
      </p:sp>
      <p:sp>
        <p:nvSpPr>
          <p:cNvPr id="3" name="Footer Placeholder 2"/>
          <p:cNvSpPr>
            <a:spLocks noGrp="1"/>
          </p:cNvSpPr>
          <p:nvPr>
            <p:ph type="ftr" sz="quarter" idx="11"/>
          </p:nvPr>
        </p:nvSpPr>
        <p:spPr/>
        <p:txBody>
          <a:bodyPr/>
          <a:lstStyle/>
          <a:p>
            <a:r>
              <a:rPr lang="en-US" smtClean="0"/>
              <a:t>Recent Progress: 3D MPI Performance</a:t>
            </a:r>
            <a:endParaRPr lang="en-US"/>
          </a:p>
        </p:txBody>
      </p:sp>
      <p:sp>
        <p:nvSpPr>
          <p:cNvPr id="4" name="Slide Number Placeholder 3"/>
          <p:cNvSpPr>
            <a:spLocks noGrp="1"/>
          </p:cNvSpPr>
          <p:nvPr>
            <p:ph type="sldNum" sz="quarter" idx="12"/>
          </p:nvPr>
        </p:nvSpPr>
        <p:spPr/>
        <p:txBody>
          <a:bodyPr/>
          <a:lstStyle/>
          <a:p>
            <a:fld id="{2D78CEBD-FCA6-4AFD-96D5-5DB04B6050DA}" type="slidenum">
              <a:rPr lang="en-US" smtClean="0"/>
              <a:t>‹#›</a:t>
            </a:fld>
            <a:endParaRPr lang="en-US"/>
          </a:p>
        </p:txBody>
      </p:sp>
    </p:spTree>
    <p:extLst>
      <p:ext uri="{BB962C8B-B14F-4D97-AF65-F5344CB8AC3E}">
        <p14:creationId xmlns:p14="http://schemas.microsoft.com/office/powerpoint/2010/main" val="3960601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DDE47F-BCA3-4680-B2BE-C0BCEF1AA32D}" type="datetime1">
              <a:rPr lang="en-US" smtClean="0"/>
              <a:t>7/25/2014</a:t>
            </a:fld>
            <a:endParaRPr lang="en-US"/>
          </a:p>
        </p:txBody>
      </p:sp>
      <p:sp>
        <p:nvSpPr>
          <p:cNvPr id="6" name="Footer Placeholder 5"/>
          <p:cNvSpPr>
            <a:spLocks noGrp="1"/>
          </p:cNvSpPr>
          <p:nvPr>
            <p:ph type="ftr" sz="quarter" idx="11"/>
          </p:nvPr>
        </p:nvSpPr>
        <p:spPr/>
        <p:txBody>
          <a:bodyPr/>
          <a:lstStyle/>
          <a:p>
            <a:r>
              <a:rPr lang="en-US" smtClean="0"/>
              <a:t>Recent Progress: 3D MPI Performance</a:t>
            </a:r>
            <a:endParaRPr lang="en-US"/>
          </a:p>
        </p:txBody>
      </p:sp>
      <p:sp>
        <p:nvSpPr>
          <p:cNvPr id="7" name="Slide Number Placeholder 6"/>
          <p:cNvSpPr>
            <a:spLocks noGrp="1"/>
          </p:cNvSpPr>
          <p:nvPr>
            <p:ph type="sldNum" sz="quarter" idx="12"/>
          </p:nvPr>
        </p:nvSpPr>
        <p:spPr/>
        <p:txBody>
          <a:bodyPr/>
          <a:lstStyle/>
          <a:p>
            <a:fld id="{2D78CEBD-FCA6-4AFD-96D5-5DB04B6050DA}" type="slidenum">
              <a:rPr lang="en-US" smtClean="0"/>
              <a:t>‹#›</a:t>
            </a:fld>
            <a:endParaRPr lang="en-US"/>
          </a:p>
        </p:txBody>
      </p:sp>
    </p:spTree>
    <p:extLst>
      <p:ext uri="{BB962C8B-B14F-4D97-AF65-F5344CB8AC3E}">
        <p14:creationId xmlns:p14="http://schemas.microsoft.com/office/powerpoint/2010/main" val="99945659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790CD5EE-D308-4117-8806-4E3980330E10}" type="datetime1">
              <a:rPr lang="en-US" smtClean="0"/>
              <a:t>7/25/2014</a:t>
            </a:fld>
            <a:endParaRPr lang="en-US"/>
          </a:p>
        </p:txBody>
      </p:sp>
      <p:sp>
        <p:nvSpPr>
          <p:cNvPr id="6" name="Footer Placeholder 5"/>
          <p:cNvSpPr>
            <a:spLocks noGrp="1"/>
          </p:cNvSpPr>
          <p:nvPr>
            <p:ph type="ftr" sz="quarter" idx="11"/>
          </p:nvPr>
        </p:nvSpPr>
        <p:spPr/>
        <p:txBody>
          <a:bodyPr/>
          <a:lstStyle/>
          <a:p>
            <a:r>
              <a:rPr lang="en-US" smtClean="0"/>
              <a:t>Recent Progress: 3D MPI Performance</a:t>
            </a:r>
            <a:endParaRPr lang="en-US"/>
          </a:p>
        </p:txBody>
      </p:sp>
      <p:sp>
        <p:nvSpPr>
          <p:cNvPr id="7" name="Slide Number Placeholder 6"/>
          <p:cNvSpPr>
            <a:spLocks noGrp="1"/>
          </p:cNvSpPr>
          <p:nvPr>
            <p:ph type="sldNum" sz="quarter" idx="12"/>
          </p:nvPr>
        </p:nvSpPr>
        <p:spPr/>
        <p:txBody>
          <a:bodyPr/>
          <a:lstStyle/>
          <a:p>
            <a:fld id="{2D78CEBD-FCA6-4AFD-96D5-5DB04B6050DA}" type="slidenum">
              <a:rPr lang="en-US" smtClean="0"/>
              <a:t>‹#›</a:t>
            </a:fld>
            <a:endParaRPr lang="en-US"/>
          </a:p>
        </p:txBody>
      </p:sp>
    </p:spTree>
    <p:extLst>
      <p:ext uri="{BB962C8B-B14F-4D97-AF65-F5344CB8AC3E}">
        <p14:creationId xmlns:p14="http://schemas.microsoft.com/office/powerpoint/2010/main" val="21320853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L-Shape 7"/>
          <p:cNvSpPr/>
          <p:nvPr userDrawn="1"/>
        </p:nvSpPr>
        <p:spPr>
          <a:xfrm flipV="1">
            <a:off x="0" y="6464092"/>
            <a:ext cx="9144000" cy="393908"/>
          </a:xfrm>
          <a:prstGeom prst="corner">
            <a:avLst>
              <a:gd name="adj1" fmla="val 11311"/>
              <a:gd name="adj2" fmla="val 630200"/>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0" y="152400"/>
            <a:ext cx="9144000" cy="586814"/>
          </a:xfrm>
          <a:prstGeom prst="rect">
            <a:avLst/>
          </a:prstGeom>
          <a:solidFill>
            <a:srgbClr val="F2F2F2"/>
          </a:solidFill>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066800"/>
            <a:ext cx="8382000" cy="53340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7620000" y="6464092"/>
            <a:ext cx="990600" cy="393909"/>
          </a:xfrm>
          <a:prstGeom prst="rect">
            <a:avLst/>
          </a:prstGeom>
        </p:spPr>
        <p:txBody>
          <a:bodyPr vert="horz" lIns="91440" tIns="45720" rIns="91440" bIns="45720" rtlCol="0" anchor="ctr"/>
          <a:lstStyle>
            <a:lvl1pPr algn="l">
              <a:defRPr sz="1200">
                <a:solidFill>
                  <a:schemeClr val="tx1">
                    <a:tint val="75000"/>
                  </a:schemeClr>
                </a:solidFill>
              </a:defRPr>
            </a:lvl1pPr>
          </a:lstStyle>
          <a:p>
            <a:fld id="{D73A1607-7BB2-4946-A4FD-A0367C46B57E}" type="datetime1">
              <a:rPr lang="en-US" smtClean="0"/>
              <a:t>7/25/2014</a:t>
            </a:fld>
            <a:endParaRPr lang="en-US" dirty="0"/>
          </a:p>
        </p:txBody>
      </p:sp>
      <p:sp>
        <p:nvSpPr>
          <p:cNvPr id="5" name="Footer Placeholder 4"/>
          <p:cNvSpPr>
            <a:spLocks noGrp="1"/>
          </p:cNvSpPr>
          <p:nvPr>
            <p:ph type="ftr" sz="quarter" idx="3"/>
          </p:nvPr>
        </p:nvSpPr>
        <p:spPr>
          <a:xfrm>
            <a:off x="2514600" y="6523765"/>
            <a:ext cx="5105400" cy="334235"/>
          </a:xfrm>
          <a:prstGeom prst="rect">
            <a:avLst/>
          </a:prstGeom>
        </p:spPr>
        <p:txBody>
          <a:bodyPr vert="horz" lIns="91440" tIns="45720" rIns="91440" bIns="45720" rtlCol="0" anchor="ctr"/>
          <a:lstStyle>
            <a:lvl1pPr algn="l">
              <a:defRPr sz="1400">
                <a:solidFill>
                  <a:schemeClr val="tx1">
                    <a:tint val="75000"/>
                  </a:schemeClr>
                </a:solidFill>
              </a:defRPr>
            </a:lvl1pPr>
          </a:lstStyle>
          <a:p>
            <a:r>
              <a:rPr lang="en-US" smtClean="0"/>
              <a:t>Recent Progress: 3D MPI Performance</a:t>
            </a:r>
            <a:endParaRPr lang="en-US" dirty="0"/>
          </a:p>
        </p:txBody>
      </p:sp>
      <p:sp>
        <p:nvSpPr>
          <p:cNvPr id="6" name="Slide Number Placeholder 5"/>
          <p:cNvSpPr>
            <a:spLocks noGrp="1"/>
          </p:cNvSpPr>
          <p:nvPr>
            <p:ph type="sldNum" sz="quarter" idx="4"/>
          </p:nvPr>
        </p:nvSpPr>
        <p:spPr>
          <a:xfrm>
            <a:off x="8610600" y="6553199"/>
            <a:ext cx="533400" cy="304801"/>
          </a:xfrm>
          <a:prstGeom prst="rect">
            <a:avLst/>
          </a:prstGeom>
        </p:spPr>
        <p:txBody>
          <a:bodyPr vert="horz" lIns="91440" tIns="45720" rIns="91440" bIns="45720" rtlCol="0" anchor="ctr"/>
          <a:lstStyle>
            <a:lvl1pPr algn="r">
              <a:defRPr sz="1200">
                <a:solidFill>
                  <a:schemeClr val="tx1">
                    <a:tint val="75000"/>
                  </a:schemeClr>
                </a:solidFill>
              </a:defRPr>
            </a:lvl1pPr>
          </a:lstStyle>
          <a:p>
            <a:fld id="{2D78CEBD-FCA6-4AFD-96D5-5DB04B6050DA}" type="slidenum">
              <a:rPr lang="en-US" smtClean="0"/>
              <a:t>‹#›</a:t>
            </a:fld>
            <a:endParaRPr lang="en-US" dirty="0"/>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6200" y="6464092"/>
            <a:ext cx="2362200" cy="393908"/>
          </a:xfrm>
          <a:prstGeom prst="rect">
            <a:avLst/>
          </a:prstGeom>
        </p:spPr>
      </p:pic>
      <p:sp>
        <p:nvSpPr>
          <p:cNvPr id="9" name="Rectangle 8"/>
          <p:cNvSpPr/>
          <p:nvPr userDrawn="1"/>
        </p:nvSpPr>
        <p:spPr>
          <a:xfrm>
            <a:off x="0" y="0"/>
            <a:ext cx="9144000" cy="156136"/>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43281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marL="91440" algn="l" defTabSz="914400" rtl="0" eaLnBrk="1" latinLnBrk="0" hangingPunct="1">
        <a:spcBef>
          <a:spcPct val="0"/>
        </a:spcBef>
        <a:buNone/>
        <a:defRPr sz="3200" b="1" kern="1200">
          <a:solidFill>
            <a:srgbClr val="CC000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0"/>
            <a:ext cx="9144000" cy="1676400"/>
          </a:xfrm>
        </p:spPr>
        <p:txBody>
          <a:bodyPr/>
          <a:lstStyle/>
          <a:p>
            <a:r>
              <a:rPr lang="en-US" dirty="0" smtClean="0"/>
              <a:t>Recent Development on IN3D-ACC</a:t>
            </a:r>
            <a:br>
              <a:rPr lang="en-US" dirty="0" smtClean="0"/>
            </a:br>
            <a:r>
              <a:rPr lang="en-US" sz="2800" dirty="0" smtClean="0"/>
              <a:t>July 22, 2014</a:t>
            </a:r>
            <a:endParaRPr lang="en-US" sz="2800" dirty="0"/>
          </a:p>
        </p:txBody>
      </p:sp>
      <p:sp>
        <p:nvSpPr>
          <p:cNvPr id="4" name="Footer Placeholder 3"/>
          <p:cNvSpPr>
            <a:spLocks noGrp="1"/>
          </p:cNvSpPr>
          <p:nvPr>
            <p:ph type="ftr" sz="quarter" idx="11"/>
          </p:nvPr>
        </p:nvSpPr>
        <p:spPr/>
        <p:txBody>
          <a:bodyPr/>
          <a:lstStyle/>
          <a:p>
            <a:r>
              <a:rPr lang="en-US" smtClean="0"/>
              <a:t>Recent Progress: 3D MPI Performance</a:t>
            </a:r>
            <a:endParaRPr lang="en-US" dirty="0"/>
          </a:p>
        </p:txBody>
      </p:sp>
      <p:sp>
        <p:nvSpPr>
          <p:cNvPr id="5" name="Slide Number Placeholder 4"/>
          <p:cNvSpPr>
            <a:spLocks noGrp="1"/>
          </p:cNvSpPr>
          <p:nvPr>
            <p:ph type="sldNum" sz="quarter" idx="12"/>
          </p:nvPr>
        </p:nvSpPr>
        <p:spPr/>
        <p:txBody>
          <a:bodyPr/>
          <a:lstStyle/>
          <a:p>
            <a:fld id="{2D78CEBD-FCA6-4AFD-96D5-5DB04B6050DA}" type="slidenum">
              <a:rPr lang="en-US" smtClean="0"/>
              <a:t>1</a:t>
            </a:fld>
            <a:endParaRPr lang="en-US" dirty="0"/>
          </a:p>
        </p:txBody>
      </p:sp>
      <p:sp>
        <p:nvSpPr>
          <p:cNvPr id="6" name="Subtitle 5"/>
          <p:cNvSpPr>
            <a:spLocks noGrp="1"/>
          </p:cNvSpPr>
          <p:nvPr>
            <p:ph type="subTitle" idx="1"/>
          </p:nvPr>
        </p:nvSpPr>
        <p:spPr>
          <a:xfrm>
            <a:off x="170288" y="2971800"/>
            <a:ext cx="6553200" cy="2362200"/>
          </a:xfrm>
        </p:spPr>
        <p:txBody>
          <a:bodyPr>
            <a:normAutofit/>
          </a:bodyPr>
          <a:lstStyle/>
          <a:p>
            <a:pPr lvl="0"/>
            <a:r>
              <a:rPr lang="en-US" sz="2200" dirty="0">
                <a:solidFill>
                  <a:prstClr val="black"/>
                </a:solidFill>
              </a:rPr>
              <a:t>Lixiang (Eric) Luo, Jack Edwards, Hong Luo</a:t>
            </a:r>
          </a:p>
          <a:p>
            <a:pPr lvl="0"/>
            <a:r>
              <a:rPr lang="en-US" sz="1500" dirty="0">
                <a:solidFill>
                  <a:prstClr val="black"/>
                </a:solidFill>
              </a:rPr>
              <a:t>Department of Mechanical and Aerospace Engineering</a:t>
            </a:r>
          </a:p>
          <a:p>
            <a:pPr lvl="0"/>
            <a:r>
              <a:rPr lang="en-US" sz="2200" dirty="0">
                <a:solidFill>
                  <a:prstClr val="black"/>
                </a:solidFill>
              </a:rPr>
              <a:t>Frank Mueller</a:t>
            </a:r>
            <a:r>
              <a:rPr lang="en-US" sz="1500" dirty="0">
                <a:solidFill>
                  <a:prstClr val="black"/>
                </a:solidFill>
              </a:rPr>
              <a:t/>
            </a:r>
            <a:br>
              <a:rPr lang="en-US" sz="1500" dirty="0">
                <a:solidFill>
                  <a:prstClr val="black"/>
                </a:solidFill>
              </a:rPr>
            </a:br>
            <a:r>
              <a:rPr lang="en-US" sz="1500" dirty="0">
                <a:solidFill>
                  <a:prstClr val="black"/>
                </a:solidFill>
              </a:rPr>
              <a:t>Department of Computer Science</a:t>
            </a:r>
          </a:p>
          <a:p>
            <a:pPr lvl="0"/>
            <a:r>
              <a:rPr lang="en-US" sz="1600" dirty="0" smtClean="0">
                <a:solidFill>
                  <a:prstClr val="black"/>
                </a:solidFill>
              </a:rPr>
              <a:t/>
            </a:r>
            <a:br>
              <a:rPr lang="en-US" sz="1600" dirty="0" smtClean="0">
                <a:solidFill>
                  <a:prstClr val="black"/>
                </a:solidFill>
              </a:rPr>
            </a:br>
            <a:endParaRPr lang="en-US" sz="1200" dirty="0" smtClean="0">
              <a:solidFill>
                <a:prstClr val="black"/>
              </a:solidFill>
            </a:endParaRPr>
          </a:p>
          <a:p>
            <a:pPr lvl="0"/>
            <a:r>
              <a:rPr lang="en-US" sz="2000" dirty="0" smtClean="0">
                <a:solidFill>
                  <a:prstClr val="black"/>
                </a:solidFill>
              </a:rPr>
              <a:t>North </a:t>
            </a:r>
            <a:r>
              <a:rPr lang="en-US" sz="2000" dirty="0">
                <a:solidFill>
                  <a:prstClr val="black"/>
                </a:solidFill>
              </a:rPr>
              <a:t>Carolina State University</a:t>
            </a:r>
            <a:endParaRPr lang="en-US" dirty="0">
              <a:solidFill>
                <a:prstClr val="black"/>
              </a:solidFill>
            </a:endParaRPr>
          </a:p>
          <a:p>
            <a:endParaRPr lang="en-US" dirty="0"/>
          </a:p>
        </p:txBody>
      </p:sp>
    </p:spTree>
    <p:extLst>
      <p:ext uri="{BB962C8B-B14F-4D97-AF65-F5344CB8AC3E}">
        <p14:creationId xmlns:p14="http://schemas.microsoft.com/office/powerpoint/2010/main" val="17224550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BILU(0</a:t>
            </a:r>
            <a:r>
              <a:rPr lang="en-US" dirty="0"/>
              <a:t>) </a:t>
            </a:r>
            <a:r>
              <a:rPr lang="en-US" dirty="0" smtClean="0"/>
              <a:t>is Actually Heavily Memory-bound</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381000" y="1066800"/>
                <a:ext cx="8382000" cy="5334000"/>
              </a:xfrm>
            </p:spPr>
            <p:txBody>
              <a:bodyPr/>
              <a:lstStyle/>
              <a:p>
                <a:r>
                  <a:rPr lang="en-US" dirty="0" smtClean="0"/>
                  <a:t>Each thread needs to access 7 6x6 </a:t>
                </a:r>
                <a:r>
                  <a:rPr lang="en-US" dirty="0" err="1" smtClean="0"/>
                  <a:t>submatrices</a:t>
                </a:r>
                <a:r>
                  <a:rPr lang="en-US" dirty="0" smtClean="0"/>
                  <a:t> and 3 6x6 temporary matrices</a:t>
                </a:r>
              </a:p>
              <a:p>
                <a:pPr lvl="1"/>
                <a:r>
                  <a:rPr lang="en-US" dirty="0" smtClean="0"/>
                  <a:t>Only one </a:t>
                </a:r>
                <a:r>
                  <a:rPr lang="en-US" dirty="0" err="1" smtClean="0"/>
                  <a:t>submatrix</a:t>
                </a:r>
                <a:r>
                  <a:rPr lang="en-US" dirty="0" smtClean="0"/>
                  <a:t> may overlap with adjacent thread</a:t>
                </a:r>
              </a:p>
              <a:p>
                <a:r>
                  <a:rPr lang="en-US" dirty="0" smtClean="0"/>
                  <a:t>Assume each thread need to access 9 6x6 matrices, a CUDA wrap (32 threads) would need </a:t>
                </a:r>
                <a14:m>
                  <m:oMath xmlns:m="http://schemas.openxmlformats.org/officeDocument/2006/math">
                    <m:r>
                      <a:rPr lang="en-US" b="0" i="1" smtClean="0">
                        <a:latin typeface="Cambria Math" panose="02040503050406030204" pitchFamily="18" charset="0"/>
                      </a:rPr>
                      <m:t>6×6×9×8×32=83</m:t>
                    </m:r>
                    <m:r>
                      <m:rPr>
                        <m:nor/>
                      </m:rPr>
                      <a:rPr lang="en-US" b="0" i="0" smtClean="0">
                        <a:latin typeface="Cambria Math" panose="02040503050406030204" pitchFamily="18" charset="0"/>
                      </a:rPr>
                      <m:t>KB</m:t>
                    </m:r>
                  </m:oMath>
                </a14:m>
                <a:r>
                  <a:rPr lang="en-US" dirty="0" smtClean="0"/>
                  <a:t> data –more than CUDA L1 data cache.</a:t>
                </a:r>
              </a:p>
              <a:p>
                <a:r>
                  <a:rPr lang="en-US" dirty="0" smtClean="0"/>
                  <a:t>The primary cause of the poor performance of BILU(0) is the extremely low data coagulation.</a:t>
                </a:r>
              </a:p>
              <a:p>
                <a:pPr lvl="1"/>
                <a:r>
                  <a:rPr lang="en-US" dirty="0" smtClean="0"/>
                  <a:t>The apparent data throughput is only: 83KB/32/1.1</a:t>
                </a:r>
                <a14:m>
                  <m:oMath xmlns:m="http://schemas.openxmlformats.org/officeDocument/2006/math">
                    <m:r>
                      <a:rPr lang="en-US" b="0" i="1" smtClean="0">
                        <a:latin typeface="Cambria Math" panose="02040503050406030204" pitchFamily="18" charset="0"/>
                      </a:rPr>
                      <m:t>𝜇</m:t>
                    </m:r>
                  </m:oMath>
                </a14:m>
                <a:r>
                  <a:rPr lang="en-US" dirty="0" smtClean="0"/>
                  <a:t>s=2.4GB/s</a:t>
                </a:r>
              </a:p>
              <a:p>
                <a:r>
                  <a:rPr lang="en-US" dirty="0" smtClean="0"/>
                  <a:t>Performance is further worsened by cache overflow due to large amount of data to access</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381000" y="1066800"/>
                <a:ext cx="8382000" cy="5334000"/>
              </a:xfrm>
              <a:blipFill rotWithShape="0">
                <a:blip r:embed="rId3"/>
                <a:stretch>
                  <a:fillRect l="-1309" t="-1029" r="-1891"/>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smtClean="0"/>
              <a:t>GPU Port of IN3D</a:t>
            </a:r>
            <a:endParaRPr lang="en-US"/>
          </a:p>
        </p:txBody>
      </p:sp>
      <p:sp>
        <p:nvSpPr>
          <p:cNvPr id="5" name="Slide Number Placeholder 4"/>
          <p:cNvSpPr>
            <a:spLocks noGrp="1"/>
          </p:cNvSpPr>
          <p:nvPr>
            <p:ph type="sldNum" sz="quarter" idx="12"/>
          </p:nvPr>
        </p:nvSpPr>
        <p:spPr/>
        <p:txBody>
          <a:bodyPr/>
          <a:lstStyle/>
          <a:p>
            <a:fld id="{2D78CEBD-FCA6-4AFD-96D5-5DB04B6050DA}" type="slidenum">
              <a:rPr lang="en-US" smtClean="0"/>
              <a:t>10</a:t>
            </a:fld>
            <a:endParaRPr lang="en-US"/>
          </a:p>
        </p:txBody>
      </p:sp>
    </p:spTree>
    <p:extLst>
      <p:ext uri="{BB962C8B-B14F-4D97-AF65-F5344CB8AC3E}">
        <p14:creationId xmlns:p14="http://schemas.microsoft.com/office/powerpoint/2010/main" val="906312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Attempt to Improve BILU(0)</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The key of improving BILU(0) performance is granularity reduction</a:t>
                </a:r>
              </a:p>
              <a:p>
                <a:pPr lvl="1"/>
                <a:r>
                  <a:rPr lang="en-US" dirty="0" smtClean="0"/>
                  <a:t>Less memory access per kernel, thus less memory-bound</a:t>
                </a:r>
              </a:p>
              <a:p>
                <a:pPr lvl="1"/>
                <a:r>
                  <a:rPr lang="en-US" dirty="0" smtClean="0"/>
                  <a:t>Less performance loss due to insufficient load</a:t>
                </a:r>
              </a:p>
              <a:p>
                <a:r>
                  <a:rPr lang="en-US" dirty="0" smtClean="0"/>
                  <a:t>Without changing the overall algorithm, the BILU(0) recursion can be reorganized as a two stage process:</a:t>
                </a:r>
              </a:p>
              <a:p>
                <a:pPr marL="514350" indent="-514350">
                  <a:buFont typeface="+mj-lt"/>
                  <a:buAutoNum type="arabicPeriod"/>
                </a:pPr>
                <a:endParaRPr lang="en-US" sz="1600" dirty="0"/>
              </a:p>
              <a:p>
                <a:pPr marL="514350" indent="-514350">
                  <a:buFont typeface="+mj-lt"/>
                  <a:buAutoNum type="arabicPeriod"/>
                </a:pPr>
                <a:r>
                  <a:rPr lang="en-US" dirty="0" smtClean="0"/>
                  <a:t>Carry out the inversion of all </a:t>
                </a:r>
                <a14:m>
                  <m:oMath xmlns:m="http://schemas.openxmlformats.org/officeDocument/2006/math">
                    <m:sSub>
                      <m:sSubPr>
                        <m:ctrlPr>
                          <a:rPr lang="en-US" i="1" dirty="0">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𝐷</m:t>
                            </m:r>
                          </m:e>
                        </m:acc>
                      </m:e>
                      <m:sub>
                        <m:r>
                          <a:rPr lang="en-US" i="1" dirty="0">
                            <a:latin typeface="Cambria Math" panose="02040503050406030204" pitchFamily="18" charset="0"/>
                          </a:rPr>
                          <m:t>𝑖</m:t>
                        </m:r>
                        <m:r>
                          <a:rPr lang="en-US" i="1" dirty="0">
                            <a:latin typeface="Cambria Math" panose="02040503050406030204" pitchFamily="18" charset="0"/>
                          </a:rPr>
                          <m:t>,</m:t>
                        </m:r>
                        <m:r>
                          <a:rPr lang="en-US" i="1" dirty="0">
                            <a:latin typeface="Cambria Math" panose="02040503050406030204" pitchFamily="18" charset="0"/>
                          </a:rPr>
                          <m:t>𝑗</m:t>
                        </m:r>
                        <m:r>
                          <a:rPr lang="en-US" i="1" dirty="0">
                            <a:latin typeface="Cambria Math" panose="02040503050406030204" pitchFamily="18" charset="0"/>
                          </a:rPr>
                          <m:t>,</m:t>
                        </m:r>
                        <m:r>
                          <a:rPr lang="en-US" i="1" dirty="0">
                            <a:latin typeface="Cambria Math" panose="02040503050406030204" pitchFamily="18" charset="0"/>
                          </a:rPr>
                          <m:t>𝑘</m:t>
                        </m:r>
                      </m:sub>
                    </m:sSub>
                  </m:oMath>
                </a14:m>
                <a:r>
                  <a:rPr lang="en-US" dirty="0" smtClean="0"/>
                  <a:t> on the previous </a:t>
                </a:r>
                <a:r>
                  <a:rPr lang="en-US" dirty="0" err="1" smtClean="0"/>
                  <a:t>hypaerplane</a:t>
                </a:r>
                <a:r>
                  <a:rPr lang="en-US" dirty="0" smtClean="0"/>
                  <a:t>.</a:t>
                </a:r>
              </a:p>
              <a:p>
                <a:pPr marL="514350" indent="-514350">
                  <a:buFont typeface="+mj-lt"/>
                  <a:buAutoNum type="arabicPeriod"/>
                </a:pPr>
                <a:r>
                  <a:rPr lang="en-US" dirty="0" smtClean="0"/>
                  <a:t>Carry out the block matrix multiplication in a per-element fashion in the current </a:t>
                </a:r>
                <a:r>
                  <a:rPr lang="en-US" dirty="0" err="1" smtClean="0"/>
                  <a:t>hyperplane</a:t>
                </a:r>
                <a:r>
                  <a:rPr lang="en-US" dirty="0" smtClean="0"/>
                  <a:t>.</a:t>
                </a:r>
              </a:p>
              <a:p>
                <a:pPr marL="514350" indent="-514350">
                  <a:buFont typeface="+mj-lt"/>
                  <a:buAutoNum type="arabicPeriod"/>
                </a:pPr>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527" t="-1029"/>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smtClean="0"/>
              <a:t>Recent Progress: 3D MPI Performance</a:t>
            </a:r>
            <a:endParaRPr lang="en-US"/>
          </a:p>
        </p:txBody>
      </p:sp>
      <p:sp>
        <p:nvSpPr>
          <p:cNvPr id="5" name="Slide Number Placeholder 4"/>
          <p:cNvSpPr>
            <a:spLocks noGrp="1"/>
          </p:cNvSpPr>
          <p:nvPr>
            <p:ph type="sldNum" sz="quarter" idx="12"/>
          </p:nvPr>
        </p:nvSpPr>
        <p:spPr/>
        <p:txBody>
          <a:bodyPr/>
          <a:lstStyle/>
          <a:p>
            <a:fld id="{2D78CEBD-FCA6-4AFD-96D5-5DB04B6050DA}" type="slidenum">
              <a:rPr lang="en-US" smtClean="0"/>
              <a:t>11</a:t>
            </a:fld>
            <a:endParaRPr lang="en-US"/>
          </a:p>
        </p:txBody>
      </p:sp>
    </p:spTree>
    <p:extLst>
      <p:ext uri="{BB962C8B-B14F-4D97-AF65-F5344CB8AC3E}">
        <p14:creationId xmlns:p14="http://schemas.microsoft.com/office/powerpoint/2010/main" val="767051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Pseudocode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400050" lvl="1" indent="0">
                  <a:spcBef>
                    <a:spcPts val="600"/>
                  </a:spcBef>
                  <a:buNone/>
                </a:pPr>
                <a:r>
                  <a:rPr lang="en-US" sz="1600" dirty="0" smtClean="0">
                    <a:solidFill>
                      <a:srgbClr val="0000CC"/>
                    </a:solidFill>
                    <a:latin typeface="Consolas" pitchFamily="49" charset="0"/>
                    <a:cs typeface="Consolas" pitchFamily="49" charset="0"/>
                  </a:rPr>
                  <a:t>Do </a:t>
                </a:r>
                <a:r>
                  <a:rPr lang="en-US" sz="1600" dirty="0" err="1" smtClean="0">
                    <a:solidFill>
                      <a:srgbClr val="0000CC"/>
                    </a:solidFill>
                    <a:latin typeface="Consolas" pitchFamily="49" charset="0"/>
                    <a:cs typeface="Consolas" pitchFamily="49" charset="0"/>
                  </a:rPr>
                  <a:t>ipl</a:t>
                </a:r>
                <a:r>
                  <a:rPr lang="en-US" sz="1600" dirty="0">
                    <a:solidFill>
                      <a:srgbClr val="0000CC"/>
                    </a:solidFill>
                    <a:latin typeface="Consolas" pitchFamily="49" charset="0"/>
                    <a:cs typeface="Consolas" pitchFamily="49" charset="0"/>
                  </a:rPr>
                  <a:t> </a:t>
                </a:r>
                <a:r>
                  <a:rPr lang="en-US" sz="1600" dirty="0" smtClean="0">
                    <a:solidFill>
                      <a:srgbClr val="0000CC"/>
                    </a:solidFill>
                    <a:latin typeface="Consolas" pitchFamily="49" charset="0"/>
                    <a:cs typeface="Consolas" pitchFamily="49" charset="0"/>
                  </a:rPr>
                  <a:t>= ii+jj+kk,6,-1  ! loop over all </a:t>
                </a:r>
                <a:r>
                  <a:rPr lang="en-US" sz="1600" dirty="0" err="1" smtClean="0">
                    <a:solidFill>
                      <a:srgbClr val="0000CC"/>
                    </a:solidFill>
                    <a:latin typeface="Consolas" pitchFamily="49" charset="0"/>
                    <a:cs typeface="Consolas" pitchFamily="49" charset="0"/>
                  </a:rPr>
                  <a:t>hyperplanes</a:t>
                </a:r>
                <a:r>
                  <a:rPr lang="en-US" sz="1600" dirty="0">
                    <a:solidFill>
                      <a:srgbClr val="0000CC"/>
                    </a:solidFill>
                    <a:latin typeface="Consolas" pitchFamily="49" charset="0"/>
                    <a:cs typeface="Consolas" pitchFamily="49" charset="0"/>
                  </a:rPr>
                  <a:t/>
                </a:r>
                <a:br>
                  <a:rPr lang="en-US" sz="1600" dirty="0">
                    <a:solidFill>
                      <a:srgbClr val="0000CC"/>
                    </a:solidFill>
                    <a:latin typeface="Consolas" pitchFamily="49" charset="0"/>
                    <a:cs typeface="Consolas" pitchFamily="49" charset="0"/>
                  </a:rPr>
                </a:br>
                <a:endParaRPr lang="en-US" sz="1600" dirty="0" smtClean="0">
                  <a:solidFill>
                    <a:srgbClr val="0000CC"/>
                  </a:solidFill>
                  <a:latin typeface="Consolas" pitchFamily="49" charset="0"/>
                  <a:cs typeface="Consolas" pitchFamily="49" charset="0"/>
                </a:endParaRPr>
              </a:p>
              <a:p>
                <a:pPr marL="400050" lvl="1" indent="0">
                  <a:spcBef>
                    <a:spcPts val="600"/>
                  </a:spcBef>
                  <a:buNone/>
                </a:pPr>
                <a:r>
                  <a:rPr lang="en-US" sz="1600" dirty="0" smtClean="0">
                    <a:solidFill>
                      <a:srgbClr val="0000CC"/>
                    </a:solidFill>
                    <a:latin typeface="Consolas" pitchFamily="49" charset="0"/>
                    <a:cs typeface="Consolas" pitchFamily="49" charset="0"/>
                  </a:rPr>
                  <a:t>Do </a:t>
                </a:r>
                <a:r>
                  <a:rPr lang="en-US" sz="1600" dirty="0" err="1" smtClean="0">
                    <a:solidFill>
                      <a:srgbClr val="0000CC"/>
                    </a:solidFill>
                    <a:latin typeface="Consolas" pitchFamily="49" charset="0"/>
                    <a:cs typeface="Consolas" pitchFamily="49" charset="0"/>
                  </a:rPr>
                  <a:t>ie</a:t>
                </a:r>
                <a:r>
                  <a:rPr lang="en-US" sz="1600" dirty="0" smtClean="0">
                    <a:solidFill>
                      <a:srgbClr val="0000CC"/>
                    </a:solidFill>
                    <a:latin typeface="Consolas" pitchFamily="49" charset="0"/>
                    <a:cs typeface="Consolas" pitchFamily="49" charset="0"/>
                  </a:rPr>
                  <a:t> = 1, </a:t>
                </a:r>
                <a:r>
                  <a:rPr lang="en-US" sz="1600" dirty="0" err="1" smtClean="0">
                    <a:solidFill>
                      <a:srgbClr val="0000CC"/>
                    </a:solidFill>
                    <a:latin typeface="Consolas" pitchFamily="49" charset="0"/>
                    <a:cs typeface="Consolas" pitchFamily="49" charset="0"/>
                  </a:rPr>
                  <a:t>ipoint</a:t>
                </a:r>
                <a:r>
                  <a:rPr lang="en-US" sz="1600" dirty="0" smtClean="0">
                    <a:solidFill>
                      <a:srgbClr val="0000CC"/>
                    </a:solidFill>
                    <a:latin typeface="Consolas" pitchFamily="49" charset="0"/>
                    <a:cs typeface="Consolas" pitchFamily="49" charset="0"/>
                  </a:rPr>
                  <a:t>(ipl+1) ! D inversion on the previous </a:t>
                </a:r>
                <a:r>
                  <a:rPr lang="en-US" sz="1600" dirty="0" err="1" smtClean="0">
                    <a:solidFill>
                      <a:srgbClr val="0000CC"/>
                    </a:solidFill>
                    <a:latin typeface="Consolas" pitchFamily="49" charset="0"/>
                    <a:cs typeface="Consolas" pitchFamily="49" charset="0"/>
                  </a:rPr>
                  <a:t>hyperplane</a:t>
                </a:r>
                <a:endParaRPr lang="en-US" sz="1600" dirty="0" smtClean="0">
                  <a:solidFill>
                    <a:srgbClr val="0000CC"/>
                  </a:solidFill>
                  <a:latin typeface="Consolas" pitchFamily="49" charset="0"/>
                  <a:cs typeface="Consolas" pitchFamily="49" charset="0"/>
                </a:endParaRPr>
              </a:p>
              <a:p>
                <a:pPr marL="400050" lvl="1" indent="0">
                  <a:spcBef>
                    <a:spcPts val="600"/>
                  </a:spcBef>
                  <a:buNone/>
                </a:pPr>
                <a:r>
                  <a:rPr lang="en-US" sz="1600" dirty="0" smtClean="0">
                    <a:solidFill>
                      <a:srgbClr val="0000CC"/>
                    </a:solidFill>
                    <a:latin typeface="Consolas" pitchFamily="49" charset="0"/>
                    <a:cs typeface="Consolas" pitchFamily="49" charset="0"/>
                  </a:rPr>
                  <a:t>	…</a:t>
                </a:r>
              </a:p>
              <a:p>
                <a:pPr marL="400050" lvl="1" indent="0">
                  <a:spcBef>
                    <a:spcPts val="600"/>
                  </a:spcBef>
                  <a:buNone/>
                </a:pPr>
                <a:r>
                  <a:rPr lang="en-US" sz="1600" dirty="0" smtClean="0">
                    <a:solidFill>
                      <a:srgbClr val="0000CC"/>
                    </a:solidFill>
                    <a:latin typeface="Consolas" pitchFamily="49" charset="0"/>
                    <a:cs typeface="Consolas" pitchFamily="49" charset="0"/>
                  </a:rPr>
                  <a:t>End Do</a:t>
                </a:r>
              </a:p>
              <a:p>
                <a:pPr marL="400050" lvl="1" indent="0">
                  <a:spcBef>
                    <a:spcPts val="600"/>
                  </a:spcBef>
                  <a:buNone/>
                </a:pPr>
                <a:endParaRPr lang="en-US" sz="1600" dirty="0">
                  <a:solidFill>
                    <a:srgbClr val="0000CC"/>
                  </a:solidFill>
                  <a:latin typeface="Consolas" pitchFamily="49" charset="0"/>
                  <a:cs typeface="Consolas" pitchFamily="49" charset="0"/>
                </a:endParaRPr>
              </a:p>
              <a:p>
                <a:pPr marL="400050" lvl="1" indent="0">
                  <a:spcBef>
                    <a:spcPts val="600"/>
                  </a:spcBef>
                  <a:buNone/>
                </a:pPr>
                <a:r>
                  <a:rPr lang="en-US" sz="1600" dirty="0" smtClean="0">
                    <a:solidFill>
                      <a:srgbClr val="0000CC"/>
                    </a:solidFill>
                    <a:latin typeface="Consolas" pitchFamily="49" charset="0"/>
                    <a:cs typeface="Consolas" pitchFamily="49" charset="0"/>
                  </a:rPr>
                  <a:t>Do </a:t>
                </a:r>
                <a:r>
                  <a:rPr lang="en-US" sz="1600" dirty="0" err="1" smtClean="0">
                    <a:solidFill>
                      <a:srgbClr val="0000CC"/>
                    </a:solidFill>
                    <a:latin typeface="Consolas" pitchFamily="49" charset="0"/>
                    <a:cs typeface="Consolas" pitchFamily="49" charset="0"/>
                  </a:rPr>
                  <a:t>ip</a:t>
                </a:r>
                <a:r>
                  <a:rPr lang="en-US" sz="1600" dirty="0" smtClean="0">
                    <a:solidFill>
                      <a:srgbClr val="0000CC"/>
                    </a:solidFill>
                    <a:latin typeface="Consolas" pitchFamily="49" charset="0"/>
                    <a:cs typeface="Consolas" pitchFamily="49" charset="0"/>
                  </a:rPr>
                  <a:t> = 0, </a:t>
                </a:r>
                <a:r>
                  <a:rPr lang="en-US" sz="1600" dirty="0" err="1" smtClean="0">
                    <a:solidFill>
                      <a:srgbClr val="0000CC"/>
                    </a:solidFill>
                    <a:latin typeface="Consolas" pitchFamily="49" charset="0"/>
                    <a:cs typeface="Consolas" pitchFamily="49" charset="0"/>
                  </a:rPr>
                  <a:t>ipoint</a:t>
                </a:r>
                <a:r>
                  <a:rPr lang="en-US" sz="1600" dirty="0" smtClean="0">
                    <a:solidFill>
                      <a:srgbClr val="0000CC"/>
                    </a:solidFill>
                    <a:latin typeface="Consolas" pitchFamily="49" charset="0"/>
                    <a:cs typeface="Consolas" pitchFamily="49" charset="0"/>
                  </a:rPr>
                  <a:t>(</a:t>
                </a:r>
                <a:r>
                  <a:rPr lang="en-US" sz="1600" dirty="0" err="1" smtClean="0">
                    <a:solidFill>
                      <a:srgbClr val="0000CC"/>
                    </a:solidFill>
                    <a:latin typeface="Consolas" pitchFamily="49" charset="0"/>
                    <a:cs typeface="Consolas" pitchFamily="49" charset="0"/>
                  </a:rPr>
                  <a:t>ipl</a:t>
                </a:r>
                <a:r>
                  <a:rPr lang="en-US" sz="1600" dirty="0" smtClean="0">
                    <a:solidFill>
                      <a:srgbClr val="0000CC"/>
                    </a:solidFill>
                    <a:latin typeface="Consolas" pitchFamily="49" charset="0"/>
                    <a:cs typeface="Consolas" pitchFamily="49" charset="0"/>
                  </a:rPr>
                  <a:t>)*36-1 ! per-element matrix multiplication</a:t>
                </a:r>
              </a:p>
              <a:p>
                <a:pPr marL="400050" lvl="1" indent="0">
                  <a:spcBef>
                    <a:spcPts val="600"/>
                  </a:spcBef>
                  <a:buNone/>
                </a:pPr>
                <a:r>
                  <a:rPr lang="en-US" sz="1600" dirty="0" smtClean="0">
                    <a:solidFill>
                      <a:srgbClr val="0000CC"/>
                    </a:solidFill>
                    <a:latin typeface="Consolas" pitchFamily="49" charset="0"/>
                    <a:cs typeface="Consolas" pitchFamily="49" charset="0"/>
                  </a:rPr>
                  <a:t>   &lt;carry out </a:t>
                </a:r>
                <a14:m>
                  <m:oMath xmlns:m="http://schemas.openxmlformats.org/officeDocument/2006/math">
                    <m:sSub>
                      <m:sSubPr>
                        <m:ctrlPr>
                          <a:rPr lang="en-US" sz="1600" i="1" dirty="0">
                            <a:latin typeface="Cambria Math" panose="02040503050406030204" pitchFamily="18" charset="0"/>
                          </a:rPr>
                        </m:ctrlPr>
                      </m:sSubPr>
                      <m:e>
                        <m:r>
                          <a:rPr lang="en-US" sz="1600" b="0" i="1" dirty="0" smtClean="0">
                            <a:latin typeface="Cambria Math" panose="02040503050406030204" pitchFamily="18" charset="0"/>
                          </a:rPr>
                          <m:t>𝑇</m:t>
                        </m:r>
                        <m:r>
                          <a:rPr lang="en-US" sz="1600" b="0" i="1" dirty="0" smtClean="0">
                            <a:latin typeface="Cambria Math" panose="02040503050406030204" pitchFamily="18" charset="0"/>
                          </a:rPr>
                          <m:t>=</m:t>
                        </m:r>
                        <m:r>
                          <a:rPr lang="en-US" sz="1600" i="1" dirty="0">
                            <a:latin typeface="Cambria Math" panose="02040503050406030204" pitchFamily="18" charset="0"/>
                          </a:rPr>
                          <m:t>𝐶</m:t>
                        </m:r>
                      </m:e>
                      <m:sub>
                        <m:r>
                          <a:rPr lang="en-US" sz="1600" i="1" dirty="0">
                            <a:latin typeface="Cambria Math" panose="02040503050406030204" pitchFamily="18" charset="0"/>
                          </a:rPr>
                          <m:t>𝑖</m:t>
                        </m:r>
                        <m:r>
                          <a:rPr lang="en-US" sz="1600" i="1" dirty="0">
                            <a:latin typeface="Cambria Math" panose="02040503050406030204" pitchFamily="18" charset="0"/>
                          </a:rPr>
                          <m:t>,</m:t>
                        </m:r>
                        <m:r>
                          <a:rPr lang="en-US" sz="1600" i="1" dirty="0">
                            <a:latin typeface="Cambria Math" panose="02040503050406030204" pitchFamily="18" charset="0"/>
                          </a:rPr>
                          <m:t>𝑗</m:t>
                        </m:r>
                        <m:r>
                          <a:rPr lang="en-US" sz="1600" i="1" dirty="0">
                            <a:latin typeface="Cambria Math" panose="02040503050406030204" pitchFamily="18" charset="0"/>
                          </a:rPr>
                          <m:t>,</m:t>
                        </m:r>
                        <m:r>
                          <a:rPr lang="en-US" sz="1600" i="1" dirty="0">
                            <a:latin typeface="Cambria Math" panose="02040503050406030204" pitchFamily="18" charset="0"/>
                          </a:rPr>
                          <m:t>𝑘</m:t>
                        </m:r>
                      </m:sub>
                    </m:sSub>
                    <m:sSubSup>
                      <m:sSubSupPr>
                        <m:ctrlPr>
                          <a:rPr lang="en-US" sz="1600" i="1" dirty="0">
                            <a:latin typeface="Cambria Math" panose="02040503050406030204" pitchFamily="18" charset="0"/>
                          </a:rPr>
                        </m:ctrlPr>
                      </m:sSubSupPr>
                      <m:e>
                        <m:acc>
                          <m:accPr>
                            <m:chr m:val="̂"/>
                            <m:ctrlPr>
                              <a:rPr lang="en-US" sz="1600" i="1" dirty="0">
                                <a:latin typeface="Cambria Math" panose="02040503050406030204" pitchFamily="18" charset="0"/>
                              </a:rPr>
                            </m:ctrlPr>
                          </m:accPr>
                          <m:e>
                            <m:r>
                              <a:rPr lang="en-US" sz="1600" i="1" dirty="0">
                                <a:latin typeface="Cambria Math" panose="02040503050406030204" pitchFamily="18" charset="0"/>
                              </a:rPr>
                              <m:t>𝐷</m:t>
                            </m:r>
                          </m:e>
                        </m:acc>
                      </m:e>
                      <m:sub>
                        <m:r>
                          <a:rPr lang="en-US" sz="1600" i="1" dirty="0">
                            <a:latin typeface="Cambria Math" panose="02040503050406030204" pitchFamily="18" charset="0"/>
                          </a:rPr>
                          <m:t>𝑖</m:t>
                        </m:r>
                        <m:r>
                          <a:rPr lang="en-US" sz="1600" i="1" dirty="0">
                            <a:latin typeface="Cambria Math" panose="02040503050406030204" pitchFamily="18" charset="0"/>
                          </a:rPr>
                          <m:t>−1,</m:t>
                        </m:r>
                        <m:r>
                          <a:rPr lang="en-US" sz="1600" i="1" dirty="0">
                            <a:latin typeface="Cambria Math" panose="02040503050406030204" pitchFamily="18" charset="0"/>
                          </a:rPr>
                          <m:t>𝑗</m:t>
                        </m:r>
                        <m:r>
                          <a:rPr lang="en-US" sz="1600" i="1" dirty="0">
                            <a:latin typeface="Cambria Math" panose="02040503050406030204" pitchFamily="18" charset="0"/>
                          </a:rPr>
                          <m:t>,</m:t>
                        </m:r>
                        <m:r>
                          <a:rPr lang="en-US" sz="1600" i="1" dirty="0">
                            <a:latin typeface="Cambria Math" panose="02040503050406030204" pitchFamily="18" charset="0"/>
                          </a:rPr>
                          <m:t>𝑘</m:t>
                        </m:r>
                      </m:sub>
                      <m:sup>
                        <m:r>
                          <a:rPr lang="en-US" sz="1600" i="1" dirty="0">
                            <a:latin typeface="Cambria Math" panose="02040503050406030204" pitchFamily="18" charset="0"/>
                          </a:rPr>
                          <m:t>−1</m:t>
                        </m:r>
                      </m:sup>
                    </m:sSubSup>
                    <m:sSub>
                      <m:sSubPr>
                        <m:ctrlPr>
                          <a:rPr lang="en-US" sz="1600" i="1" dirty="0">
                            <a:latin typeface="Cambria Math" panose="02040503050406030204" pitchFamily="18" charset="0"/>
                          </a:rPr>
                        </m:ctrlPr>
                      </m:sSubPr>
                      <m:e>
                        <m:r>
                          <a:rPr lang="en-US" sz="1600" i="1" dirty="0">
                            <a:latin typeface="Cambria Math" panose="02040503050406030204" pitchFamily="18" charset="0"/>
                          </a:rPr>
                          <m:t>𝐸</m:t>
                        </m:r>
                      </m:e>
                      <m:sub>
                        <m:r>
                          <a:rPr lang="en-US" sz="1600" i="1" dirty="0">
                            <a:latin typeface="Cambria Math" panose="02040503050406030204" pitchFamily="18" charset="0"/>
                          </a:rPr>
                          <m:t>𝑖</m:t>
                        </m:r>
                        <m:r>
                          <a:rPr lang="en-US" sz="1600" i="1" dirty="0">
                            <a:latin typeface="Cambria Math" panose="02040503050406030204" pitchFamily="18" charset="0"/>
                          </a:rPr>
                          <m:t>,</m:t>
                        </m:r>
                        <m:r>
                          <a:rPr lang="en-US" sz="1600" i="1" dirty="0">
                            <a:latin typeface="Cambria Math" panose="02040503050406030204" pitchFamily="18" charset="0"/>
                          </a:rPr>
                          <m:t>𝑗</m:t>
                        </m:r>
                        <m:r>
                          <a:rPr lang="en-US" sz="1600" i="1" dirty="0">
                            <a:latin typeface="Cambria Math" panose="02040503050406030204" pitchFamily="18" charset="0"/>
                          </a:rPr>
                          <m:t>,</m:t>
                        </m:r>
                        <m:r>
                          <a:rPr lang="en-US" sz="1600" i="1" dirty="0">
                            <a:latin typeface="Cambria Math" panose="02040503050406030204" pitchFamily="18" charset="0"/>
                          </a:rPr>
                          <m:t>𝑘</m:t>
                        </m:r>
                      </m:sub>
                    </m:sSub>
                  </m:oMath>
                </a14:m>
                <a:r>
                  <a:rPr lang="en-US" sz="1600" dirty="0" smtClean="0">
                    <a:solidFill>
                      <a:srgbClr val="0000CC"/>
                    </a:solidFill>
                    <a:latin typeface="Consolas" pitchFamily="49" charset="0"/>
                    <a:cs typeface="Consolas" pitchFamily="49" charset="0"/>
                  </a:rPr>
                  <a:t>&gt;</a:t>
                </a:r>
              </a:p>
              <a:p>
                <a:pPr marL="400050" lvl="1" indent="0">
                  <a:spcBef>
                    <a:spcPts val="600"/>
                  </a:spcBef>
                  <a:buNone/>
                </a:pPr>
                <a:r>
                  <a:rPr lang="en-US" sz="1600" dirty="0" smtClean="0">
                    <a:solidFill>
                      <a:srgbClr val="0000CC"/>
                    </a:solidFill>
                    <a:latin typeface="Consolas" pitchFamily="49" charset="0"/>
                    <a:cs typeface="Consolas" pitchFamily="49" charset="0"/>
                  </a:rPr>
                  <a:t>End Do</a:t>
                </a:r>
              </a:p>
              <a:p>
                <a:pPr marL="400050" lvl="1" indent="0">
                  <a:spcBef>
                    <a:spcPts val="600"/>
                  </a:spcBef>
                  <a:buNone/>
                </a:pPr>
                <a:r>
                  <a:rPr lang="en-US" sz="1600" dirty="0" smtClean="0">
                    <a:solidFill>
                      <a:srgbClr val="0000CC"/>
                    </a:solidFill>
                    <a:latin typeface="Consolas" pitchFamily="49" charset="0"/>
                    <a:cs typeface="Consolas" pitchFamily="49" charset="0"/>
                  </a:rPr>
                  <a:t>Do </a:t>
                </a:r>
                <a:r>
                  <a:rPr lang="en-US" sz="1600" dirty="0" err="1">
                    <a:solidFill>
                      <a:srgbClr val="0000CC"/>
                    </a:solidFill>
                    <a:latin typeface="Consolas" pitchFamily="49" charset="0"/>
                    <a:cs typeface="Consolas" pitchFamily="49" charset="0"/>
                  </a:rPr>
                  <a:t>ip</a:t>
                </a:r>
                <a:r>
                  <a:rPr lang="en-US" sz="1600" dirty="0">
                    <a:solidFill>
                      <a:srgbClr val="0000CC"/>
                    </a:solidFill>
                    <a:latin typeface="Consolas" pitchFamily="49" charset="0"/>
                    <a:cs typeface="Consolas" pitchFamily="49" charset="0"/>
                  </a:rPr>
                  <a:t> = 0, </a:t>
                </a:r>
                <a:r>
                  <a:rPr lang="en-US" sz="1600" dirty="0" err="1">
                    <a:solidFill>
                      <a:srgbClr val="0000CC"/>
                    </a:solidFill>
                    <a:latin typeface="Consolas" pitchFamily="49" charset="0"/>
                    <a:cs typeface="Consolas" pitchFamily="49" charset="0"/>
                  </a:rPr>
                  <a:t>ipoint</a:t>
                </a:r>
                <a:r>
                  <a:rPr lang="en-US" sz="1600" dirty="0">
                    <a:solidFill>
                      <a:srgbClr val="0000CC"/>
                    </a:solidFill>
                    <a:latin typeface="Consolas" pitchFamily="49" charset="0"/>
                    <a:cs typeface="Consolas" pitchFamily="49" charset="0"/>
                  </a:rPr>
                  <a:t>(</a:t>
                </a:r>
                <a:r>
                  <a:rPr lang="en-US" sz="1600" dirty="0" err="1">
                    <a:solidFill>
                      <a:srgbClr val="0000CC"/>
                    </a:solidFill>
                    <a:latin typeface="Consolas" pitchFamily="49" charset="0"/>
                    <a:cs typeface="Consolas" pitchFamily="49" charset="0"/>
                  </a:rPr>
                  <a:t>ipl</a:t>
                </a:r>
                <a:r>
                  <a:rPr lang="en-US" sz="1600" dirty="0">
                    <a:solidFill>
                      <a:srgbClr val="0000CC"/>
                    </a:solidFill>
                    <a:latin typeface="Consolas" pitchFamily="49" charset="0"/>
                    <a:cs typeface="Consolas" pitchFamily="49" charset="0"/>
                  </a:rPr>
                  <a:t>)*36-1 ! per-element </a:t>
                </a:r>
                <a:r>
                  <a:rPr lang="en-US" sz="1600" dirty="0" smtClean="0">
                    <a:solidFill>
                      <a:srgbClr val="0000CC"/>
                    </a:solidFill>
                    <a:latin typeface="Consolas" pitchFamily="49" charset="0"/>
                    <a:cs typeface="Consolas" pitchFamily="49" charset="0"/>
                  </a:rPr>
                  <a:t>matrix multiplication</a:t>
                </a:r>
                <a:endParaRPr lang="en-US" sz="1600" dirty="0">
                  <a:solidFill>
                    <a:srgbClr val="0000CC"/>
                  </a:solidFill>
                  <a:latin typeface="Consolas" pitchFamily="49" charset="0"/>
                  <a:cs typeface="Consolas" pitchFamily="49" charset="0"/>
                </a:endParaRPr>
              </a:p>
              <a:p>
                <a:pPr marL="400050" lvl="1" indent="0">
                  <a:spcBef>
                    <a:spcPts val="600"/>
                  </a:spcBef>
                  <a:buNone/>
                </a:pPr>
                <a:r>
                  <a:rPr lang="en-US" sz="1600" dirty="0">
                    <a:solidFill>
                      <a:srgbClr val="0000CC"/>
                    </a:solidFill>
                    <a:latin typeface="Consolas" pitchFamily="49" charset="0"/>
                    <a:cs typeface="Consolas" pitchFamily="49" charset="0"/>
                  </a:rPr>
                  <a:t>   &lt;carry </a:t>
                </a:r>
                <a:r>
                  <a:rPr lang="en-US" sz="1600" dirty="0" smtClean="0">
                    <a:solidFill>
                      <a:srgbClr val="0000CC"/>
                    </a:solidFill>
                    <a:latin typeface="Consolas" pitchFamily="49" charset="0"/>
                    <a:cs typeface="Consolas" pitchFamily="49" charset="0"/>
                  </a:rPr>
                  <a:t>out </a:t>
                </a:r>
                <a14:m>
                  <m:oMath xmlns:m="http://schemas.openxmlformats.org/officeDocument/2006/math">
                    <m:sSubSup>
                      <m:sSubSupPr>
                        <m:ctrlPr>
                          <a:rPr lang="en-US" sz="1600" b="0" i="1" dirty="0" smtClean="0">
                            <a:latin typeface="Cambria Math" panose="02040503050406030204" pitchFamily="18" charset="0"/>
                          </a:rPr>
                        </m:ctrlPr>
                      </m:sSubSupPr>
                      <m:e>
                        <m:r>
                          <a:rPr lang="en-US" sz="1600" b="0" i="1" dirty="0" smtClean="0">
                            <a:latin typeface="Cambria Math" panose="02040503050406030204" pitchFamily="18" charset="0"/>
                          </a:rPr>
                          <m:t>𝐷</m:t>
                        </m:r>
                      </m:e>
                      <m:sub>
                        <m:r>
                          <a:rPr lang="en-US" sz="1600" b="0" i="1" dirty="0" smtClean="0">
                            <a:latin typeface="Cambria Math" panose="02040503050406030204" pitchFamily="18" charset="0"/>
                          </a:rPr>
                          <m:t>𝑖</m:t>
                        </m:r>
                        <m:r>
                          <a:rPr lang="en-US" sz="1600" b="0" i="1" dirty="0" smtClean="0">
                            <a:latin typeface="Cambria Math" panose="02040503050406030204" pitchFamily="18" charset="0"/>
                          </a:rPr>
                          <m:t>,</m:t>
                        </m:r>
                        <m:r>
                          <a:rPr lang="en-US" sz="1600" b="0" i="1" dirty="0" smtClean="0">
                            <a:latin typeface="Cambria Math" panose="02040503050406030204" pitchFamily="18" charset="0"/>
                          </a:rPr>
                          <m:t>𝑗</m:t>
                        </m:r>
                        <m:r>
                          <a:rPr lang="en-US" sz="1600" b="0" i="1" dirty="0" smtClean="0">
                            <a:latin typeface="Cambria Math" panose="02040503050406030204" pitchFamily="18" charset="0"/>
                          </a:rPr>
                          <m:t>,</m:t>
                        </m:r>
                        <m:r>
                          <a:rPr lang="en-US" sz="1600" b="0" i="1" dirty="0" smtClean="0">
                            <a:latin typeface="Cambria Math" panose="02040503050406030204" pitchFamily="18" charset="0"/>
                          </a:rPr>
                          <m:t>𝑘</m:t>
                        </m:r>
                      </m:sub>
                      <m:sup>
                        <m:r>
                          <a:rPr lang="en-US" sz="1600" b="0" i="1" dirty="0" smtClean="0">
                            <a:latin typeface="Cambria Math" panose="02040503050406030204" pitchFamily="18" charset="0"/>
                          </a:rPr>
                          <m:t>′</m:t>
                        </m:r>
                      </m:sup>
                    </m:sSubSup>
                    <m:r>
                      <a:rPr lang="en-US" sz="1600" b="0" i="1" dirty="0" smtClean="0">
                        <a:latin typeface="Cambria Math" panose="02040503050406030204" pitchFamily="18" charset="0"/>
                      </a:rPr>
                      <m:t>=</m:t>
                    </m:r>
                    <m:sSub>
                      <m:sSubPr>
                        <m:ctrlPr>
                          <a:rPr lang="en-US" sz="1600" b="0" i="1" dirty="0" smtClean="0">
                            <a:latin typeface="Cambria Math" panose="02040503050406030204" pitchFamily="18" charset="0"/>
                          </a:rPr>
                        </m:ctrlPr>
                      </m:sSubPr>
                      <m:e>
                        <m:r>
                          <a:rPr lang="en-US" sz="1600" b="0" i="1" dirty="0" smtClean="0">
                            <a:latin typeface="Cambria Math" panose="02040503050406030204" pitchFamily="18" charset="0"/>
                          </a:rPr>
                          <m:t>𝐷</m:t>
                        </m:r>
                      </m:e>
                      <m:sub>
                        <m:r>
                          <a:rPr lang="en-US" sz="1600" b="0" i="1" dirty="0" smtClean="0">
                            <a:latin typeface="Cambria Math" panose="02040503050406030204" pitchFamily="18" charset="0"/>
                          </a:rPr>
                          <m:t>𝑖</m:t>
                        </m:r>
                        <m:r>
                          <a:rPr lang="en-US" sz="1600" b="0" i="1" dirty="0" smtClean="0">
                            <a:latin typeface="Cambria Math" panose="02040503050406030204" pitchFamily="18" charset="0"/>
                          </a:rPr>
                          <m:t>,</m:t>
                        </m:r>
                        <m:r>
                          <a:rPr lang="en-US" sz="1600" b="0" i="1" dirty="0" smtClean="0">
                            <a:latin typeface="Cambria Math" panose="02040503050406030204" pitchFamily="18" charset="0"/>
                          </a:rPr>
                          <m:t>𝑗</m:t>
                        </m:r>
                        <m:r>
                          <a:rPr lang="en-US" sz="1600" b="0" i="1" dirty="0" smtClean="0">
                            <a:latin typeface="Cambria Math" panose="02040503050406030204" pitchFamily="18" charset="0"/>
                          </a:rPr>
                          <m:t>,</m:t>
                        </m:r>
                        <m:r>
                          <a:rPr lang="en-US" sz="1600" b="0" i="1" dirty="0" smtClean="0">
                            <a:latin typeface="Cambria Math" panose="02040503050406030204" pitchFamily="18" charset="0"/>
                          </a:rPr>
                          <m:t>𝑘</m:t>
                        </m:r>
                      </m:sub>
                    </m:sSub>
                    <m:r>
                      <a:rPr lang="en-US" sz="1600" b="0" i="1" dirty="0" smtClean="0">
                        <a:latin typeface="Cambria Math" panose="02040503050406030204" pitchFamily="18" charset="0"/>
                      </a:rPr>
                      <m:t>−</m:t>
                    </m:r>
                    <m:r>
                      <a:rPr lang="en-US" sz="1600" b="0" i="1" dirty="0" smtClean="0">
                        <a:latin typeface="Cambria Math" panose="02040503050406030204" pitchFamily="18" charset="0"/>
                      </a:rPr>
                      <m:t>𝑇</m:t>
                    </m:r>
                    <m:sSub>
                      <m:sSubPr>
                        <m:ctrlPr>
                          <a:rPr lang="en-US" sz="1600" i="1" dirty="0">
                            <a:latin typeface="Cambria Math" panose="02040503050406030204" pitchFamily="18" charset="0"/>
                          </a:rPr>
                        </m:ctrlPr>
                      </m:sSubPr>
                      <m:e>
                        <m:r>
                          <a:rPr lang="en-US" sz="1600" i="1" dirty="0">
                            <a:latin typeface="Cambria Math" panose="02040503050406030204" pitchFamily="18" charset="0"/>
                          </a:rPr>
                          <m:t>𝐸</m:t>
                        </m:r>
                      </m:e>
                      <m:sub>
                        <m:r>
                          <a:rPr lang="en-US" sz="1600" i="1" dirty="0">
                            <a:latin typeface="Cambria Math" panose="02040503050406030204" pitchFamily="18" charset="0"/>
                          </a:rPr>
                          <m:t>𝑖</m:t>
                        </m:r>
                        <m:r>
                          <a:rPr lang="en-US" sz="1600" i="1" dirty="0">
                            <a:latin typeface="Cambria Math" panose="02040503050406030204" pitchFamily="18" charset="0"/>
                          </a:rPr>
                          <m:t>,</m:t>
                        </m:r>
                        <m:r>
                          <a:rPr lang="en-US" sz="1600" i="1" dirty="0">
                            <a:latin typeface="Cambria Math" panose="02040503050406030204" pitchFamily="18" charset="0"/>
                          </a:rPr>
                          <m:t>𝑗</m:t>
                        </m:r>
                        <m:r>
                          <a:rPr lang="en-US" sz="1600" i="1" dirty="0">
                            <a:latin typeface="Cambria Math" panose="02040503050406030204" pitchFamily="18" charset="0"/>
                          </a:rPr>
                          <m:t>,</m:t>
                        </m:r>
                        <m:r>
                          <a:rPr lang="en-US" sz="1600" i="1" dirty="0">
                            <a:latin typeface="Cambria Math" panose="02040503050406030204" pitchFamily="18" charset="0"/>
                          </a:rPr>
                          <m:t>𝑘</m:t>
                        </m:r>
                      </m:sub>
                    </m:sSub>
                  </m:oMath>
                </a14:m>
                <a:r>
                  <a:rPr lang="en-US" sz="1600" dirty="0" smtClean="0">
                    <a:solidFill>
                      <a:srgbClr val="0000CC"/>
                    </a:solidFill>
                    <a:latin typeface="Consolas" pitchFamily="49" charset="0"/>
                    <a:cs typeface="Consolas" pitchFamily="49" charset="0"/>
                  </a:rPr>
                  <a:t>&gt;</a:t>
                </a:r>
                <a:endParaRPr lang="en-US" sz="1600" dirty="0">
                  <a:solidFill>
                    <a:srgbClr val="0000CC"/>
                  </a:solidFill>
                  <a:latin typeface="Consolas" pitchFamily="49" charset="0"/>
                  <a:cs typeface="Consolas" pitchFamily="49" charset="0"/>
                </a:endParaRPr>
              </a:p>
              <a:p>
                <a:pPr marL="400050" lvl="1" indent="0">
                  <a:spcBef>
                    <a:spcPts val="600"/>
                  </a:spcBef>
                  <a:buNone/>
                </a:pPr>
                <a:r>
                  <a:rPr lang="en-US" sz="1600" dirty="0">
                    <a:solidFill>
                      <a:srgbClr val="0000CC"/>
                    </a:solidFill>
                    <a:latin typeface="Consolas" pitchFamily="49" charset="0"/>
                    <a:cs typeface="Consolas" pitchFamily="49" charset="0"/>
                  </a:rPr>
                  <a:t>End Do</a:t>
                </a:r>
              </a:p>
              <a:p>
                <a:pPr marL="400050" lvl="1" indent="0">
                  <a:spcBef>
                    <a:spcPts val="600"/>
                  </a:spcBef>
                  <a:buNone/>
                </a:pPr>
                <a:r>
                  <a:rPr lang="en-US" sz="1600" dirty="0" smtClean="0">
                    <a:solidFill>
                      <a:srgbClr val="0000CC"/>
                    </a:solidFill>
                    <a:latin typeface="Consolas" pitchFamily="49" charset="0"/>
                    <a:cs typeface="Consolas" pitchFamily="49" charset="0"/>
                  </a:rPr>
                  <a:t>…</a:t>
                </a:r>
              </a:p>
              <a:p>
                <a:pPr marL="400050" lvl="1" indent="0">
                  <a:spcBef>
                    <a:spcPts val="600"/>
                  </a:spcBef>
                  <a:buNone/>
                </a:pPr>
                <a:r>
                  <a:rPr lang="en-US" sz="1600" dirty="0" smtClean="0">
                    <a:solidFill>
                      <a:srgbClr val="0000CC"/>
                    </a:solidFill>
                    <a:latin typeface="Consolas" pitchFamily="49" charset="0"/>
                    <a:cs typeface="Consolas" pitchFamily="49" charset="0"/>
                  </a:rPr>
                  <a:t>&lt;carry out similar matrix multiplications for </a:t>
                </a:r>
                <a14:m>
                  <m:oMath xmlns:m="http://schemas.openxmlformats.org/officeDocument/2006/math">
                    <m:sSub>
                      <m:sSubPr>
                        <m:ctrlPr>
                          <a:rPr lang="en-US" sz="1600" i="1" dirty="0">
                            <a:latin typeface="Cambria Math" panose="02040503050406030204" pitchFamily="18" charset="0"/>
                          </a:rPr>
                        </m:ctrlPr>
                      </m:sSubPr>
                      <m:e>
                        <m:r>
                          <a:rPr lang="en-US" sz="1600" i="1" dirty="0">
                            <a:latin typeface="Cambria Math" panose="02040503050406030204" pitchFamily="18" charset="0"/>
                          </a:rPr>
                          <m:t>𝐵</m:t>
                        </m:r>
                      </m:e>
                      <m:sub>
                        <m:r>
                          <a:rPr lang="en-US" sz="1600" i="1" dirty="0">
                            <a:latin typeface="Cambria Math" panose="02040503050406030204" pitchFamily="18" charset="0"/>
                          </a:rPr>
                          <m:t>𝑖</m:t>
                        </m:r>
                        <m:r>
                          <a:rPr lang="en-US" sz="1600" i="1" dirty="0">
                            <a:latin typeface="Cambria Math" panose="02040503050406030204" pitchFamily="18" charset="0"/>
                          </a:rPr>
                          <m:t>,</m:t>
                        </m:r>
                        <m:r>
                          <a:rPr lang="en-US" sz="1600" i="1" dirty="0">
                            <a:latin typeface="Cambria Math" panose="02040503050406030204" pitchFamily="18" charset="0"/>
                          </a:rPr>
                          <m:t>𝑗</m:t>
                        </m:r>
                        <m:r>
                          <a:rPr lang="en-US" sz="1600" i="1" dirty="0">
                            <a:latin typeface="Cambria Math" panose="02040503050406030204" pitchFamily="18" charset="0"/>
                          </a:rPr>
                          <m:t>,</m:t>
                        </m:r>
                        <m:r>
                          <a:rPr lang="en-US" sz="1600" i="1" dirty="0">
                            <a:latin typeface="Cambria Math" panose="02040503050406030204" pitchFamily="18" charset="0"/>
                          </a:rPr>
                          <m:t>𝑘</m:t>
                        </m:r>
                      </m:sub>
                    </m:sSub>
                    <m:sSubSup>
                      <m:sSubSupPr>
                        <m:ctrlPr>
                          <a:rPr lang="en-US" sz="1600" i="1" dirty="0">
                            <a:latin typeface="Cambria Math" panose="02040503050406030204" pitchFamily="18" charset="0"/>
                          </a:rPr>
                        </m:ctrlPr>
                      </m:sSubSupPr>
                      <m:e>
                        <m:acc>
                          <m:accPr>
                            <m:chr m:val="̂"/>
                            <m:ctrlPr>
                              <a:rPr lang="en-US" sz="1600" i="1" dirty="0">
                                <a:latin typeface="Cambria Math" panose="02040503050406030204" pitchFamily="18" charset="0"/>
                              </a:rPr>
                            </m:ctrlPr>
                          </m:accPr>
                          <m:e>
                            <m:r>
                              <a:rPr lang="en-US" sz="1600" i="1" dirty="0">
                                <a:latin typeface="Cambria Math" panose="02040503050406030204" pitchFamily="18" charset="0"/>
                              </a:rPr>
                              <m:t>𝐷</m:t>
                            </m:r>
                          </m:e>
                        </m:acc>
                      </m:e>
                      <m:sub>
                        <m:r>
                          <a:rPr lang="en-US" sz="1600" i="1" dirty="0">
                            <a:latin typeface="Cambria Math" panose="02040503050406030204" pitchFamily="18" charset="0"/>
                          </a:rPr>
                          <m:t>𝑖</m:t>
                        </m:r>
                        <m:r>
                          <a:rPr lang="en-US" sz="1600" i="1" dirty="0">
                            <a:latin typeface="Cambria Math" panose="02040503050406030204" pitchFamily="18" charset="0"/>
                          </a:rPr>
                          <m:t>,</m:t>
                        </m:r>
                        <m:r>
                          <a:rPr lang="en-US" sz="1600" i="1" dirty="0">
                            <a:latin typeface="Cambria Math" panose="02040503050406030204" pitchFamily="18" charset="0"/>
                          </a:rPr>
                          <m:t>𝑗</m:t>
                        </m:r>
                        <m:r>
                          <a:rPr lang="en-US" sz="1600" i="1" dirty="0">
                            <a:latin typeface="Cambria Math" panose="02040503050406030204" pitchFamily="18" charset="0"/>
                          </a:rPr>
                          <m:t>−1,</m:t>
                        </m:r>
                        <m:r>
                          <a:rPr lang="en-US" sz="1600" i="1" dirty="0">
                            <a:latin typeface="Cambria Math" panose="02040503050406030204" pitchFamily="18" charset="0"/>
                          </a:rPr>
                          <m:t>𝑘</m:t>
                        </m:r>
                      </m:sub>
                      <m:sup>
                        <m:r>
                          <a:rPr lang="en-US" sz="1600" i="1" dirty="0">
                            <a:latin typeface="Cambria Math" panose="02040503050406030204" pitchFamily="18" charset="0"/>
                          </a:rPr>
                          <m:t>−1</m:t>
                        </m:r>
                      </m:sup>
                    </m:sSubSup>
                    <m:sSub>
                      <m:sSubPr>
                        <m:ctrlPr>
                          <a:rPr lang="en-US" sz="1600" i="1" dirty="0">
                            <a:latin typeface="Cambria Math" panose="02040503050406030204" pitchFamily="18" charset="0"/>
                          </a:rPr>
                        </m:ctrlPr>
                      </m:sSubPr>
                      <m:e>
                        <m:r>
                          <a:rPr lang="en-US" sz="1600" i="1" dirty="0">
                            <a:latin typeface="Cambria Math" panose="02040503050406030204" pitchFamily="18" charset="0"/>
                          </a:rPr>
                          <m:t>𝐹</m:t>
                        </m:r>
                      </m:e>
                      <m:sub>
                        <m:r>
                          <a:rPr lang="en-US" sz="1600" i="1" dirty="0">
                            <a:latin typeface="Cambria Math" panose="02040503050406030204" pitchFamily="18" charset="0"/>
                          </a:rPr>
                          <m:t>𝑖</m:t>
                        </m:r>
                        <m:r>
                          <a:rPr lang="en-US" sz="1600" i="1" dirty="0">
                            <a:latin typeface="Cambria Math" panose="02040503050406030204" pitchFamily="18" charset="0"/>
                          </a:rPr>
                          <m:t>,</m:t>
                        </m:r>
                        <m:r>
                          <a:rPr lang="en-US" sz="1600" i="1" dirty="0">
                            <a:latin typeface="Cambria Math" panose="02040503050406030204" pitchFamily="18" charset="0"/>
                          </a:rPr>
                          <m:t>𝑗</m:t>
                        </m:r>
                        <m:r>
                          <a:rPr lang="en-US" sz="1600" i="1" dirty="0">
                            <a:latin typeface="Cambria Math" panose="02040503050406030204" pitchFamily="18" charset="0"/>
                          </a:rPr>
                          <m:t>,</m:t>
                        </m:r>
                        <m:r>
                          <a:rPr lang="en-US" sz="1600" i="1" dirty="0">
                            <a:latin typeface="Cambria Math" panose="02040503050406030204" pitchFamily="18" charset="0"/>
                          </a:rPr>
                          <m:t>𝑘</m:t>
                        </m:r>
                      </m:sub>
                    </m:sSub>
                  </m:oMath>
                </a14:m>
                <a:r>
                  <a:rPr lang="en-US" sz="1600" dirty="0" smtClean="0">
                    <a:solidFill>
                      <a:srgbClr val="0000CC"/>
                    </a:solidFill>
                    <a:latin typeface="Consolas" pitchFamily="49" charset="0"/>
                    <a:cs typeface="Consolas" pitchFamily="49" charset="0"/>
                  </a:rPr>
                  <a:t> and </a:t>
                </a:r>
                <a14:m>
                  <m:oMath xmlns:m="http://schemas.openxmlformats.org/officeDocument/2006/math">
                    <m:sSub>
                      <m:sSubPr>
                        <m:ctrlPr>
                          <a:rPr lang="en-US" sz="1600" i="1" dirty="0">
                            <a:latin typeface="Cambria Math" panose="02040503050406030204" pitchFamily="18" charset="0"/>
                          </a:rPr>
                        </m:ctrlPr>
                      </m:sSubPr>
                      <m:e>
                        <m:r>
                          <a:rPr lang="en-US" sz="1600" i="1" dirty="0">
                            <a:latin typeface="Cambria Math" panose="02040503050406030204" pitchFamily="18" charset="0"/>
                          </a:rPr>
                          <m:t>𝐴</m:t>
                        </m:r>
                      </m:e>
                      <m:sub>
                        <m:r>
                          <a:rPr lang="en-US" sz="1600" i="1" dirty="0">
                            <a:latin typeface="Cambria Math" panose="02040503050406030204" pitchFamily="18" charset="0"/>
                          </a:rPr>
                          <m:t>𝑖</m:t>
                        </m:r>
                        <m:r>
                          <a:rPr lang="en-US" sz="1600" i="1" dirty="0">
                            <a:latin typeface="Cambria Math" panose="02040503050406030204" pitchFamily="18" charset="0"/>
                          </a:rPr>
                          <m:t>,</m:t>
                        </m:r>
                        <m:r>
                          <a:rPr lang="en-US" sz="1600" i="1" dirty="0">
                            <a:latin typeface="Cambria Math" panose="02040503050406030204" pitchFamily="18" charset="0"/>
                          </a:rPr>
                          <m:t>𝑗</m:t>
                        </m:r>
                        <m:r>
                          <a:rPr lang="en-US" sz="1600" i="1" dirty="0">
                            <a:latin typeface="Cambria Math" panose="02040503050406030204" pitchFamily="18" charset="0"/>
                          </a:rPr>
                          <m:t>,</m:t>
                        </m:r>
                        <m:r>
                          <a:rPr lang="en-US" sz="1600" i="1" dirty="0">
                            <a:latin typeface="Cambria Math" panose="02040503050406030204" pitchFamily="18" charset="0"/>
                          </a:rPr>
                          <m:t>𝑘</m:t>
                        </m:r>
                      </m:sub>
                    </m:sSub>
                    <m:sSubSup>
                      <m:sSubSupPr>
                        <m:ctrlPr>
                          <a:rPr lang="en-US" sz="1600" i="1" dirty="0">
                            <a:latin typeface="Cambria Math" panose="02040503050406030204" pitchFamily="18" charset="0"/>
                          </a:rPr>
                        </m:ctrlPr>
                      </m:sSubSupPr>
                      <m:e>
                        <m:acc>
                          <m:accPr>
                            <m:chr m:val="̂"/>
                            <m:ctrlPr>
                              <a:rPr lang="en-US" sz="1600" i="1" dirty="0">
                                <a:latin typeface="Cambria Math" panose="02040503050406030204" pitchFamily="18" charset="0"/>
                              </a:rPr>
                            </m:ctrlPr>
                          </m:accPr>
                          <m:e>
                            <m:r>
                              <a:rPr lang="en-US" sz="1600" i="1" dirty="0">
                                <a:latin typeface="Cambria Math" panose="02040503050406030204" pitchFamily="18" charset="0"/>
                              </a:rPr>
                              <m:t>𝐷</m:t>
                            </m:r>
                          </m:e>
                        </m:acc>
                      </m:e>
                      <m:sub>
                        <m:r>
                          <a:rPr lang="en-US" sz="1600" i="1" dirty="0">
                            <a:latin typeface="Cambria Math" panose="02040503050406030204" pitchFamily="18" charset="0"/>
                          </a:rPr>
                          <m:t>𝑖</m:t>
                        </m:r>
                        <m:r>
                          <a:rPr lang="en-US" sz="1600" i="1" dirty="0">
                            <a:latin typeface="Cambria Math" panose="02040503050406030204" pitchFamily="18" charset="0"/>
                          </a:rPr>
                          <m:t>,</m:t>
                        </m:r>
                        <m:r>
                          <a:rPr lang="en-US" sz="1600" i="1" dirty="0">
                            <a:latin typeface="Cambria Math" panose="02040503050406030204" pitchFamily="18" charset="0"/>
                          </a:rPr>
                          <m:t>𝑗</m:t>
                        </m:r>
                        <m:r>
                          <a:rPr lang="en-US" sz="1600" i="1" dirty="0">
                            <a:latin typeface="Cambria Math" panose="02040503050406030204" pitchFamily="18" charset="0"/>
                          </a:rPr>
                          <m:t>,</m:t>
                        </m:r>
                        <m:r>
                          <a:rPr lang="en-US" sz="1600" i="1" dirty="0">
                            <a:latin typeface="Cambria Math" panose="02040503050406030204" pitchFamily="18" charset="0"/>
                          </a:rPr>
                          <m:t>𝑘</m:t>
                        </m:r>
                        <m:r>
                          <a:rPr lang="en-US" sz="1600" i="1" dirty="0">
                            <a:latin typeface="Cambria Math" panose="02040503050406030204" pitchFamily="18" charset="0"/>
                          </a:rPr>
                          <m:t>−1</m:t>
                        </m:r>
                      </m:sub>
                      <m:sup>
                        <m:r>
                          <a:rPr lang="en-US" sz="1600" i="1" dirty="0">
                            <a:latin typeface="Cambria Math" panose="02040503050406030204" pitchFamily="18" charset="0"/>
                          </a:rPr>
                          <m:t>−1</m:t>
                        </m:r>
                      </m:sup>
                    </m:sSubSup>
                    <m:sSub>
                      <m:sSubPr>
                        <m:ctrlPr>
                          <a:rPr lang="en-US" sz="1600" i="1" dirty="0">
                            <a:latin typeface="Cambria Math" panose="02040503050406030204" pitchFamily="18" charset="0"/>
                          </a:rPr>
                        </m:ctrlPr>
                      </m:sSubPr>
                      <m:e>
                        <m:r>
                          <a:rPr lang="en-US" sz="1600" i="1" dirty="0">
                            <a:latin typeface="Cambria Math" panose="02040503050406030204" pitchFamily="18" charset="0"/>
                          </a:rPr>
                          <m:t>𝐺</m:t>
                        </m:r>
                      </m:e>
                      <m:sub>
                        <m:r>
                          <a:rPr lang="en-US" sz="1600" i="1" dirty="0">
                            <a:latin typeface="Cambria Math" panose="02040503050406030204" pitchFamily="18" charset="0"/>
                          </a:rPr>
                          <m:t>𝑖</m:t>
                        </m:r>
                        <m:r>
                          <a:rPr lang="en-US" sz="1600" i="1" dirty="0">
                            <a:latin typeface="Cambria Math" panose="02040503050406030204" pitchFamily="18" charset="0"/>
                          </a:rPr>
                          <m:t>,</m:t>
                        </m:r>
                        <m:r>
                          <a:rPr lang="en-US" sz="1600" i="1" dirty="0">
                            <a:latin typeface="Cambria Math" panose="02040503050406030204" pitchFamily="18" charset="0"/>
                          </a:rPr>
                          <m:t>𝑗</m:t>
                        </m:r>
                        <m:r>
                          <a:rPr lang="en-US" sz="1600" i="1" dirty="0">
                            <a:latin typeface="Cambria Math" panose="02040503050406030204" pitchFamily="18" charset="0"/>
                          </a:rPr>
                          <m:t>,</m:t>
                        </m:r>
                        <m:r>
                          <a:rPr lang="en-US" sz="1600" i="1" dirty="0">
                            <a:latin typeface="Cambria Math" panose="02040503050406030204" pitchFamily="18" charset="0"/>
                          </a:rPr>
                          <m:t>𝑘</m:t>
                        </m:r>
                      </m:sub>
                    </m:sSub>
                  </m:oMath>
                </a14:m>
                <a:r>
                  <a:rPr lang="en-US" sz="1600" dirty="0" smtClean="0">
                    <a:solidFill>
                      <a:srgbClr val="0000CC"/>
                    </a:solidFill>
                    <a:latin typeface="Consolas" pitchFamily="49" charset="0"/>
                    <a:cs typeface="Consolas" pitchFamily="49" charset="0"/>
                  </a:rPr>
                  <a:t>&gt;</a:t>
                </a:r>
              </a:p>
              <a:p>
                <a:pPr marL="400050" lvl="1" indent="0">
                  <a:spcBef>
                    <a:spcPts val="600"/>
                  </a:spcBef>
                  <a:buNone/>
                </a:pPr>
                <a:r>
                  <a:rPr lang="en-US" sz="1600" dirty="0" smtClean="0">
                    <a:solidFill>
                      <a:srgbClr val="0000CC"/>
                    </a:solidFill>
                    <a:latin typeface="Consolas" pitchFamily="49" charset="0"/>
                    <a:cs typeface="Consolas" pitchFamily="49" charset="0"/>
                    <a:sym typeface="Wingdings" pitchFamily="2" charset="2"/>
                  </a:rPr>
                  <a:t>End Do</a:t>
                </a:r>
                <a:endParaRPr lang="en-US" sz="1600" dirty="0">
                  <a:solidFill>
                    <a:srgbClr val="0000CC"/>
                  </a:solidFill>
                  <a:latin typeface="Consolas" pitchFamily="49" charset="0"/>
                  <a:cs typeface="Consolas" pitchFamily="49" charset="0"/>
                  <a:sym typeface="Wingdings" pitchFamily="2" charset="2"/>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t="-457"/>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smtClean="0"/>
              <a:t>Recent Progress: 3D MPI Performance</a:t>
            </a:r>
            <a:endParaRPr lang="en-US"/>
          </a:p>
        </p:txBody>
      </p:sp>
      <p:sp>
        <p:nvSpPr>
          <p:cNvPr id="5" name="Slide Number Placeholder 4"/>
          <p:cNvSpPr>
            <a:spLocks noGrp="1"/>
          </p:cNvSpPr>
          <p:nvPr>
            <p:ph type="sldNum" sz="quarter" idx="12"/>
          </p:nvPr>
        </p:nvSpPr>
        <p:spPr/>
        <p:txBody>
          <a:bodyPr/>
          <a:lstStyle/>
          <a:p>
            <a:fld id="{2D78CEBD-FCA6-4AFD-96D5-5DB04B6050DA}" type="slidenum">
              <a:rPr lang="en-US" smtClean="0"/>
              <a:t>12</a:t>
            </a:fld>
            <a:endParaRPr lang="en-US"/>
          </a:p>
        </p:txBody>
      </p:sp>
    </p:spTree>
    <p:extLst>
      <p:ext uri="{BB962C8B-B14F-4D97-AF65-F5344CB8AC3E}">
        <p14:creationId xmlns:p14="http://schemas.microsoft.com/office/powerpoint/2010/main" val="14084177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Progress</a:t>
            </a:r>
            <a:endParaRPr lang="en-US" dirty="0"/>
          </a:p>
        </p:txBody>
      </p:sp>
      <p:sp>
        <p:nvSpPr>
          <p:cNvPr id="3" name="Content Placeholder 2"/>
          <p:cNvSpPr>
            <a:spLocks noGrp="1"/>
          </p:cNvSpPr>
          <p:nvPr>
            <p:ph idx="1"/>
          </p:nvPr>
        </p:nvSpPr>
        <p:spPr/>
        <p:txBody>
          <a:bodyPr/>
          <a:lstStyle/>
          <a:p>
            <a:r>
              <a:rPr lang="en-US" dirty="0" smtClean="0"/>
              <a:t>BILU(0) factorization has been implemented with the new 2-stage algorithm in </a:t>
            </a:r>
            <a:r>
              <a:rPr lang="en-US" dirty="0" err="1" smtClean="0"/>
              <a:t>OpenACC</a:t>
            </a:r>
            <a:endParaRPr lang="en-US" dirty="0"/>
          </a:p>
          <a:p>
            <a:r>
              <a:rPr lang="en-US" dirty="0" smtClean="0"/>
              <a:t>The block matrix inversion alone reaches 8x speedup over an equivalent CPU version</a:t>
            </a:r>
          </a:p>
          <a:p>
            <a:r>
              <a:rPr lang="en-US" dirty="0" smtClean="0"/>
              <a:t>The matrix multiplication alone reaches over 30x speedup over an equivalent CPU version</a:t>
            </a:r>
          </a:p>
          <a:p>
            <a:r>
              <a:rPr lang="en-US" dirty="0" smtClean="0"/>
              <a:t>Overall speedup is 7.1x for BILU(0). For a test block 50x50x80:</a:t>
            </a:r>
          </a:p>
          <a:p>
            <a:endParaRPr lang="en-US" dirty="0" smtClean="0"/>
          </a:p>
        </p:txBody>
      </p:sp>
      <p:sp>
        <p:nvSpPr>
          <p:cNvPr id="4" name="Footer Placeholder 3"/>
          <p:cNvSpPr>
            <a:spLocks noGrp="1"/>
          </p:cNvSpPr>
          <p:nvPr>
            <p:ph type="ftr" sz="quarter" idx="11"/>
          </p:nvPr>
        </p:nvSpPr>
        <p:spPr/>
        <p:txBody>
          <a:bodyPr/>
          <a:lstStyle/>
          <a:p>
            <a:r>
              <a:rPr lang="en-US" smtClean="0"/>
              <a:t>Recent Progress: 3D MPI Performance</a:t>
            </a:r>
            <a:endParaRPr lang="en-US"/>
          </a:p>
        </p:txBody>
      </p:sp>
      <p:sp>
        <p:nvSpPr>
          <p:cNvPr id="5" name="Slide Number Placeholder 4"/>
          <p:cNvSpPr>
            <a:spLocks noGrp="1"/>
          </p:cNvSpPr>
          <p:nvPr>
            <p:ph type="sldNum" sz="quarter" idx="12"/>
          </p:nvPr>
        </p:nvSpPr>
        <p:spPr/>
        <p:txBody>
          <a:bodyPr/>
          <a:lstStyle/>
          <a:p>
            <a:fld id="{2D78CEBD-FCA6-4AFD-96D5-5DB04B6050DA}" type="slidenum">
              <a:rPr lang="en-US" smtClean="0"/>
              <a:t>13</a:t>
            </a:fld>
            <a:endParaRPr lang="en-US"/>
          </a:p>
        </p:txBody>
      </p:sp>
      <p:sp>
        <p:nvSpPr>
          <p:cNvPr id="7" name="TextBox 6"/>
          <p:cNvSpPr txBox="1"/>
          <p:nvPr/>
        </p:nvSpPr>
        <p:spPr>
          <a:xfrm>
            <a:off x="723900" y="4876800"/>
            <a:ext cx="7696200" cy="138499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2800" dirty="0" smtClean="0"/>
              <a:t>CPU</a:t>
            </a:r>
            <a:r>
              <a:rPr lang="en-US" sz="2800" dirty="0"/>
              <a:t>, </a:t>
            </a:r>
            <a:r>
              <a:rPr lang="en-US" sz="2800" dirty="0" smtClean="0"/>
              <a:t>original, </a:t>
            </a:r>
            <a:r>
              <a:rPr lang="en-US" sz="2800" dirty="0" err="1" smtClean="0"/>
              <a:t>wavefront</a:t>
            </a:r>
            <a:r>
              <a:rPr lang="en-US" sz="2800" dirty="0" smtClean="0"/>
              <a:t>, unrolled: 0.49s</a:t>
            </a:r>
            <a:endParaRPr lang="en-US" sz="2800" dirty="0"/>
          </a:p>
          <a:p>
            <a:r>
              <a:rPr lang="en-US" sz="2800" dirty="0"/>
              <a:t>GPU, 2-stage, </a:t>
            </a:r>
            <a:r>
              <a:rPr lang="en-US" sz="2800" dirty="0" err="1"/>
              <a:t>wavefront</a:t>
            </a:r>
            <a:r>
              <a:rPr lang="en-US" sz="2800" dirty="0"/>
              <a:t>, unrolled inversion: </a:t>
            </a:r>
            <a:r>
              <a:rPr lang="en-US" sz="2800" dirty="0" smtClean="0"/>
              <a:t>0.069s</a:t>
            </a:r>
          </a:p>
          <a:p>
            <a:r>
              <a:rPr lang="en-US" sz="2800" dirty="0"/>
              <a:t>C</a:t>
            </a:r>
            <a:r>
              <a:rPr lang="en-US" sz="2800" dirty="0" smtClean="0"/>
              <a:t>PU</a:t>
            </a:r>
            <a:r>
              <a:rPr lang="en-US" sz="2800" dirty="0"/>
              <a:t>, 2-stage, </a:t>
            </a:r>
            <a:r>
              <a:rPr lang="en-US" sz="2800" dirty="0" err="1"/>
              <a:t>wavefront</a:t>
            </a:r>
            <a:r>
              <a:rPr lang="en-US" sz="2800" dirty="0"/>
              <a:t>, unrolled inversion: </a:t>
            </a:r>
            <a:r>
              <a:rPr lang="en-US" sz="2800" dirty="0" smtClean="0"/>
              <a:t>1.5s</a:t>
            </a:r>
            <a:endParaRPr lang="en-US" sz="2800" dirty="0"/>
          </a:p>
        </p:txBody>
      </p:sp>
    </p:spTree>
    <p:extLst>
      <p:ext uri="{BB962C8B-B14F-4D97-AF65-F5344CB8AC3E}">
        <p14:creationId xmlns:p14="http://schemas.microsoft.com/office/powerpoint/2010/main" val="333900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Kernel Runtimes</a:t>
            </a:r>
            <a:endParaRPr lang="en-US" dirty="0"/>
          </a:p>
        </p:txBody>
      </p:sp>
      <p:pic>
        <p:nvPicPr>
          <p:cNvPr id="7" name="Content Placeholder 6"/>
          <p:cNvPicPr>
            <a:picLocks noGrp="1" noChangeAspect="1"/>
          </p:cNvPicPr>
          <p:nvPr>
            <p:ph idx="1"/>
          </p:nvPr>
        </p:nvPicPr>
        <p:blipFill>
          <a:blip r:embed="rId2"/>
          <a:stretch>
            <a:fillRect/>
          </a:stretch>
        </p:blipFill>
        <p:spPr>
          <a:xfrm>
            <a:off x="5333910" y="838200"/>
            <a:ext cx="3276690" cy="2455490"/>
          </a:xfrm>
          <a:prstGeom prst="rect">
            <a:avLst/>
          </a:prstGeom>
        </p:spPr>
      </p:pic>
      <p:sp>
        <p:nvSpPr>
          <p:cNvPr id="4" name="Footer Placeholder 3"/>
          <p:cNvSpPr>
            <a:spLocks noGrp="1"/>
          </p:cNvSpPr>
          <p:nvPr>
            <p:ph type="ftr" sz="quarter" idx="11"/>
          </p:nvPr>
        </p:nvSpPr>
        <p:spPr/>
        <p:txBody>
          <a:bodyPr/>
          <a:lstStyle/>
          <a:p>
            <a:r>
              <a:rPr lang="en-US" smtClean="0"/>
              <a:t>Recent Progress: 3D MPI Performance</a:t>
            </a:r>
            <a:endParaRPr lang="en-US"/>
          </a:p>
        </p:txBody>
      </p:sp>
      <p:sp>
        <p:nvSpPr>
          <p:cNvPr id="5" name="Slide Number Placeholder 4"/>
          <p:cNvSpPr>
            <a:spLocks noGrp="1"/>
          </p:cNvSpPr>
          <p:nvPr>
            <p:ph type="sldNum" sz="quarter" idx="12"/>
          </p:nvPr>
        </p:nvSpPr>
        <p:spPr/>
        <p:txBody>
          <a:bodyPr/>
          <a:lstStyle/>
          <a:p>
            <a:fld id="{2D78CEBD-FCA6-4AFD-96D5-5DB04B6050DA}" type="slidenum">
              <a:rPr lang="en-US" smtClean="0"/>
              <a:t>14</a:t>
            </a:fld>
            <a:endParaRPr lang="en-US"/>
          </a:p>
        </p:txBody>
      </p:sp>
      <p:pic>
        <p:nvPicPr>
          <p:cNvPr id="9" name="Picture 8"/>
          <p:cNvPicPr>
            <a:picLocks noChangeAspect="1"/>
          </p:cNvPicPr>
          <p:nvPr/>
        </p:nvPicPr>
        <p:blipFill>
          <a:blip r:embed="rId3"/>
          <a:stretch>
            <a:fillRect/>
          </a:stretch>
        </p:blipFill>
        <p:spPr>
          <a:xfrm>
            <a:off x="4702083" y="3293690"/>
            <a:ext cx="4169039" cy="3124200"/>
          </a:xfrm>
          <a:prstGeom prst="rect">
            <a:avLst/>
          </a:prstGeom>
        </p:spPr>
      </p:pic>
      <p:sp>
        <p:nvSpPr>
          <p:cNvPr id="10" name="TextBox 9"/>
          <p:cNvSpPr txBox="1"/>
          <p:nvPr/>
        </p:nvSpPr>
        <p:spPr>
          <a:xfrm>
            <a:off x="838200" y="1066800"/>
            <a:ext cx="4267200" cy="1938992"/>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Matrix multiplication is very efficient</a:t>
            </a:r>
          </a:p>
          <a:p>
            <a:pPr marL="285750" indent="-285750">
              <a:buFont typeface="Arial" panose="020B0604020202020204" pitchFamily="34" charset="0"/>
              <a:buChar char="•"/>
            </a:pPr>
            <a:r>
              <a:rPr lang="en-US" sz="2400" dirty="0" smtClean="0"/>
              <a:t>Matrix inversion is more affected by insufficient load due to coarse granularity</a:t>
            </a:r>
          </a:p>
        </p:txBody>
      </p:sp>
      <p:pic>
        <p:nvPicPr>
          <p:cNvPr id="12" name="Picture 11"/>
          <p:cNvPicPr>
            <a:picLocks noChangeAspect="1"/>
          </p:cNvPicPr>
          <p:nvPr/>
        </p:nvPicPr>
        <p:blipFill>
          <a:blip r:embed="rId4"/>
          <a:stretch>
            <a:fillRect/>
          </a:stretch>
        </p:blipFill>
        <p:spPr>
          <a:xfrm>
            <a:off x="584366" y="3290316"/>
            <a:ext cx="4173540" cy="3127573"/>
          </a:xfrm>
          <a:prstGeom prst="rect">
            <a:avLst/>
          </a:prstGeom>
        </p:spPr>
      </p:pic>
    </p:spTree>
    <p:extLst>
      <p:ext uri="{BB962C8B-B14F-4D97-AF65-F5344CB8AC3E}">
        <p14:creationId xmlns:p14="http://schemas.microsoft.com/office/powerpoint/2010/main" val="475208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Collaboration</a:t>
            </a:r>
            <a:endParaRPr lang="en-US" dirty="0"/>
          </a:p>
        </p:txBody>
      </p:sp>
      <p:sp>
        <p:nvSpPr>
          <p:cNvPr id="3" name="Content Placeholder 2"/>
          <p:cNvSpPr>
            <a:spLocks noGrp="1"/>
          </p:cNvSpPr>
          <p:nvPr>
            <p:ph idx="1"/>
          </p:nvPr>
        </p:nvSpPr>
        <p:spPr>
          <a:xfrm>
            <a:off x="76200" y="838200"/>
            <a:ext cx="8991600" cy="5562600"/>
          </a:xfrm>
        </p:spPr>
        <p:txBody>
          <a:bodyPr>
            <a:normAutofit fontScale="85000" lnSpcReduction="20000"/>
          </a:bodyPr>
          <a:lstStyle/>
          <a:p>
            <a:r>
              <a:rPr lang="en-US" dirty="0" smtClean="0"/>
              <a:t>Collaboration with F. Muller’s </a:t>
            </a:r>
            <a:r>
              <a:rPr lang="en-US" dirty="0" smtClean="0"/>
              <a:t>group (NCSU CS)</a:t>
            </a:r>
            <a:endParaRPr lang="en-US" dirty="0" smtClean="0"/>
          </a:p>
          <a:p>
            <a:pPr lvl="1"/>
            <a:r>
              <a:rPr lang="en-US" dirty="0" smtClean="0"/>
              <a:t>Invaluable cluster and software support by </a:t>
            </a:r>
            <a:r>
              <a:rPr lang="en-US" dirty="0" err="1" smtClean="0"/>
              <a:t>Muler’s</a:t>
            </a:r>
            <a:r>
              <a:rPr lang="en-US" dirty="0" smtClean="0"/>
              <a:t> group.</a:t>
            </a:r>
          </a:p>
          <a:p>
            <a:pPr lvl="1"/>
            <a:r>
              <a:rPr lang="en-US" dirty="0" smtClean="0"/>
              <a:t>Technical challenges on </a:t>
            </a:r>
            <a:r>
              <a:rPr lang="en-US" dirty="0" err="1" smtClean="0"/>
              <a:t>OpenACC</a:t>
            </a:r>
            <a:r>
              <a:rPr lang="en-US" dirty="0" smtClean="0"/>
              <a:t> and CUDA are actively discussed.</a:t>
            </a:r>
          </a:p>
          <a:p>
            <a:r>
              <a:rPr lang="en-US" dirty="0" smtClean="0"/>
              <a:t>Collaboration with </a:t>
            </a:r>
            <a:r>
              <a:rPr lang="en-US" dirty="0" smtClean="0"/>
              <a:t>RDGFLO3D (NCSU MAE)</a:t>
            </a:r>
            <a:endParaRPr lang="en-US" dirty="0" smtClean="0"/>
          </a:p>
          <a:p>
            <a:pPr lvl="1"/>
            <a:r>
              <a:rPr lang="en-US" dirty="0" smtClean="0"/>
              <a:t>Repositories of codes are set up for easy access.</a:t>
            </a:r>
          </a:p>
          <a:p>
            <a:pPr lvl="1"/>
            <a:r>
              <a:rPr lang="en-US" dirty="0" smtClean="0"/>
              <a:t>Common algorithms on implicit methods are shared, reducing code development effort.</a:t>
            </a:r>
          </a:p>
          <a:p>
            <a:pPr lvl="1"/>
            <a:r>
              <a:rPr lang="en-US" dirty="0" smtClean="0"/>
              <a:t>Y. Xia, L. Luo, H. Luo, J. Lou, J. Edwards, F. Mueller, “On the Multi-GPU Computing of a Reconstructed Discontinuous </a:t>
            </a:r>
            <a:r>
              <a:rPr lang="en-US" dirty="0" err="1" smtClean="0"/>
              <a:t>Galerkin</a:t>
            </a:r>
            <a:r>
              <a:rPr lang="en-US" dirty="0" smtClean="0"/>
              <a:t> Method for Compressible Flows on 3D Hybrid Grids,” AIAA Aviation 2014, Georgia</a:t>
            </a:r>
          </a:p>
          <a:p>
            <a:r>
              <a:rPr lang="en-US" dirty="0" smtClean="0"/>
              <a:t>Incorporation of GPU-aware functionalities of </a:t>
            </a:r>
            <a:r>
              <a:rPr lang="en-US" dirty="0"/>
              <a:t>MVAPICH2 </a:t>
            </a:r>
            <a:r>
              <a:rPr lang="en-US" dirty="0" smtClean="0"/>
              <a:t>(VT </a:t>
            </a:r>
            <a:r>
              <a:rPr lang="en-US" dirty="0"/>
              <a:t>CS</a:t>
            </a:r>
            <a:r>
              <a:rPr lang="en-US" dirty="0" smtClean="0"/>
              <a:t>)</a:t>
            </a:r>
            <a:endParaRPr lang="en-US" dirty="0" smtClean="0"/>
          </a:p>
          <a:p>
            <a:pPr lvl="1"/>
            <a:r>
              <a:rPr lang="en-US" dirty="0" smtClean="0"/>
              <a:t>With the </a:t>
            </a:r>
            <a:r>
              <a:rPr lang="en-US" dirty="0"/>
              <a:t>support </a:t>
            </a:r>
            <a:r>
              <a:rPr lang="en-US" dirty="0" smtClean="0"/>
              <a:t>on MVAPICH2 from Hao Wang, </a:t>
            </a:r>
            <a:r>
              <a:rPr lang="en-US" dirty="0" smtClean="0"/>
              <a:t>INCOMP3D is able to </a:t>
            </a:r>
            <a:r>
              <a:rPr lang="en-US" dirty="0" smtClean="0"/>
              <a:t>conduct efficient data transfers across GPUs on different cluster nodes.</a:t>
            </a:r>
          </a:p>
          <a:p>
            <a:pPr lvl="1"/>
            <a:r>
              <a:rPr lang="en-US" dirty="0" smtClean="0"/>
              <a:t>Portability </a:t>
            </a:r>
            <a:r>
              <a:rPr lang="en-US" dirty="0" smtClean="0"/>
              <a:t>of the data transfer </a:t>
            </a:r>
            <a:r>
              <a:rPr lang="en-US" dirty="0" smtClean="0"/>
              <a:t>codes is greatly improved.</a:t>
            </a:r>
            <a:endParaRPr lang="en-US" dirty="0" smtClean="0"/>
          </a:p>
          <a:p>
            <a:pPr lvl="1"/>
            <a:r>
              <a:rPr lang="en-US" dirty="0" smtClean="0"/>
              <a:t>H. </a:t>
            </a:r>
            <a:r>
              <a:rPr lang="en-US" dirty="0"/>
              <a:t>Wang, </a:t>
            </a:r>
            <a:r>
              <a:rPr lang="en-US" dirty="0" smtClean="0"/>
              <a:t>S. </a:t>
            </a:r>
            <a:r>
              <a:rPr lang="en-US" dirty="0" err="1" smtClean="0"/>
              <a:t>Potluri</a:t>
            </a:r>
            <a:r>
              <a:rPr lang="en-US" dirty="0"/>
              <a:t>, </a:t>
            </a:r>
            <a:r>
              <a:rPr lang="en-US" dirty="0" smtClean="0"/>
              <a:t>D. </a:t>
            </a:r>
            <a:r>
              <a:rPr lang="en-US" dirty="0" err="1" smtClean="0"/>
              <a:t>Bureddy</a:t>
            </a:r>
            <a:r>
              <a:rPr lang="en-US" dirty="0"/>
              <a:t>, </a:t>
            </a:r>
            <a:r>
              <a:rPr lang="en-US" dirty="0" smtClean="0"/>
              <a:t>C. </a:t>
            </a:r>
            <a:r>
              <a:rPr lang="en-US" dirty="0"/>
              <a:t>Rosales, </a:t>
            </a:r>
            <a:r>
              <a:rPr lang="en-US" dirty="0" smtClean="0"/>
              <a:t>D. K</a:t>
            </a:r>
            <a:r>
              <a:rPr lang="en-US" dirty="0"/>
              <a:t>. Panda, "GPU-Aware MPI on RDMA-Enabled Clusters: Design, Implementation and Evaluation," IEEE Transactions on Parallel and Distributed Systems, vol. 99, </a:t>
            </a:r>
            <a:r>
              <a:rPr lang="en-US" dirty="0" err="1" smtClean="0"/>
              <a:t>PrePrints</a:t>
            </a:r>
            <a:r>
              <a:rPr lang="en-US" dirty="0"/>
              <a:t>, </a:t>
            </a:r>
            <a:r>
              <a:rPr lang="en-US" dirty="0" smtClean="0"/>
              <a:t>2014.</a:t>
            </a:r>
          </a:p>
          <a:p>
            <a:r>
              <a:rPr lang="en-US" dirty="0" smtClean="0"/>
              <a:t>Advanced </a:t>
            </a:r>
            <a:r>
              <a:rPr lang="en-US" dirty="0" err="1" smtClean="0"/>
              <a:t>wavefront</a:t>
            </a:r>
            <a:r>
              <a:rPr lang="en-US" dirty="0" smtClean="0"/>
              <a:t> </a:t>
            </a:r>
            <a:r>
              <a:rPr lang="en-US" smtClean="0"/>
              <a:t>scheme </a:t>
            </a:r>
            <a:r>
              <a:rPr lang="en-US" smtClean="0"/>
              <a:t>for </a:t>
            </a:r>
            <a:r>
              <a:rPr lang="en-US" dirty="0" smtClean="0"/>
              <a:t>the </a:t>
            </a:r>
            <a:r>
              <a:rPr lang="en-US" smtClean="0"/>
              <a:t>implicit </a:t>
            </a:r>
            <a:r>
              <a:rPr lang="en-US" smtClean="0"/>
              <a:t>solvers  </a:t>
            </a:r>
            <a:r>
              <a:rPr lang="en-US" dirty="0"/>
              <a:t>(VT CS)</a:t>
            </a:r>
            <a:endParaRPr lang="en-US" dirty="0" smtClean="0"/>
          </a:p>
          <a:p>
            <a:pPr lvl="1"/>
            <a:r>
              <a:rPr lang="en-US" dirty="0" smtClean="0"/>
              <a:t>An advanced synchronization scheme pioneered by Feng’s group </a:t>
            </a:r>
            <a:r>
              <a:rPr lang="en-US" dirty="0" smtClean="0"/>
              <a:t>(VT CS) is </a:t>
            </a:r>
            <a:r>
              <a:rPr lang="en-US" dirty="0" smtClean="0"/>
              <a:t>being studied.</a:t>
            </a:r>
          </a:p>
          <a:p>
            <a:pPr lvl="1"/>
            <a:r>
              <a:rPr lang="en-US" dirty="0" smtClean="0"/>
              <a:t>S. Xiao, W. Feng, “Inter-Block GPU Communication via Fast Barrier Synchronization,” 24th IEEE International Parallel and Distributed Processing Symposium, Atlanta, Georgia, April 2010.</a:t>
            </a:r>
          </a:p>
        </p:txBody>
      </p:sp>
      <p:sp>
        <p:nvSpPr>
          <p:cNvPr id="4" name="Footer Placeholder 3"/>
          <p:cNvSpPr>
            <a:spLocks noGrp="1"/>
          </p:cNvSpPr>
          <p:nvPr>
            <p:ph type="ftr" sz="quarter" idx="11"/>
          </p:nvPr>
        </p:nvSpPr>
        <p:spPr/>
        <p:txBody>
          <a:bodyPr/>
          <a:lstStyle/>
          <a:p>
            <a:r>
              <a:rPr lang="en-US" smtClean="0"/>
              <a:t>Recent Progress: 3D MPI Performance</a:t>
            </a:r>
            <a:endParaRPr lang="en-US"/>
          </a:p>
        </p:txBody>
      </p:sp>
      <p:sp>
        <p:nvSpPr>
          <p:cNvPr id="5" name="Slide Number Placeholder 4"/>
          <p:cNvSpPr>
            <a:spLocks noGrp="1"/>
          </p:cNvSpPr>
          <p:nvPr>
            <p:ph type="sldNum" sz="quarter" idx="12"/>
          </p:nvPr>
        </p:nvSpPr>
        <p:spPr/>
        <p:txBody>
          <a:bodyPr/>
          <a:lstStyle/>
          <a:p>
            <a:fld id="{2D78CEBD-FCA6-4AFD-96D5-5DB04B6050DA}" type="slidenum">
              <a:rPr lang="en-US" smtClean="0"/>
              <a:t>2</a:t>
            </a:fld>
            <a:endParaRPr lang="en-US"/>
          </a:p>
        </p:txBody>
      </p:sp>
    </p:spTree>
    <p:extLst>
      <p:ext uri="{BB962C8B-B14F-4D97-AF65-F5344CB8AC3E}">
        <p14:creationId xmlns:p14="http://schemas.microsoft.com/office/powerpoint/2010/main" val="308503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Publication (first author only)</a:t>
            </a:r>
            <a:endParaRPr lang="en-US" dirty="0"/>
          </a:p>
        </p:txBody>
      </p:sp>
      <p:sp>
        <p:nvSpPr>
          <p:cNvPr id="3" name="Content Placeholder 2"/>
          <p:cNvSpPr>
            <a:spLocks noGrp="1"/>
          </p:cNvSpPr>
          <p:nvPr>
            <p:ph idx="1"/>
          </p:nvPr>
        </p:nvSpPr>
        <p:spPr/>
        <p:txBody>
          <a:bodyPr/>
          <a:lstStyle/>
          <a:p>
            <a:r>
              <a:rPr lang="en-US" dirty="0" smtClean="0"/>
              <a:t>L. Luo, J. Edwards, H. Luo, F. Mueller, “GPU Port of A Parallel Incompressible </a:t>
            </a:r>
            <a:r>
              <a:rPr lang="en-US" dirty="0" err="1" smtClean="0"/>
              <a:t>Navier</a:t>
            </a:r>
            <a:r>
              <a:rPr lang="en-US" dirty="0" smtClean="0"/>
              <a:t>-Stokes Solver based on </a:t>
            </a:r>
            <a:r>
              <a:rPr lang="en-US" dirty="0" err="1" smtClean="0"/>
              <a:t>OpenACC</a:t>
            </a:r>
            <a:r>
              <a:rPr lang="en-US" dirty="0" smtClean="0"/>
              <a:t> and MVAPICH2,” AIAA Aviation 2014, Atlanta, Georgia, June 2014.</a:t>
            </a:r>
          </a:p>
          <a:p>
            <a:r>
              <a:rPr lang="en-US" dirty="0" smtClean="0"/>
              <a:t>L</a:t>
            </a:r>
            <a:r>
              <a:rPr lang="en-US" dirty="0"/>
              <a:t>. Luo, J. Edwards, H. Luo, F. </a:t>
            </a:r>
            <a:r>
              <a:rPr lang="en-US" dirty="0" smtClean="0"/>
              <a:t>Mueller, </a:t>
            </a:r>
            <a:r>
              <a:rPr lang="en-US" dirty="0"/>
              <a:t>"Performance Assessment of A Multi-block Incompressible </a:t>
            </a:r>
            <a:r>
              <a:rPr lang="en-US" dirty="0" err="1"/>
              <a:t>Navier</a:t>
            </a:r>
            <a:r>
              <a:rPr lang="en-US" dirty="0"/>
              <a:t>-Stokes Solver using Directive-based GPU Programming in a Cluster Environment." </a:t>
            </a:r>
            <a:r>
              <a:rPr lang="en-US" dirty="0" smtClean="0"/>
              <a:t>AIAA SciTech 2014, Baltimore, Maryland, January 2014.</a:t>
            </a:r>
          </a:p>
        </p:txBody>
      </p:sp>
      <p:sp>
        <p:nvSpPr>
          <p:cNvPr id="4" name="Footer Placeholder 3"/>
          <p:cNvSpPr>
            <a:spLocks noGrp="1"/>
          </p:cNvSpPr>
          <p:nvPr>
            <p:ph type="ftr" sz="quarter" idx="11"/>
          </p:nvPr>
        </p:nvSpPr>
        <p:spPr/>
        <p:txBody>
          <a:bodyPr/>
          <a:lstStyle/>
          <a:p>
            <a:r>
              <a:rPr lang="en-US" smtClean="0"/>
              <a:t>Recent Progress: 3D MPI Performance</a:t>
            </a:r>
            <a:endParaRPr lang="en-US"/>
          </a:p>
        </p:txBody>
      </p:sp>
      <p:sp>
        <p:nvSpPr>
          <p:cNvPr id="5" name="Slide Number Placeholder 4"/>
          <p:cNvSpPr>
            <a:spLocks noGrp="1"/>
          </p:cNvSpPr>
          <p:nvPr>
            <p:ph type="sldNum" sz="quarter" idx="12"/>
          </p:nvPr>
        </p:nvSpPr>
        <p:spPr/>
        <p:txBody>
          <a:bodyPr/>
          <a:lstStyle/>
          <a:p>
            <a:fld id="{2D78CEBD-FCA6-4AFD-96D5-5DB04B6050DA}" type="slidenum">
              <a:rPr lang="en-US" smtClean="0"/>
              <a:t>3</a:t>
            </a:fld>
            <a:endParaRPr lang="en-US"/>
          </a:p>
        </p:txBody>
      </p:sp>
    </p:spTree>
    <p:extLst>
      <p:ext uri="{BB962C8B-B14F-4D97-AF65-F5344CB8AC3E}">
        <p14:creationId xmlns:p14="http://schemas.microsoft.com/office/powerpoint/2010/main" val="2939867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Upcoming Tasks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fontScale="92500" lnSpcReduction="10000"/>
              </a:bodyPr>
              <a:lstStyle/>
              <a:p>
                <a:r>
                  <a:rPr lang="en-US" dirty="0" smtClean="0"/>
                  <a:t>Accuracy study and optimization of 2-stage BILU(0)</a:t>
                </a:r>
              </a:p>
              <a:p>
                <a:pPr lvl="1"/>
                <a:r>
                  <a:rPr lang="en-US" dirty="0" smtClean="0"/>
                  <a:t>Storage of factorized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𝐷</m:t>
                        </m:r>
                      </m:e>
                      <m:sub>
                        <m:r>
                          <a:rPr lang="en-US" b="0" i="1" smtClean="0">
                            <a:latin typeface="Cambria Math" panose="02040503050406030204" pitchFamily="18" charset="0"/>
                          </a:rPr>
                          <m:t>𝑖</m:t>
                        </m:r>
                        <m:r>
                          <a:rPr lang="en-US" b="0" i="1" smtClean="0">
                            <a:latin typeface="Cambria Math" panose="02040503050406030204" pitchFamily="18" charset="0"/>
                          </a:rPr>
                          <m:t>,</m:t>
                        </m:r>
                        <m:r>
                          <a:rPr lang="en-US" b="0" i="1" smtClean="0">
                            <a:latin typeface="Cambria Math" panose="02040503050406030204" pitchFamily="18" charset="0"/>
                          </a:rPr>
                          <m:t>𝑗</m:t>
                        </m:r>
                        <m:r>
                          <a:rPr lang="en-US" b="0" i="1" smtClean="0">
                            <a:latin typeface="Cambria Math" panose="02040503050406030204" pitchFamily="18" charset="0"/>
                          </a:rPr>
                          <m:t>,</m:t>
                        </m:r>
                        <m:r>
                          <a:rPr lang="en-US" b="0" i="1" smtClean="0">
                            <a:latin typeface="Cambria Math" panose="02040503050406030204" pitchFamily="18" charset="0"/>
                          </a:rPr>
                          <m:t>𝑘</m:t>
                        </m:r>
                      </m:sub>
                    </m:sSub>
                  </m:oMath>
                </a14:m>
                <a:r>
                  <a:rPr lang="en-US" dirty="0" smtClean="0"/>
                  <a:t> is different from the original algorithm.</a:t>
                </a:r>
              </a:p>
              <a:p>
                <a:pPr lvl="1"/>
                <a:r>
                  <a:rPr lang="en-US" dirty="0" smtClean="0"/>
                  <a:t>Triangle substitution needs modification.</a:t>
                </a:r>
              </a:p>
              <a:p>
                <a:pPr lvl="1"/>
                <a:r>
                  <a:rPr lang="en-US" dirty="0" smtClean="0"/>
                  <a:t>Solver accuracy may be slightly different from the original codes.</a:t>
                </a:r>
              </a:p>
              <a:p>
                <a:r>
                  <a:rPr lang="en-US" dirty="0" smtClean="0"/>
                  <a:t>Scheduling multiple blocks on one GPU – rehashing </a:t>
                </a:r>
              </a:p>
              <a:p>
                <a:pPr lvl="1"/>
                <a:r>
                  <a:rPr lang="en-US" dirty="0" smtClean="0"/>
                  <a:t>Balance must be found between “size of blocks” vs. “number of blocks”.</a:t>
                </a:r>
              </a:p>
              <a:p>
                <a:r>
                  <a:rPr lang="en-US" dirty="0" smtClean="0"/>
                  <a:t>Improvement </a:t>
                </a:r>
                <a:r>
                  <a:rPr lang="en-US" dirty="0"/>
                  <a:t>on </a:t>
                </a:r>
                <a:r>
                  <a:rPr lang="en-US" dirty="0" smtClean="0"/>
                  <a:t>MPI</a:t>
                </a:r>
                <a:endParaRPr lang="en-US" dirty="0"/>
              </a:p>
              <a:p>
                <a:pPr lvl="1"/>
                <a:r>
                  <a:rPr lang="en-US" dirty="0"/>
                  <a:t>R</a:t>
                </a:r>
                <a:r>
                  <a:rPr lang="en-US" dirty="0" smtClean="0"/>
                  <a:t>ecently </a:t>
                </a:r>
                <a:r>
                  <a:rPr lang="en-US" dirty="0"/>
                  <a:t>available </a:t>
                </a:r>
                <a:r>
                  <a:rPr lang="en-US" dirty="0" smtClean="0"/>
                  <a:t>hardware GPU </a:t>
                </a:r>
                <a:r>
                  <a:rPr lang="en-US" dirty="0"/>
                  <a:t>RDMA </a:t>
                </a:r>
                <a:r>
                  <a:rPr lang="en-US" dirty="0" smtClean="0"/>
                  <a:t>may improve MPI efficiency.</a:t>
                </a:r>
              </a:p>
              <a:p>
                <a:pPr lvl="1"/>
                <a:r>
                  <a:rPr lang="en-US" dirty="0" smtClean="0"/>
                  <a:t>General </a:t>
                </a:r>
                <a:r>
                  <a:rPr lang="en-US" dirty="0"/>
                  <a:t>data exchange </a:t>
                </a:r>
                <a:r>
                  <a:rPr lang="en-US" dirty="0" smtClean="0"/>
                  <a:t>libraries</a:t>
                </a:r>
                <a:r>
                  <a:rPr lang="en-US" dirty="0"/>
                  <a:t> </a:t>
                </a:r>
                <a:r>
                  <a:rPr lang="en-US" dirty="0" smtClean="0"/>
                  <a:t>can be adopted.</a:t>
                </a:r>
              </a:p>
              <a:p>
                <a:r>
                  <a:rPr lang="en-US" dirty="0"/>
                  <a:t>Atomic operations instead of coloring </a:t>
                </a:r>
                <a:r>
                  <a:rPr lang="en-US" dirty="0" smtClean="0"/>
                  <a:t>schemes</a:t>
                </a:r>
              </a:p>
              <a:p>
                <a:pPr lvl="1"/>
                <a:r>
                  <a:rPr lang="en-US" dirty="0" smtClean="0"/>
                  <a:t>Atomic operations are now available in PGI’s latest compilers supporting </a:t>
                </a:r>
                <a:r>
                  <a:rPr lang="en-US" dirty="0" err="1" smtClean="0"/>
                  <a:t>OpenACC</a:t>
                </a:r>
                <a:r>
                  <a:rPr lang="en-US" dirty="0" smtClean="0"/>
                  <a:t> 2.0.</a:t>
                </a:r>
              </a:p>
              <a:p>
                <a:r>
                  <a:rPr lang="en-US" dirty="0" smtClean="0"/>
                  <a:t>Two-level synchronization in </a:t>
                </a:r>
                <a:r>
                  <a:rPr lang="en-US" dirty="0" err="1" smtClean="0"/>
                  <a:t>wavefront</a:t>
                </a:r>
                <a:r>
                  <a:rPr lang="en-US" dirty="0" smtClean="0"/>
                  <a:t> scheme</a:t>
                </a:r>
              </a:p>
              <a:p>
                <a:r>
                  <a:rPr lang="en-US" dirty="0" smtClean="0"/>
                  <a:t>Further optimizations of other kernels (flux, BC, LHS)</a:t>
                </a:r>
              </a:p>
              <a:p>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164" t="-1714"/>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smtClean="0"/>
              <a:t>Recent Progress: 3D MPI Performance</a:t>
            </a:r>
            <a:endParaRPr lang="en-US"/>
          </a:p>
        </p:txBody>
      </p:sp>
      <p:sp>
        <p:nvSpPr>
          <p:cNvPr id="5" name="Slide Number Placeholder 4"/>
          <p:cNvSpPr>
            <a:spLocks noGrp="1"/>
          </p:cNvSpPr>
          <p:nvPr>
            <p:ph type="sldNum" sz="quarter" idx="12"/>
          </p:nvPr>
        </p:nvSpPr>
        <p:spPr/>
        <p:txBody>
          <a:bodyPr/>
          <a:lstStyle/>
          <a:p>
            <a:fld id="{2D78CEBD-FCA6-4AFD-96D5-5DB04B6050DA}" type="slidenum">
              <a:rPr lang="en-US" smtClean="0"/>
              <a:t>4</a:t>
            </a:fld>
            <a:endParaRPr lang="en-US"/>
          </a:p>
        </p:txBody>
      </p:sp>
    </p:spTree>
    <p:extLst>
      <p:ext uri="{BB962C8B-B14F-4D97-AF65-F5344CB8AC3E}">
        <p14:creationId xmlns:p14="http://schemas.microsoft.com/office/powerpoint/2010/main" val="4316380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Previous Report: AIAA Aviation 2014</a:t>
            </a:r>
            <a:endParaRPr lang="en-US" dirty="0"/>
          </a:p>
        </p:txBody>
      </p:sp>
      <p:sp>
        <p:nvSpPr>
          <p:cNvPr id="3" name="Content Placeholder 2"/>
          <p:cNvSpPr>
            <a:spLocks noGrp="1"/>
          </p:cNvSpPr>
          <p:nvPr>
            <p:ph idx="1"/>
          </p:nvPr>
        </p:nvSpPr>
        <p:spPr/>
        <p:txBody>
          <a:bodyPr/>
          <a:lstStyle/>
          <a:p>
            <a:r>
              <a:rPr lang="en-US" dirty="0" smtClean="0"/>
              <a:t>An implicit solver is fully operational</a:t>
            </a:r>
          </a:p>
          <a:p>
            <a:r>
              <a:rPr lang="en-US" dirty="0" smtClean="0"/>
              <a:t>Performance tests show an overall speedup of 3x</a:t>
            </a:r>
          </a:p>
          <a:p>
            <a:r>
              <a:rPr lang="en-US" dirty="0" smtClean="0"/>
              <a:t>Most computation-intensive tasks reach 4x speedup</a:t>
            </a:r>
          </a:p>
          <a:p>
            <a:r>
              <a:rPr lang="en-US" dirty="0" smtClean="0"/>
              <a:t>MPI data transfer is relatively slow</a:t>
            </a:r>
          </a:p>
          <a:p>
            <a:r>
              <a:rPr lang="en-US" dirty="0" smtClean="0"/>
              <a:t>The naïve implementation of BILU(0) has least speedup (~2.3x)</a:t>
            </a:r>
          </a:p>
          <a:p>
            <a:pPr marL="0" indent="0">
              <a:spcBef>
                <a:spcPts val="1200"/>
              </a:spcBef>
              <a:buNone/>
            </a:pPr>
            <a:r>
              <a:rPr lang="en-US" sz="2400" dirty="0" smtClean="0">
                <a:solidFill>
                  <a:schemeClr val="accent2"/>
                </a:solidFill>
              </a:rPr>
              <a:t>Test </a:t>
            </a:r>
            <a:r>
              <a:rPr lang="en-US" sz="2400" dirty="0">
                <a:solidFill>
                  <a:schemeClr val="accent2"/>
                </a:solidFill>
              </a:rPr>
              <a:t>c</a:t>
            </a:r>
            <a:r>
              <a:rPr lang="en-US" sz="2400" dirty="0" smtClean="0">
                <a:solidFill>
                  <a:schemeClr val="accent2"/>
                </a:solidFill>
              </a:rPr>
              <a:t>ase: 700K grid, </a:t>
            </a:r>
            <a:r>
              <a:rPr lang="en-US" sz="2400" dirty="0">
                <a:solidFill>
                  <a:schemeClr val="accent2"/>
                </a:solidFill>
              </a:rPr>
              <a:t>1</a:t>
            </a:r>
            <a:r>
              <a:rPr lang="en-US" sz="2400" dirty="0" smtClean="0">
                <a:solidFill>
                  <a:schemeClr val="accent2"/>
                </a:solidFill>
              </a:rPr>
              <a:t>00 steps</a:t>
            </a:r>
            <a:endParaRPr lang="en-US" sz="2400" dirty="0">
              <a:solidFill>
                <a:schemeClr val="accent2"/>
              </a:solidFill>
            </a:endParaRPr>
          </a:p>
        </p:txBody>
      </p:sp>
      <p:sp>
        <p:nvSpPr>
          <p:cNvPr id="4" name="Footer Placeholder 3"/>
          <p:cNvSpPr>
            <a:spLocks noGrp="1"/>
          </p:cNvSpPr>
          <p:nvPr>
            <p:ph type="ftr" sz="quarter" idx="11"/>
          </p:nvPr>
        </p:nvSpPr>
        <p:spPr/>
        <p:txBody>
          <a:bodyPr/>
          <a:lstStyle/>
          <a:p>
            <a:r>
              <a:rPr lang="en-US" smtClean="0"/>
              <a:t>GPU Port of IN3D</a:t>
            </a:r>
            <a:endParaRPr lang="en-US" dirty="0"/>
          </a:p>
        </p:txBody>
      </p:sp>
      <p:sp>
        <p:nvSpPr>
          <p:cNvPr id="5" name="Slide Number Placeholder 4"/>
          <p:cNvSpPr>
            <a:spLocks noGrp="1"/>
          </p:cNvSpPr>
          <p:nvPr>
            <p:ph type="sldNum" sz="quarter" idx="12"/>
          </p:nvPr>
        </p:nvSpPr>
        <p:spPr/>
        <p:txBody>
          <a:bodyPr/>
          <a:lstStyle/>
          <a:p>
            <a:fld id="{2D78CEBD-FCA6-4AFD-96D5-5DB04B6050DA}" type="slidenum">
              <a:rPr lang="en-US" smtClean="0"/>
              <a:t>5</a:t>
            </a:fld>
            <a:endParaRPr lang="en-US"/>
          </a:p>
        </p:txBody>
      </p:sp>
      <p:graphicFrame>
        <p:nvGraphicFramePr>
          <p:cNvPr id="7" name="Chart 6"/>
          <p:cNvGraphicFramePr>
            <a:graphicFrameLocks/>
          </p:cNvGraphicFramePr>
          <p:nvPr>
            <p:extLst>
              <p:ext uri="{D42A27DB-BD31-4B8C-83A1-F6EECF244321}">
                <p14:modId xmlns:p14="http://schemas.microsoft.com/office/powerpoint/2010/main" val="2637200999"/>
              </p:ext>
            </p:extLst>
          </p:nvPr>
        </p:nvGraphicFramePr>
        <p:xfrm>
          <a:off x="609600" y="4648200"/>
          <a:ext cx="7772400" cy="1752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933109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Review of BILU(0)</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dirty="0" smtClean="0"/>
                  <a:t>A first-order fully implicit time marching leads to a block-sparse linear system</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𝔸</m:t>
                      </m:r>
                      <m:r>
                        <m:rPr>
                          <m:sty m:val="p"/>
                        </m:rPr>
                        <a:rPr lang="en-US" b="0" i="0" smtClean="0">
                          <a:latin typeface="Cambria Math" panose="02040503050406030204" pitchFamily="18" charset="0"/>
                        </a:rPr>
                        <m:t>Δ</m:t>
                      </m:r>
                      <m:r>
                        <a:rPr lang="en-US" b="0" i="1" smtClean="0">
                          <a:latin typeface="Cambria Math" panose="02040503050406030204" pitchFamily="18" charset="0"/>
                        </a:rPr>
                        <m:t>𝕍</m:t>
                      </m:r>
                      <m:r>
                        <a:rPr lang="en-US" b="0" i="1" smtClean="0">
                          <a:latin typeface="Cambria Math" panose="02040503050406030204" pitchFamily="18" charset="0"/>
                        </a:rPr>
                        <m:t>=−</m:t>
                      </m:r>
                      <m:r>
                        <a:rPr lang="en-US" b="0" i="1" smtClean="0">
                          <a:latin typeface="Cambria Math" panose="02040503050406030204" pitchFamily="18" charset="0"/>
                        </a:rPr>
                        <m:t>ℝ</m:t>
                      </m:r>
                    </m:oMath>
                  </m:oMathPara>
                </a14:m>
                <a:endParaRPr lang="en-US" b="0" dirty="0" smtClean="0"/>
              </a:p>
              <a:p>
                <a:pPr marL="0" indent="0">
                  <a:buNone/>
                </a:pPr>
                <a:r>
                  <a:rPr lang="en-US" dirty="0" smtClean="0"/>
                  <a:t>where the LHS matrix </a:t>
                </a:r>
                <a14:m>
                  <m:oMath xmlns:m="http://schemas.openxmlformats.org/officeDocument/2006/math">
                    <m:r>
                      <a:rPr lang="en-US" b="0" i="1" smtClean="0">
                        <a:latin typeface="Cambria Math" panose="02040503050406030204" pitchFamily="18" charset="0"/>
                      </a:rPr>
                      <m:t>𝔸</m:t>
                    </m:r>
                  </m:oMath>
                </a14:m>
                <a:r>
                  <a:rPr lang="en-US" dirty="0" smtClean="0"/>
                  <a:t> appears in the following form</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3"/>
                <a:stretch>
                  <a:fillRect l="-1527" t="-1029" r="-1309"/>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smtClean="0"/>
              <a:t>GPU Port of IN3D</a:t>
            </a:r>
            <a:endParaRPr lang="en-US"/>
          </a:p>
        </p:txBody>
      </p:sp>
      <p:sp>
        <p:nvSpPr>
          <p:cNvPr id="5" name="Slide Number Placeholder 4"/>
          <p:cNvSpPr>
            <a:spLocks noGrp="1"/>
          </p:cNvSpPr>
          <p:nvPr>
            <p:ph type="sldNum" sz="quarter" idx="12"/>
          </p:nvPr>
        </p:nvSpPr>
        <p:spPr/>
        <p:txBody>
          <a:bodyPr/>
          <a:lstStyle/>
          <a:p>
            <a:fld id="{2D78CEBD-FCA6-4AFD-96D5-5DB04B6050DA}" type="slidenum">
              <a:rPr lang="en-US" smtClean="0"/>
              <a:t>6</a:t>
            </a:fld>
            <a:endParaRPr lang="en-US"/>
          </a:p>
        </p:txBody>
      </p:sp>
      <p:graphicFrame>
        <p:nvGraphicFramePr>
          <p:cNvPr id="23" name="Table 22"/>
          <p:cNvGraphicFramePr>
            <a:graphicFrameLocks noGrp="1"/>
          </p:cNvGraphicFramePr>
          <p:nvPr>
            <p:extLst/>
          </p:nvPr>
        </p:nvGraphicFramePr>
        <p:xfrm>
          <a:off x="4438650" y="3159945"/>
          <a:ext cx="4114800" cy="2601282"/>
        </p:xfrm>
        <a:graphic>
          <a:graphicData uri="http://schemas.openxmlformats.org/drawingml/2006/table">
            <a:tbl>
              <a:tblPr firstRow="1" firstCol="1" bandRow="1"/>
              <a:tblGrid>
                <a:gridCol w="274320"/>
                <a:gridCol w="274320"/>
                <a:gridCol w="274320"/>
                <a:gridCol w="274320"/>
                <a:gridCol w="274320"/>
                <a:gridCol w="274320"/>
                <a:gridCol w="274320"/>
                <a:gridCol w="274320"/>
                <a:gridCol w="274320"/>
                <a:gridCol w="274320"/>
                <a:gridCol w="274320"/>
                <a:gridCol w="274320"/>
                <a:gridCol w="274320"/>
                <a:gridCol w="274320"/>
                <a:gridCol w="274320"/>
              </a:tblGrid>
              <a:tr h="164465">
                <a:tc>
                  <a:txBody>
                    <a:bodyPr/>
                    <a:lstStyle/>
                    <a:p>
                      <a:pPr marL="0" marR="0" algn="ctr">
                        <a:lnSpc>
                          <a:spcPct val="107000"/>
                        </a:lnSpc>
                        <a:spcBef>
                          <a:spcPts val="0"/>
                        </a:spcBef>
                        <a:spcAft>
                          <a:spcPts val="0"/>
                        </a:spcAft>
                      </a:pPr>
                      <a:endParaRPr lang="en-US"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tcPr>
                </a:tc>
              </a:tr>
              <a:tr h="164465">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baseline="-25000">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baseline="-25000">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baseline="-25000">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baseline="-25000">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w="28575" cap="flat" cmpd="sng" algn="ctr">
                      <a:solidFill>
                        <a:srgbClr val="000000"/>
                      </a:solidFill>
                      <a:prstDash val="solid"/>
                      <a:round/>
                      <a:headEnd type="none" w="med" len="med"/>
                      <a:tailEnd type="none" w="med" len="med"/>
                    </a:lnR>
                    <a:lnT>
                      <a:noFill/>
                    </a:lnT>
                    <a:lnB>
                      <a:noFill/>
                    </a:lnB>
                  </a:tcPr>
                </a:tc>
              </a:tr>
              <a:tr h="164465">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7000"/>
                        </a:lnSpc>
                        <a:spcBef>
                          <a:spcPts val="0"/>
                        </a:spcBef>
                        <a:spcAft>
                          <a:spcPts val="0"/>
                        </a:spcAft>
                      </a:pP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baseline="-25000">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baseline="-25000">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w="28575" cap="flat" cmpd="sng" algn="ctr">
                      <a:solidFill>
                        <a:srgbClr val="000000"/>
                      </a:solidFill>
                      <a:prstDash val="solid"/>
                      <a:round/>
                      <a:headEnd type="none" w="med" len="med"/>
                      <a:tailEnd type="none" w="med" len="med"/>
                    </a:lnR>
                    <a:lnT>
                      <a:noFill/>
                    </a:lnT>
                    <a:lnB>
                      <a:noFill/>
                    </a:lnB>
                  </a:tcPr>
                </a:tc>
              </a:tr>
              <a:tr h="164465">
                <a:tc>
                  <a:txBody>
                    <a:bodyPr/>
                    <a:lstStyle/>
                    <a:p>
                      <a:pPr marL="0" marR="0" algn="ctr">
                        <a:lnSpc>
                          <a:spcPct val="107000"/>
                        </a:lnSpc>
                        <a:spcBef>
                          <a:spcPts val="0"/>
                        </a:spcBef>
                        <a:spcAft>
                          <a:spcPts val="0"/>
                        </a:spcAft>
                      </a:pP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baseline="-25000">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baseline="-25000">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baseline="-25000">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baseline="-25000">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dirty="0">
                          <a:effectLst/>
                          <a:latin typeface="Calibri" panose="020F0502020204030204" pitchFamily="34" charset="0"/>
                          <a:ea typeface="宋体" panose="02010600030101010101" pitchFamily="2" charset="-122"/>
                          <a:cs typeface="Times New Roman" panose="02020603050405020304" pitchFamily="18" charset="0"/>
                        </a:rPr>
                        <a:t> </a:t>
                      </a:r>
                      <a:endParaRPr lang="en-US"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w="28575" cap="flat" cmpd="sng" algn="ctr">
                      <a:solidFill>
                        <a:srgbClr val="000000"/>
                      </a:solidFill>
                      <a:prstDash val="solid"/>
                      <a:round/>
                      <a:headEnd type="none" w="med" len="med"/>
                      <a:tailEnd type="none" w="med" len="med"/>
                    </a:lnR>
                    <a:lnT>
                      <a:noFill/>
                    </a:lnT>
                    <a:lnB>
                      <a:noFill/>
                    </a:lnB>
                  </a:tcPr>
                </a:tc>
              </a:tr>
              <a:tr h="164465">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dirty="0">
                          <a:effectLst/>
                          <a:latin typeface="Calibri" panose="020F0502020204030204" pitchFamily="34" charset="0"/>
                          <a:ea typeface="宋体" panose="02010600030101010101" pitchFamily="2" charset="-122"/>
                          <a:cs typeface="Times New Roman" panose="02020603050405020304" pitchFamily="18" charset="0"/>
                        </a:rPr>
                        <a:t> </a:t>
                      </a:r>
                      <a:endParaRPr lang="en-US"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dirty="0">
                          <a:effectLst/>
                          <a:latin typeface="Calibri" panose="020F0502020204030204" pitchFamily="34" charset="0"/>
                          <a:ea typeface="宋体" panose="02010600030101010101" pitchFamily="2" charset="-122"/>
                          <a:cs typeface="Times New Roman" panose="02020603050405020304" pitchFamily="18" charset="0"/>
                        </a:rPr>
                        <a:t> </a:t>
                      </a:r>
                      <a:endParaRPr lang="en-US"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w="28575" cap="flat" cmpd="sng" algn="ctr">
                      <a:solidFill>
                        <a:srgbClr val="000000"/>
                      </a:solidFill>
                      <a:prstDash val="solid"/>
                      <a:round/>
                      <a:headEnd type="none" w="med" len="med"/>
                      <a:tailEnd type="none" w="med" len="med"/>
                    </a:lnR>
                    <a:lnT>
                      <a:noFill/>
                    </a:lnT>
                    <a:lnB>
                      <a:noFill/>
                    </a:lnB>
                  </a:tcPr>
                </a:tc>
              </a:tr>
              <a:tr h="164465">
                <a:tc>
                  <a:txBody>
                    <a:bodyPr/>
                    <a:lstStyle/>
                    <a:p>
                      <a:pPr marL="0" marR="0" algn="ctr">
                        <a:lnSpc>
                          <a:spcPct val="107000"/>
                        </a:lnSpc>
                        <a:spcBef>
                          <a:spcPts val="0"/>
                        </a:spcBef>
                        <a:spcAft>
                          <a:spcPts val="0"/>
                        </a:spcAft>
                      </a:pPr>
                      <a:r>
                        <a:rPr lang="en-US" sz="1000" i="1" baseline="-25000">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baseline="-25000">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baseline="-25000">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baseline="-25000">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baseline="-25000">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w="28575" cap="flat" cmpd="sng" algn="ctr">
                      <a:solidFill>
                        <a:srgbClr val="000000"/>
                      </a:solidFill>
                      <a:prstDash val="solid"/>
                      <a:round/>
                      <a:headEnd type="none" w="med" len="med"/>
                      <a:tailEnd type="none" w="med" len="med"/>
                    </a:lnR>
                    <a:lnT>
                      <a:noFill/>
                    </a:lnT>
                    <a:lnB>
                      <a:noFill/>
                    </a:lnB>
                  </a:tcPr>
                </a:tc>
              </a:tr>
              <a:tr h="164465">
                <a:tc>
                  <a:txBody>
                    <a:bodyPr/>
                    <a:lstStyle/>
                    <a:p>
                      <a:pPr marL="0" marR="0" algn="ctr">
                        <a:lnSpc>
                          <a:spcPct val="107000"/>
                        </a:lnSpc>
                        <a:spcBef>
                          <a:spcPts val="0"/>
                        </a:spcBef>
                        <a:spcAft>
                          <a:spcPts val="0"/>
                        </a:spcAft>
                      </a:pP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baseline="-25000">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baseline="-25000">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baseline="-25000">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baseline="-25000">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w="28575" cap="flat" cmpd="sng" algn="ctr">
                      <a:solidFill>
                        <a:srgbClr val="000000"/>
                      </a:solidFill>
                      <a:prstDash val="solid"/>
                      <a:round/>
                      <a:headEnd type="none" w="med" len="med"/>
                      <a:tailEnd type="none" w="med" len="med"/>
                    </a:lnR>
                    <a:lnT>
                      <a:noFill/>
                    </a:lnT>
                    <a:lnB>
                      <a:noFill/>
                    </a:lnB>
                  </a:tcPr>
                </a:tc>
              </a:tr>
              <a:tr h="164465">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A</a:t>
                      </a:r>
                      <a:r>
                        <a:rPr lang="en-US" sz="1000" i="1" baseline="-25000">
                          <a:effectLst/>
                          <a:latin typeface="Calibri" panose="020F0502020204030204" pitchFamily="34" charset="0"/>
                          <a:ea typeface="宋体" panose="02010600030101010101" pitchFamily="2" charset="-122"/>
                          <a:cs typeface="Times New Roman" panose="02020603050405020304" pitchFamily="18" charset="0"/>
                        </a:rPr>
                        <a:t>n</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B</a:t>
                      </a:r>
                      <a:r>
                        <a:rPr lang="en-US" sz="1000" i="1" baseline="-25000">
                          <a:effectLst/>
                          <a:latin typeface="Calibri" panose="020F0502020204030204" pitchFamily="34" charset="0"/>
                          <a:ea typeface="宋体" panose="02010600030101010101" pitchFamily="2" charset="-122"/>
                          <a:cs typeface="Times New Roman" panose="02020603050405020304" pitchFamily="18" charset="0"/>
                        </a:rPr>
                        <a:t>n</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C</a:t>
                      </a:r>
                      <a:r>
                        <a:rPr lang="en-US" sz="1000" i="1" baseline="-25000">
                          <a:effectLst/>
                          <a:latin typeface="Calibri" panose="020F0502020204030204" pitchFamily="34" charset="0"/>
                          <a:ea typeface="宋体" panose="02010600030101010101" pitchFamily="2" charset="-122"/>
                          <a:cs typeface="Times New Roman" panose="02020603050405020304" pitchFamily="18" charset="0"/>
                        </a:rPr>
                        <a:t>n</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D</a:t>
                      </a:r>
                      <a:r>
                        <a:rPr lang="en-US" sz="1000" i="1" baseline="-25000">
                          <a:effectLst/>
                          <a:latin typeface="Calibri" panose="020F0502020204030204" pitchFamily="34" charset="0"/>
                          <a:ea typeface="宋体" panose="02010600030101010101" pitchFamily="2" charset="-122"/>
                          <a:cs typeface="Times New Roman" panose="02020603050405020304" pitchFamily="18" charset="0"/>
                        </a:rPr>
                        <a:t>n</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E</a:t>
                      </a:r>
                      <a:r>
                        <a:rPr lang="en-US" sz="1000" i="1" baseline="-25000">
                          <a:effectLst/>
                          <a:latin typeface="Calibri" panose="020F0502020204030204" pitchFamily="34" charset="0"/>
                          <a:ea typeface="宋体" panose="02010600030101010101" pitchFamily="2" charset="-122"/>
                          <a:cs typeface="Times New Roman" panose="02020603050405020304" pitchFamily="18" charset="0"/>
                        </a:rPr>
                        <a:t>n</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baseline="-25000">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F</a:t>
                      </a:r>
                      <a:r>
                        <a:rPr lang="en-US" sz="1000" i="1" baseline="-25000">
                          <a:effectLst/>
                          <a:latin typeface="Calibri" panose="020F0502020204030204" pitchFamily="34" charset="0"/>
                          <a:ea typeface="宋体" panose="02010600030101010101" pitchFamily="2" charset="-122"/>
                          <a:cs typeface="Times New Roman" panose="02020603050405020304" pitchFamily="18" charset="0"/>
                        </a:rPr>
                        <a:t>n</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G</a:t>
                      </a:r>
                      <a:r>
                        <a:rPr lang="en-US" sz="1000" i="1" baseline="-25000">
                          <a:effectLst/>
                          <a:latin typeface="Calibri" panose="020F0502020204030204" pitchFamily="34" charset="0"/>
                          <a:ea typeface="宋体" panose="02010600030101010101" pitchFamily="2" charset="-122"/>
                          <a:cs typeface="Times New Roman" panose="02020603050405020304" pitchFamily="18" charset="0"/>
                        </a:rPr>
                        <a:t>n</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dirty="0">
                          <a:effectLst/>
                          <a:latin typeface="Calibri" panose="020F0502020204030204" pitchFamily="34" charset="0"/>
                          <a:ea typeface="宋体" panose="02010600030101010101" pitchFamily="2" charset="-122"/>
                          <a:cs typeface="Times New Roman" panose="02020603050405020304" pitchFamily="18" charset="0"/>
                        </a:rPr>
                        <a:t> </a:t>
                      </a:r>
                      <a:endParaRPr lang="en-US"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w="28575" cap="flat" cmpd="sng" algn="ctr">
                      <a:solidFill>
                        <a:srgbClr val="000000"/>
                      </a:solidFill>
                      <a:prstDash val="solid"/>
                      <a:round/>
                      <a:headEnd type="none" w="med" len="med"/>
                      <a:tailEnd type="none" w="med" len="med"/>
                    </a:lnR>
                    <a:lnT>
                      <a:noFill/>
                    </a:lnT>
                    <a:lnB>
                      <a:noFill/>
                    </a:lnB>
                  </a:tcPr>
                </a:tc>
              </a:tr>
              <a:tr h="164465">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w="28575" cap="flat" cmpd="sng" algn="ctr">
                      <a:solidFill>
                        <a:srgbClr val="000000"/>
                      </a:solidFill>
                      <a:prstDash val="solid"/>
                      <a:round/>
                      <a:headEnd type="none" w="med" len="med"/>
                      <a:tailEnd type="none" w="med" len="med"/>
                    </a:lnR>
                    <a:lnT>
                      <a:noFill/>
                    </a:lnT>
                    <a:lnB>
                      <a:noFill/>
                    </a:lnB>
                  </a:tcPr>
                </a:tc>
              </a:tr>
              <a:tr h="164465">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w="28575" cap="flat" cmpd="sng" algn="ctr">
                      <a:solidFill>
                        <a:srgbClr val="000000"/>
                      </a:solidFill>
                      <a:prstDash val="solid"/>
                      <a:round/>
                      <a:headEnd type="none" w="med" len="med"/>
                      <a:tailEnd type="none" w="med" len="med"/>
                    </a:lnR>
                    <a:lnT>
                      <a:noFill/>
                    </a:lnT>
                    <a:lnB>
                      <a:noFill/>
                    </a:lnB>
                  </a:tcPr>
                </a:tc>
              </a:tr>
              <a:tr h="164465">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w="28575" cap="flat" cmpd="sng" algn="ctr">
                      <a:solidFill>
                        <a:srgbClr val="000000"/>
                      </a:solidFill>
                      <a:prstDash val="solid"/>
                      <a:round/>
                      <a:headEnd type="none" w="med" len="med"/>
                      <a:tailEnd type="none" w="med" len="med"/>
                    </a:lnR>
                    <a:lnT>
                      <a:noFill/>
                    </a:lnT>
                    <a:lnB>
                      <a:noFill/>
                    </a:lnB>
                  </a:tcPr>
                </a:tc>
              </a:tr>
              <a:tr h="164465">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w="28575" cap="flat" cmpd="sng" algn="ctr">
                      <a:solidFill>
                        <a:srgbClr val="000000"/>
                      </a:solidFill>
                      <a:prstDash val="solid"/>
                      <a:round/>
                      <a:headEnd type="none" w="med" len="med"/>
                      <a:tailEnd type="none" w="med" len="med"/>
                    </a:lnR>
                    <a:lnT>
                      <a:noFill/>
                    </a:lnT>
                    <a:lnB>
                      <a:noFill/>
                    </a:lnB>
                  </a:tcPr>
                </a:tc>
              </a:tr>
              <a:tr h="164465">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w="28575" cap="flat" cmpd="sng" algn="ctr">
                      <a:solidFill>
                        <a:srgbClr val="000000"/>
                      </a:solidFill>
                      <a:prstDash val="solid"/>
                      <a:round/>
                      <a:headEnd type="none" w="med" len="med"/>
                      <a:tailEnd type="none" w="med" len="med"/>
                    </a:lnR>
                    <a:lnT>
                      <a:noFill/>
                    </a:lnT>
                    <a:lnB>
                      <a:noFill/>
                    </a:lnB>
                  </a:tcPr>
                </a:tc>
              </a:tr>
              <a:tr h="164465">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w="28575" cap="flat" cmpd="sng" algn="ctr">
                      <a:solidFill>
                        <a:srgbClr val="000000"/>
                      </a:solidFill>
                      <a:prstDash val="solid"/>
                      <a:round/>
                      <a:headEnd type="none" w="med" len="med"/>
                      <a:tailEnd type="none" w="med" len="med"/>
                    </a:lnR>
                    <a:lnT>
                      <a:noFill/>
                    </a:lnT>
                    <a:lnB>
                      <a:noFill/>
                    </a:lnB>
                  </a:tcPr>
                </a:tc>
              </a:tr>
              <a:tr h="164465">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a:noFill/>
                    </a:lnR>
                    <a:lnT>
                      <a:noFill/>
                    </a:lnT>
                    <a:lnB w="28575"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a:effectLst/>
                          <a:latin typeface="Calibri" panose="020F0502020204030204" pitchFamily="34" charset="0"/>
                          <a:ea typeface="宋体" panose="02010600030101010101" pitchFamily="2" charset="-122"/>
                          <a:cs typeface="Times New Roman" panose="02020603050405020304" pitchFamily="18" charset="0"/>
                        </a:rPr>
                        <a:t> </a:t>
                      </a:r>
                      <a:endParaRPr lang="en-US" sz="110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a:noFill/>
                    </a:lnR>
                    <a:lnT>
                      <a:noFill/>
                    </a:lnT>
                    <a:lnB>
                      <a:noFill/>
                    </a:lnB>
                  </a:tcPr>
                </a:tc>
                <a:tc>
                  <a:txBody>
                    <a:bodyPr/>
                    <a:lstStyle/>
                    <a:p>
                      <a:pPr marL="0" marR="0" algn="ctr">
                        <a:lnSpc>
                          <a:spcPct val="107000"/>
                        </a:lnSpc>
                        <a:spcBef>
                          <a:spcPts val="0"/>
                        </a:spcBef>
                        <a:spcAft>
                          <a:spcPts val="0"/>
                        </a:spcAft>
                      </a:pPr>
                      <a:r>
                        <a:rPr lang="en-US" sz="1000" i="1" dirty="0">
                          <a:effectLst/>
                          <a:latin typeface="Calibri" panose="020F0502020204030204" pitchFamily="34" charset="0"/>
                          <a:ea typeface="宋体" panose="02010600030101010101" pitchFamily="2" charset="-122"/>
                          <a:cs typeface="Times New Roman" panose="02020603050405020304" pitchFamily="18" charset="0"/>
                        </a:rPr>
                        <a:t> </a:t>
                      </a:r>
                      <a:endParaRPr lang="en-US" sz="1100" dirty="0">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nchor="ctr">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tcPr>
                </a:tc>
              </a:tr>
            </a:tbl>
          </a:graphicData>
        </a:graphic>
      </p:graphicFrame>
      <p:cxnSp>
        <p:nvCxnSpPr>
          <p:cNvPr id="24" name="Straight Connector 23"/>
          <p:cNvCxnSpPr/>
          <p:nvPr/>
        </p:nvCxnSpPr>
        <p:spPr>
          <a:xfrm flipH="1" flipV="1">
            <a:off x="4574899" y="4326204"/>
            <a:ext cx="131763" cy="7937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flipV="1">
            <a:off x="4578074" y="3835666"/>
            <a:ext cx="944563" cy="55403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flipV="1">
            <a:off x="4576487" y="3497529"/>
            <a:ext cx="1508125" cy="90646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4578074" y="3322904"/>
            <a:ext cx="1778000" cy="106997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843187" y="3327666"/>
            <a:ext cx="1789112" cy="10731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H="1" flipV="1">
            <a:off x="5392462" y="3327666"/>
            <a:ext cx="1782762" cy="10731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flipV="1">
            <a:off x="5802037" y="4559566"/>
            <a:ext cx="1784350" cy="10795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6216374" y="3327666"/>
            <a:ext cx="1782763" cy="107632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flipV="1">
            <a:off x="8270599" y="4559566"/>
            <a:ext cx="142875" cy="9207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4984474" y="4561154"/>
            <a:ext cx="1784350" cy="10795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627537" y="4562741"/>
            <a:ext cx="1779587" cy="1071563"/>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356074" y="4561154"/>
            <a:ext cx="1787525" cy="107315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flipV="1">
            <a:off x="6902174" y="4557979"/>
            <a:ext cx="1508125" cy="90646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flipV="1">
            <a:off x="7460974" y="4594491"/>
            <a:ext cx="946150" cy="55562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Rectangle 31"/>
          <p:cNvSpPr>
            <a:spLocks noChangeArrowheads="1"/>
          </p:cNvSpPr>
          <p:nvPr/>
        </p:nvSpPr>
        <p:spPr bwMode="auto">
          <a:xfrm>
            <a:off x="2514600" y="24336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9" name="Rectangle 32"/>
          <p:cNvSpPr>
            <a:spLocks noChangeArrowheads="1"/>
          </p:cNvSpPr>
          <p:nvPr/>
        </p:nvSpPr>
        <p:spPr bwMode="auto">
          <a:xfrm>
            <a:off x="2514600" y="28908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40" name="Group 39"/>
          <p:cNvGrpSpPr/>
          <p:nvPr/>
        </p:nvGrpSpPr>
        <p:grpSpPr>
          <a:xfrm>
            <a:off x="247109" y="3410395"/>
            <a:ext cx="3905093" cy="2187020"/>
            <a:chOff x="2818909" y="2438400"/>
            <a:chExt cx="3905093" cy="2187020"/>
          </a:xfrm>
        </p:grpSpPr>
        <p:cxnSp>
          <p:nvCxnSpPr>
            <p:cNvPr id="41" name="Straight Connector 40"/>
            <p:cNvCxnSpPr/>
            <p:nvPr/>
          </p:nvCxnSpPr>
          <p:spPr>
            <a:xfrm>
              <a:off x="3657600" y="3505200"/>
              <a:ext cx="21336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4724400" y="2743200"/>
              <a:ext cx="0" cy="1524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H="1">
              <a:off x="3657600" y="2743200"/>
              <a:ext cx="2133600" cy="1524000"/>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44" name="Rectangle 43"/>
            <p:cNvSpPr/>
            <p:nvPr/>
          </p:nvSpPr>
          <p:spPr>
            <a:xfrm>
              <a:off x="4265780" y="2438400"/>
              <a:ext cx="917239" cy="369332"/>
            </a:xfrm>
            <a:prstGeom prst="rect">
              <a:avLst/>
            </a:prstGeom>
          </p:spPr>
          <p:txBody>
            <a:bodyPr wrap="none">
              <a:spAutoFit/>
            </a:bodyPr>
            <a:lstStyle/>
            <a:p>
              <a:r>
                <a:rPr lang="en-US" b="1" i="1" dirty="0" err="1">
                  <a:solidFill>
                    <a:srgbClr val="000000"/>
                  </a:solidFill>
                  <a:latin typeface="Times New Roman" panose="02020603050405020304" pitchFamily="18" charset="0"/>
                </a:rPr>
                <a:t>i</a:t>
              </a:r>
              <a:r>
                <a:rPr lang="en-US" b="1" i="1" dirty="0">
                  <a:solidFill>
                    <a:srgbClr val="000000"/>
                  </a:solidFill>
                  <a:latin typeface="Times New Roman" panose="02020603050405020304" pitchFamily="18" charset="0"/>
                </a:rPr>
                <a:t>, j+1, k</a:t>
              </a:r>
              <a:endParaRPr lang="en-US" b="1" dirty="0">
                <a:solidFill>
                  <a:srgbClr val="000000"/>
                </a:solidFill>
                <a:effectLst/>
                <a:latin typeface="Times New Roman" panose="02020603050405020304" pitchFamily="18" charset="0"/>
              </a:endParaRPr>
            </a:p>
          </p:txBody>
        </p:sp>
        <p:sp>
          <p:nvSpPr>
            <p:cNvPr id="45" name="Rectangle 44"/>
            <p:cNvSpPr/>
            <p:nvPr/>
          </p:nvSpPr>
          <p:spPr>
            <a:xfrm>
              <a:off x="4305053" y="4256088"/>
              <a:ext cx="851515" cy="369332"/>
            </a:xfrm>
            <a:prstGeom prst="rect">
              <a:avLst/>
            </a:prstGeom>
          </p:spPr>
          <p:txBody>
            <a:bodyPr wrap="none">
              <a:spAutoFit/>
            </a:bodyPr>
            <a:lstStyle/>
            <a:p>
              <a:r>
                <a:rPr lang="en-US" b="1" i="1" dirty="0" err="1">
                  <a:solidFill>
                    <a:srgbClr val="000000"/>
                  </a:solidFill>
                  <a:latin typeface="Times New Roman" panose="02020603050405020304" pitchFamily="18" charset="0"/>
                </a:rPr>
                <a:t>i</a:t>
              </a:r>
              <a:r>
                <a:rPr lang="en-US" b="1" i="1" dirty="0">
                  <a:solidFill>
                    <a:srgbClr val="000000"/>
                  </a:solidFill>
                  <a:latin typeface="Times New Roman" panose="02020603050405020304" pitchFamily="18" charset="0"/>
                </a:rPr>
                <a:t>, </a:t>
              </a:r>
              <a:r>
                <a:rPr lang="en-US" b="1" i="1" dirty="0" smtClean="0">
                  <a:solidFill>
                    <a:srgbClr val="000000"/>
                  </a:solidFill>
                  <a:latin typeface="Times New Roman" panose="02020603050405020304" pitchFamily="18" charset="0"/>
                </a:rPr>
                <a:t>j-1</a:t>
              </a:r>
              <a:r>
                <a:rPr lang="en-US" b="1" i="1" dirty="0">
                  <a:solidFill>
                    <a:srgbClr val="000000"/>
                  </a:solidFill>
                  <a:latin typeface="Times New Roman" panose="02020603050405020304" pitchFamily="18" charset="0"/>
                </a:rPr>
                <a:t>, k</a:t>
              </a:r>
              <a:endParaRPr lang="en-US" b="1" dirty="0">
                <a:solidFill>
                  <a:srgbClr val="000000"/>
                </a:solidFill>
                <a:effectLst/>
                <a:latin typeface="Times New Roman" panose="02020603050405020304" pitchFamily="18" charset="0"/>
              </a:endParaRPr>
            </a:p>
          </p:txBody>
        </p:sp>
        <p:sp>
          <p:nvSpPr>
            <p:cNvPr id="46" name="Rectangle 45"/>
            <p:cNvSpPr/>
            <p:nvPr/>
          </p:nvSpPr>
          <p:spPr>
            <a:xfrm>
              <a:off x="5806763" y="3320534"/>
              <a:ext cx="917239" cy="369332"/>
            </a:xfrm>
            <a:prstGeom prst="rect">
              <a:avLst/>
            </a:prstGeom>
          </p:spPr>
          <p:txBody>
            <a:bodyPr wrap="none">
              <a:spAutoFit/>
            </a:bodyPr>
            <a:lstStyle/>
            <a:p>
              <a:r>
                <a:rPr lang="en-US" b="1" i="1" dirty="0" smtClean="0">
                  <a:solidFill>
                    <a:srgbClr val="000000"/>
                  </a:solidFill>
                  <a:latin typeface="Times New Roman" panose="02020603050405020304" pitchFamily="18" charset="0"/>
                </a:rPr>
                <a:t>i+1, j, </a:t>
              </a:r>
              <a:r>
                <a:rPr lang="en-US" b="1" i="1" dirty="0">
                  <a:solidFill>
                    <a:srgbClr val="000000"/>
                  </a:solidFill>
                  <a:latin typeface="Times New Roman" panose="02020603050405020304" pitchFamily="18" charset="0"/>
                </a:rPr>
                <a:t>k</a:t>
              </a:r>
              <a:endParaRPr lang="en-US" b="1" dirty="0">
                <a:solidFill>
                  <a:srgbClr val="000000"/>
                </a:solidFill>
                <a:effectLst/>
                <a:latin typeface="Times New Roman" panose="02020603050405020304" pitchFamily="18" charset="0"/>
              </a:endParaRPr>
            </a:p>
          </p:txBody>
        </p:sp>
        <p:sp>
          <p:nvSpPr>
            <p:cNvPr id="47" name="Rectangle 46"/>
            <p:cNvSpPr/>
            <p:nvPr/>
          </p:nvSpPr>
          <p:spPr>
            <a:xfrm>
              <a:off x="2818909" y="3320534"/>
              <a:ext cx="851515" cy="369332"/>
            </a:xfrm>
            <a:prstGeom prst="rect">
              <a:avLst/>
            </a:prstGeom>
          </p:spPr>
          <p:txBody>
            <a:bodyPr wrap="none">
              <a:spAutoFit/>
            </a:bodyPr>
            <a:lstStyle/>
            <a:p>
              <a:r>
                <a:rPr lang="en-US" b="1" i="1" dirty="0" smtClean="0">
                  <a:solidFill>
                    <a:srgbClr val="000000"/>
                  </a:solidFill>
                  <a:latin typeface="Times New Roman" panose="02020603050405020304" pitchFamily="18" charset="0"/>
                </a:rPr>
                <a:t>i-1, j, </a:t>
              </a:r>
              <a:r>
                <a:rPr lang="en-US" b="1" i="1" dirty="0">
                  <a:solidFill>
                    <a:srgbClr val="000000"/>
                  </a:solidFill>
                  <a:latin typeface="Times New Roman" panose="02020603050405020304" pitchFamily="18" charset="0"/>
                </a:rPr>
                <a:t>k</a:t>
              </a:r>
              <a:endParaRPr lang="en-US" b="1" dirty="0">
                <a:solidFill>
                  <a:srgbClr val="000000"/>
                </a:solidFill>
                <a:effectLst/>
                <a:latin typeface="Times New Roman" panose="02020603050405020304" pitchFamily="18" charset="0"/>
              </a:endParaRPr>
            </a:p>
          </p:txBody>
        </p:sp>
        <p:sp>
          <p:nvSpPr>
            <p:cNvPr id="48" name="Rectangle 47"/>
            <p:cNvSpPr/>
            <p:nvPr/>
          </p:nvSpPr>
          <p:spPr>
            <a:xfrm>
              <a:off x="5387424" y="2438400"/>
              <a:ext cx="917239" cy="369332"/>
            </a:xfrm>
            <a:prstGeom prst="rect">
              <a:avLst/>
            </a:prstGeom>
          </p:spPr>
          <p:txBody>
            <a:bodyPr wrap="none">
              <a:spAutoFit/>
            </a:bodyPr>
            <a:lstStyle/>
            <a:p>
              <a:r>
                <a:rPr lang="en-US" b="1" i="1" dirty="0" err="1" smtClean="0">
                  <a:solidFill>
                    <a:srgbClr val="000000"/>
                  </a:solidFill>
                  <a:latin typeface="Times New Roman" panose="02020603050405020304" pitchFamily="18" charset="0"/>
                </a:rPr>
                <a:t>i</a:t>
              </a:r>
              <a:r>
                <a:rPr lang="en-US" b="1" i="1" dirty="0" smtClean="0">
                  <a:solidFill>
                    <a:srgbClr val="000000"/>
                  </a:solidFill>
                  <a:latin typeface="Times New Roman" panose="02020603050405020304" pitchFamily="18" charset="0"/>
                </a:rPr>
                <a:t>, j, k+1</a:t>
              </a:r>
              <a:endParaRPr lang="en-US" b="1" dirty="0">
                <a:solidFill>
                  <a:srgbClr val="000000"/>
                </a:solidFill>
                <a:effectLst/>
                <a:latin typeface="Times New Roman" panose="02020603050405020304" pitchFamily="18" charset="0"/>
              </a:endParaRPr>
            </a:p>
          </p:txBody>
        </p:sp>
        <p:sp>
          <p:nvSpPr>
            <p:cNvPr id="49" name="Rectangle 48"/>
            <p:cNvSpPr/>
            <p:nvPr/>
          </p:nvSpPr>
          <p:spPr>
            <a:xfrm>
              <a:off x="3138868" y="4202669"/>
              <a:ext cx="851515" cy="369332"/>
            </a:xfrm>
            <a:prstGeom prst="rect">
              <a:avLst/>
            </a:prstGeom>
          </p:spPr>
          <p:txBody>
            <a:bodyPr wrap="none">
              <a:spAutoFit/>
            </a:bodyPr>
            <a:lstStyle/>
            <a:p>
              <a:r>
                <a:rPr lang="en-US" b="1" i="1" dirty="0" err="1" smtClean="0">
                  <a:solidFill>
                    <a:srgbClr val="000000"/>
                  </a:solidFill>
                  <a:latin typeface="Times New Roman" panose="02020603050405020304" pitchFamily="18" charset="0"/>
                </a:rPr>
                <a:t>i</a:t>
              </a:r>
              <a:r>
                <a:rPr lang="en-US" b="1" i="1" dirty="0" smtClean="0">
                  <a:solidFill>
                    <a:srgbClr val="000000"/>
                  </a:solidFill>
                  <a:latin typeface="Times New Roman" panose="02020603050405020304" pitchFamily="18" charset="0"/>
                </a:rPr>
                <a:t>, j, k-1</a:t>
              </a:r>
              <a:endParaRPr lang="en-US" b="1" dirty="0">
                <a:solidFill>
                  <a:srgbClr val="000000"/>
                </a:solidFill>
                <a:effectLst/>
                <a:latin typeface="Times New Roman" panose="02020603050405020304" pitchFamily="18" charset="0"/>
              </a:endParaRPr>
            </a:p>
          </p:txBody>
        </p:sp>
      </p:grpSp>
    </p:spTree>
    <p:extLst>
      <p:ext uri="{BB962C8B-B14F-4D97-AF65-F5344CB8AC3E}">
        <p14:creationId xmlns:p14="http://schemas.microsoft.com/office/powerpoint/2010/main" val="5568544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0" name="Content Placeholder 2"/>
              <p:cNvSpPr>
                <a:spLocks noGrp="1"/>
              </p:cNvSpPr>
              <p:nvPr>
                <p:ph idx="1"/>
              </p:nvPr>
            </p:nvSpPr>
            <p:spPr>
              <a:xfrm>
                <a:off x="381000" y="1066800"/>
                <a:ext cx="8382000" cy="5334000"/>
              </a:xfrm>
            </p:spPr>
            <p:txBody>
              <a:bodyPr/>
              <a:lstStyle/>
              <a:p>
                <a:r>
                  <a:rPr lang="en-US" dirty="0" smtClean="0"/>
                  <a:t>The 7 blocks are the results of the 7-point stencil used in our structured FVM method.</a:t>
                </a:r>
              </a:p>
              <a:p>
                <a:r>
                  <a:rPr lang="en-US" dirty="0" smtClean="0"/>
                  <a:t>Each block is 6x6, due to the 6 unknowns: </a:t>
                </a:r>
                <a14:m>
                  <m:oMath xmlns:m="http://schemas.openxmlformats.org/officeDocument/2006/math">
                    <m:d>
                      <m:dPr>
                        <m:ctrlPr>
                          <a:rPr lang="en-US" b="0" i="1" smtClean="0">
                            <a:latin typeface="Cambria Math" panose="02040503050406030204" pitchFamily="18" charset="0"/>
                          </a:rPr>
                        </m:ctrlPr>
                      </m:dPr>
                      <m:e>
                        <m:r>
                          <a:rPr lang="en-US" b="0" i="1" smtClean="0">
                            <a:latin typeface="Cambria Math" panose="02040503050406030204" pitchFamily="18" charset="0"/>
                          </a:rPr>
                          <m:t>𝑢</m:t>
                        </m:r>
                        <m:r>
                          <a:rPr lang="en-US" b="0" i="1" smtClean="0">
                            <a:latin typeface="Cambria Math" panose="02040503050406030204" pitchFamily="18" charset="0"/>
                          </a:rPr>
                          <m:t>, </m:t>
                        </m:r>
                        <m:r>
                          <a:rPr lang="en-US" b="0" i="1" smtClean="0">
                            <a:latin typeface="Cambria Math" panose="02040503050406030204" pitchFamily="18" charset="0"/>
                          </a:rPr>
                          <m:t>𝑣</m:t>
                        </m:r>
                        <m:r>
                          <a:rPr lang="en-US" b="0" i="1" smtClean="0">
                            <a:latin typeface="Cambria Math" panose="02040503050406030204" pitchFamily="18" charset="0"/>
                          </a:rPr>
                          <m:t>, </m:t>
                        </m:r>
                        <m:r>
                          <a:rPr lang="en-US" b="0" i="1" smtClean="0">
                            <a:latin typeface="Cambria Math" panose="02040503050406030204" pitchFamily="18" charset="0"/>
                          </a:rPr>
                          <m:t>𝑤</m:t>
                        </m:r>
                        <m:r>
                          <a:rPr lang="en-US" b="0" i="1" smtClean="0">
                            <a:latin typeface="Cambria Math" panose="02040503050406030204" pitchFamily="18" charset="0"/>
                          </a:rPr>
                          <m:t>, </m:t>
                        </m:r>
                        <m:r>
                          <a:rPr lang="en-US" b="0" i="1" smtClean="0">
                            <a:latin typeface="Cambria Math" panose="02040503050406030204" pitchFamily="18" charset="0"/>
                          </a:rPr>
                          <m:t>𝑝</m:t>
                        </m:r>
                        <m:r>
                          <a:rPr lang="en-US" b="0" i="1" smtClean="0">
                            <a:latin typeface="Cambria Math" panose="02040503050406030204" pitchFamily="18" charset="0"/>
                          </a:rPr>
                          <m:t>, </m:t>
                        </m:r>
                        <m:r>
                          <a:rPr lang="en-US" b="0" i="1" smtClean="0">
                            <a:latin typeface="Cambria Math" panose="02040503050406030204" pitchFamily="18" charset="0"/>
                          </a:rPr>
                          <m:t>𝑘</m:t>
                        </m:r>
                        <m:r>
                          <a:rPr lang="en-US" b="0" i="1" smtClean="0">
                            <a:latin typeface="Cambria Math" panose="02040503050406030204" pitchFamily="18" charset="0"/>
                          </a:rPr>
                          <m:t>, </m:t>
                        </m:r>
                        <m:r>
                          <a:rPr lang="en-US" b="0" i="1" smtClean="0">
                            <a:latin typeface="Cambria Math" panose="02040503050406030204" pitchFamily="18" charset="0"/>
                          </a:rPr>
                          <m:t>𝜔</m:t>
                        </m:r>
                      </m:e>
                    </m:d>
                  </m:oMath>
                </a14:m>
                <a:r>
                  <a:rPr lang="en-US" dirty="0" smtClean="0"/>
                  <a:t>, where </a:t>
                </a:r>
                <a14:m>
                  <m:oMath xmlns:m="http://schemas.openxmlformats.org/officeDocument/2006/math">
                    <m:r>
                      <a:rPr lang="en-US" b="0" i="1" smtClean="0">
                        <a:latin typeface="Cambria Math" panose="02040503050406030204" pitchFamily="18" charset="0"/>
                      </a:rPr>
                      <m:t>𝑘</m:t>
                    </m:r>
                  </m:oMath>
                </a14:m>
                <a:r>
                  <a:rPr lang="en-US" dirty="0" smtClean="0"/>
                  <a:t> is turbulence kinetic energy and </a:t>
                </a:r>
                <a14:m>
                  <m:oMath xmlns:m="http://schemas.openxmlformats.org/officeDocument/2006/math">
                    <m:r>
                      <a:rPr lang="en-US" b="0" i="1" smtClean="0">
                        <a:latin typeface="Cambria Math" panose="02040503050406030204" pitchFamily="18" charset="0"/>
                      </a:rPr>
                      <m:t>𝜔</m:t>
                    </m:r>
                  </m:oMath>
                </a14:m>
                <a:r>
                  <a:rPr lang="en-US" dirty="0" smtClean="0"/>
                  <a:t> is turbulence frequency.</a:t>
                </a:r>
              </a:p>
              <a:p>
                <a:r>
                  <a:rPr lang="en-US" dirty="0"/>
                  <a:t>ILU(0): incomplete LU decomposition with zero fill-in</a:t>
                </a:r>
              </a:p>
              <a:p>
                <a:r>
                  <a:rPr lang="en-US" dirty="0"/>
                  <a:t>Block ILU (BILU) is </a:t>
                </a:r>
                <a:r>
                  <a:rPr lang="en-US" dirty="0" smtClean="0"/>
                  <a:t>a counterpart of point ILU for block-sparse linear systems. Instead of scalars, BILU(0) operates on </a:t>
                </a:r>
                <a:r>
                  <a:rPr lang="en-US" dirty="0"/>
                  <a:t>identical-sized </a:t>
                </a:r>
                <a:r>
                  <a:rPr lang="en-US" dirty="0" err="1"/>
                  <a:t>submatrices</a:t>
                </a:r>
                <a:r>
                  <a:rPr lang="en-US" dirty="0" smtClean="0"/>
                  <a:t>.</a:t>
                </a:r>
                <a:endParaRPr lang="en-US" dirty="0"/>
              </a:p>
            </p:txBody>
          </p:sp>
        </mc:Choice>
        <mc:Fallback xmlns="">
          <p:sp>
            <p:nvSpPr>
              <p:cNvPr id="30" name="Content Placeholder 2"/>
              <p:cNvSpPr>
                <a:spLocks noGrp="1" noRot="1" noChangeAspect="1" noMove="1" noResize="1" noEditPoints="1" noAdjustHandles="1" noChangeArrowheads="1" noChangeShapeType="1" noTextEdit="1"/>
              </p:cNvSpPr>
              <p:nvPr>
                <p:ph idx="1"/>
              </p:nvPr>
            </p:nvSpPr>
            <p:spPr>
              <a:xfrm>
                <a:off x="381000" y="1066800"/>
                <a:ext cx="8382000" cy="5334000"/>
              </a:xfrm>
              <a:blipFill rotWithShape="0">
                <a:blip r:embed="rId2"/>
                <a:stretch>
                  <a:fillRect l="-1309" t="-1029" r="-1600"/>
                </a:stretch>
              </a:blipFill>
            </p:spPr>
            <p:txBody>
              <a:bodyPr/>
              <a:lstStyle/>
              <a:p>
                <a:r>
                  <a:rPr lang="en-US">
                    <a:noFill/>
                  </a:rPr>
                  <a:t> </a:t>
                </a:r>
              </a:p>
            </p:txBody>
          </p:sp>
        </mc:Fallback>
      </mc:AlternateContent>
      <p:sp>
        <p:nvSpPr>
          <p:cNvPr id="2" name="Title 1"/>
          <p:cNvSpPr>
            <a:spLocks noGrp="1"/>
          </p:cNvSpPr>
          <p:nvPr>
            <p:ph type="title"/>
          </p:nvPr>
        </p:nvSpPr>
        <p:spPr/>
        <p:txBody>
          <a:bodyPr/>
          <a:lstStyle/>
          <a:p>
            <a:r>
              <a:rPr lang="en-US" dirty="0"/>
              <a:t>Block-sparse Linear System</a:t>
            </a:r>
          </a:p>
        </p:txBody>
      </p:sp>
      <p:sp>
        <p:nvSpPr>
          <p:cNvPr id="4" name="Footer Placeholder 3"/>
          <p:cNvSpPr>
            <a:spLocks noGrp="1"/>
          </p:cNvSpPr>
          <p:nvPr>
            <p:ph type="ftr" sz="quarter" idx="11"/>
          </p:nvPr>
        </p:nvSpPr>
        <p:spPr/>
        <p:txBody>
          <a:bodyPr/>
          <a:lstStyle/>
          <a:p>
            <a:r>
              <a:rPr lang="en-US" smtClean="0"/>
              <a:t>GPU Port of IN3D</a:t>
            </a:r>
            <a:endParaRPr lang="en-US"/>
          </a:p>
        </p:txBody>
      </p:sp>
      <p:sp>
        <p:nvSpPr>
          <p:cNvPr id="5" name="Slide Number Placeholder 4"/>
          <p:cNvSpPr>
            <a:spLocks noGrp="1"/>
          </p:cNvSpPr>
          <p:nvPr>
            <p:ph type="sldNum" sz="quarter" idx="12"/>
          </p:nvPr>
        </p:nvSpPr>
        <p:spPr/>
        <p:txBody>
          <a:bodyPr/>
          <a:lstStyle/>
          <a:p>
            <a:fld id="{2D78CEBD-FCA6-4AFD-96D5-5DB04B6050DA}" type="slidenum">
              <a:rPr lang="en-US" smtClean="0"/>
              <a:t>7</a:t>
            </a:fld>
            <a:endParaRPr lang="en-US"/>
          </a:p>
        </p:txBody>
      </p:sp>
    </p:spTree>
    <p:extLst>
      <p:ext uri="{BB962C8B-B14F-4D97-AF65-F5344CB8AC3E}">
        <p14:creationId xmlns:p14="http://schemas.microsoft.com/office/powerpoint/2010/main" val="40154120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BILU(0) Algorithm</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a:spcAft>
                    <a:spcPts val="1200"/>
                  </a:spcAft>
                </a:pPr>
                <a:r>
                  <a:rPr lang="en-US" dirty="0" smtClean="0"/>
                  <a:t>When the matrix is generated by a structured grid with 7-point stencil, BILU(0) takes a simple recursive form:</a:t>
                </a:r>
              </a:p>
              <a:p>
                <a:pPr marL="0" indent="0" algn="ctr">
                  <a:spcBef>
                    <a:spcPts val="1200"/>
                  </a:spcBef>
                  <a:spcAft>
                    <a:spcPts val="1200"/>
                  </a:spcAft>
                  <a:buNone/>
                </a:pPr>
                <a14:m>
                  <m:oMathPara xmlns:m="http://schemas.openxmlformats.org/officeDocument/2006/math">
                    <m:oMathParaPr>
                      <m:jc m:val="centerGroup"/>
                    </m:oMathParaPr>
                    <m:oMath xmlns:m="http://schemas.openxmlformats.org/officeDocument/2006/math">
                      <m:sSub>
                        <m:sSubPr>
                          <m:ctrlPr>
                            <a:rPr lang="en-US" b="0" i="1" dirty="0" smtClean="0">
                              <a:latin typeface="Cambria Math" panose="02040503050406030204" pitchFamily="18" charset="0"/>
                            </a:rPr>
                          </m:ctrlPr>
                        </m:sSubPr>
                        <m:e>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𝐷</m:t>
                              </m:r>
                            </m:e>
                          </m:acc>
                        </m:e>
                        <m:sub>
                          <m:r>
                            <a:rPr lang="en-US" b="0" i="1" dirty="0" smtClean="0">
                              <a:latin typeface="Cambria Math" panose="02040503050406030204" pitchFamily="18" charset="0"/>
                            </a:rPr>
                            <m:t>𝑖</m:t>
                          </m:r>
                          <m:r>
                            <a:rPr lang="en-US" b="0" i="1" dirty="0" smtClean="0">
                              <a:latin typeface="Cambria Math" panose="02040503050406030204" pitchFamily="18" charset="0"/>
                            </a:rPr>
                            <m:t>,</m:t>
                          </m:r>
                          <m:r>
                            <a:rPr lang="en-US" b="0" i="1" dirty="0" smtClean="0">
                              <a:latin typeface="Cambria Math" panose="02040503050406030204" pitchFamily="18" charset="0"/>
                            </a:rPr>
                            <m:t>𝑗</m:t>
                          </m:r>
                          <m:r>
                            <a:rPr lang="en-US" b="0" i="1" dirty="0" smtClean="0">
                              <a:latin typeface="Cambria Math" panose="02040503050406030204" pitchFamily="18" charset="0"/>
                            </a:rPr>
                            <m:t>,</m:t>
                          </m:r>
                          <m:r>
                            <a:rPr lang="en-US" b="0" i="1" dirty="0" smtClean="0">
                              <a:latin typeface="Cambria Math" panose="02040503050406030204" pitchFamily="18" charset="0"/>
                            </a:rPr>
                            <m:t>𝑘</m:t>
                          </m:r>
                        </m:sub>
                      </m:sSub>
                      <m:r>
                        <a:rPr lang="en-US" b="0" i="1" dirty="0" smtClean="0">
                          <a:latin typeface="Cambria Math" panose="02040503050406030204" pitchFamily="18" charset="0"/>
                        </a:rPr>
                        <m:t>=</m:t>
                      </m:r>
                      <m:sSub>
                        <m:sSubPr>
                          <m:ctrlPr>
                            <a:rPr lang="en-US" b="0" i="1" dirty="0" smtClean="0">
                              <a:latin typeface="Cambria Math" panose="02040503050406030204" pitchFamily="18" charset="0"/>
                            </a:rPr>
                          </m:ctrlPr>
                        </m:sSubPr>
                        <m:e>
                          <m:r>
                            <a:rPr lang="en-US" b="0" i="1" dirty="0" smtClean="0">
                              <a:latin typeface="Cambria Math" panose="02040503050406030204" pitchFamily="18" charset="0"/>
                            </a:rPr>
                            <m:t>𝐷</m:t>
                          </m:r>
                        </m:e>
                        <m:sub>
                          <m:r>
                            <a:rPr lang="en-US" b="0" i="1" dirty="0" smtClean="0">
                              <a:latin typeface="Cambria Math" panose="02040503050406030204" pitchFamily="18" charset="0"/>
                            </a:rPr>
                            <m:t>𝑖</m:t>
                          </m:r>
                          <m:r>
                            <a:rPr lang="en-US" b="0" i="1" dirty="0" smtClean="0">
                              <a:latin typeface="Cambria Math" panose="02040503050406030204" pitchFamily="18" charset="0"/>
                            </a:rPr>
                            <m:t>,</m:t>
                          </m:r>
                          <m:r>
                            <a:rPr lang="en-US" b="0" i="1" dirty="0" smtClean="0">
                              <a:latin typeface="Cambria Math" panose="02040503050406030204" pitchFamily="18" charset="0"/>
                            </a:rPr>
                            <m:t>𝑗</m:t>
                          </m:r>
                          <m:r>
                            <a:rPr lang="en-US" b="0" i="1" dirty="0" smtClean="0">
                              <a:latin typeface="Cambria Math" panose="02040503050406030204" pitchFamily="18" charset="0"/>
                            </a:rPr>
                            <m:t>,</m:t>
                          </m:r>
                          <m:r>
                            <a:rPr lang="en-US" b="0" i="1" dirty="0" smtClean="0">
                              <a:latin typeface="Cambria Math" panose="02040503050406030204" pitchFamily="18" charset="0"/>
                            </a:rPr>
                            <m:t>𝑘</m:t>
                          </m:r>
                        </m:sub>
                      </m:sSub>
                      <m:r>
                        <a:rPr lang="en-US" b="0" i="1" dirty="0" smtClean="0">
                          <a:latin typeface="Cambria Math" panose="02040503050406030204" pitchFamily="18" charset="0"/>
                        </a:rPr>
                        <m:t>−</m:t>
                      </m:r>
                      <m:sSub>
                        <m:sSubPr>
                          <m:ctrlPr>
                            <a:rPr lang="en-US" b="0" i="1" dirty="0" smtClean="0">
                              <a:latin typeface="Cambria Math" panose="02040503050406030204" pitchFamily="18" charset="0"/>
                            </a:rPr>
                          </m:ctrlPr>
                        </m:sSubPr>
                        <m:e>
                          <m:r>
                            <a:rPr lang="en-US" b="0" i="1" dirty="0" smtClean="0">
                              <a:latin typeface="Cambria Math" panose="02040503050406030204" pitchFamily="18" charset="0"/>
                            </a:rPr>
                            <m:t>𝐶</m:t>
                          </m:r>
                        </m:e>
                        <m:sub>
                          <m:r>
                            <a:rPr lang="en-US" b="0" i="1" dirty="0" smtClean="0">
                              <a:latin typeface="Cambria Math" panose="02040503050406030204" pitchFamily="18" charset="0"/>
                            </a:rPr>
                            <m:t>𝑖</m:t>
                          </m:r>
                          <m:r>
                            <a:rPr lang="en-US" b="0" i="1" dirty="0" smtClean="0">
                              <a:latin typeface="Cambria Math" panose="02040503050406030204" pitchFamily="18" charset="0"/>
                            </a:rPr>
                            <m:t>,</m:t>
                          </m:r>
                          <m:r>
                            <a:rPr lang="en-US" b="0" i="1" dirty="0" smtClean="0">
                              <a:latin typeface="Cambria Math" panose="02040503050406030204" pitchFamily="18" charset="0"/>
                            </a:rPr>
                            <m:t>𝑗</m:t>
                          </m:r>
                          <m:r>
                            <a:rPr lang="en-US" b="0" i="1" dirty="0" smtClean="0">
                              <a:latin typeface="Cambria Math" panose="02040503050406030204" pitchFamily="18" charset="0"/>
                            </a:rPr>
                            <m:t>,</m:t>
                          </m:r>
                          <m:r>
                            <a:rPr lang="en-US" b="0" i="1" dirty="0" smtClean="0">
                              <a:latin typeface="Cambria Math" panose="02040503050406030204" pitchFamily="18" charset="0"/>
                            </a:rPr>
                            <m:t>𝑘</m:t>
                          </m:r>
                        </m:sub>
                      </m:sSub>
                      <m:sSubSup>
                        <m:sSubSupPr>
                          <m:ctrlPr>
                            <a:rPr lang="en-US" b="0" i="1" dirty="0" smtClean="0">
                              <a:latin typeface="Cambria Math" panose="02040503050406030204" pitchFamily="18" charset="0"/>
                            </a:rPr>
                          </m:ctrlPr>
                        </m:sSubSupPr>
                        <m:e>
                          <m:acc>
                            <m:accPr>
                              <m:chr m:val="̂"/>
                              <m:ctrlPr>
                                <a:rPr lang="en-US" b="0" i="1" dirty="0" smtClean="0">
                                  <a:latin typeface="Cambria Math" panose="02040503050406030204" pitchFamily="18" charset="0"/>
                                </a:rPr>
                              </m:ctrlPr>
                            </m:accPr>
                            <m:e>
                              <m:r>
                                <a:rPr lang="en-US" b="0" i="1" dirty="0" smtClean="0">
                                  <a:latin typeface="Cambria Math" panose="02040503050406030204" pitchFamily="18" charset="0"/>
                                </a:rPr>
                                <m:t>𝐷</m:t>
                              </m:r>
                            </m:e>
                          </m:acc>
                        </m:e>
                        <m:sub>
                          <m:r>
                            <a:rPr lang="en-US" b="0" i="1" dirty="0" smtClean="0">
                              <a:latin typeface="Cambria Math" panose="02040503050406030204" pitchFamily="18" charset="0"/>
                            </a:rPr>
                            <m:t>𝑖</m:t>
                          </m:r>
                          <m:r>
                            <a:rPr lang="en-US" b="0" i="1" dirty="0" smtClean="0">
                              <a:latin typeface="Cambria Math" panose="02040503050406030204" pitchFamily="18" charset="0"/>
                            </a:rPr>
                            <m:t>−1,</m:t>
                          </m:r>
                          <m:r>
                            <a:rPr lang="en-US" b="0" i="1" dirty="0" smtClean="0">
                              <a:latin typeface="Cambria Math" panose="02040503050406030204" pitchFamily="18" charset="0"/>
                            </a:rPr>
                            <m:t>𝑗</m:t>
                          </m:r>
                          <m:r>
                            <a:rPr lang="en-US" b="0" i="1" dirty="0" smtClean="0">
                              <a:latin typeface="Cambria Math" panose="02040503050406030204" pitchFamily="18" charset="0"/>
                            </a:rPr>
                            <m:t>,</m:t>
                          </m:r>
                          <m:r>
                            <a:rPr lang="en-US" b="0" i="1" dirty="0" smtClean="0">
                              <a:latin typeface="Cambria Math" panose="02040503050406030204" pitchFamily="18" charset="0"/>
                            </a:rPr>
                            <m:t>𝑘</m:t>
                          </m:r>
                        </m:sub>
                        <m:sup>
                          <m:r>
                            <a:rPr lang="en-US" b="0" i="1" dirty="0" smtClean="0">
                              <a:latin typeface="Cambria Math" panose="02040503050406030204" pitchFamily="18" charset="0"/>
                            </a:rPr>
                            <m:t>−1</m:t>
                          </m:r>
                        </m:sup>
                      </m:sSubSup>
                      <m:sSub>
                        <m:sSubPr>
                          <m:ctrlPr>
                            <a:rPr lang="en-US" b="0" i="1" dirty="0" smtClean="0">
                              <a:latin typeface="Cambria Math" panose="02040503050406030204" pitchFamily="18" charset="0"/>
                            </a:rPr>
                          </m:ctrlPr>
                        </m:sSubPr>
                        <m:e>
                          <m:r>
                            <a:rPr lang="en-US" b="0" i="1" dirty="0" smtClean="0">
                              <a:latin typeface="Cambria Math" panose="02040503050406030204" pitchFamily="18" charset="0"/>
                            </a:rPr>
                            <m:t>𝐸</m:t>
                          </m:r>
                        </m:e>
                        <m:sub>
                          <m:r>
                            <a:rPr lang="en-US" b="0" i="1" dirty="0" smtClean="0">
                              <a:latin typeface="Cambria Math" panose="02040503050406030204" pitchFamily="18" charset="0"/>
                            </a:rPr>
                            <m:t>𝑖</m:t>
                          </m:r>
                          <m:r>
                            <a:rPr lang="en-US" b="0" i="1" dirty="0" smtClean="0">
                              <a:latin typeface="Cambria Math" panose="02040503050406030204" pitchFamily="18" charset="0"/>
                            </a:rPr>
                            <m:t>,</m:t>
                          </m:r>
                          <m:r>
                            <a:rPr lang="en-US" b="0" i="1" dirty="0" smtClean="0">
                              <a:latin typeface="Cambria Math" panose="02040503050406030204" pitchFamily="18" charset="0"/>
                            </a:rPr>
                            <m:t>𝑗</m:t>
                          </m:r>
                          <m:r>
                            <a:rPr lang="en-US" b="0" i="1" dirty="0" smtClean="0">
                              <a:latin typeface="Cambria Math" panose="02040503050406030204" pitchFamily="18" charset="0"/>
                            </a:rPr>
                            <m:t>,</m:t>
                          </m:r>
                          <m:r>
                            <a:rPr lang="en-US" b="0" i="1" dirty="0" smtClean="0">
                              <a:latin typeface="Cambria Math" panose="02040503050406030204" pitchFamily="18" charset="0"/>
                            </a:rPr>
                            <m:t>𝑘</m:t>
                          </m:r>
                        </m:sub>
                      </m:sSub>
                    </m:oMath>
                    <m:oMath xmlns:m="http://schemas.openxmlformats.org/officeDocument/2006/math">
                      <m:r>
                        <a:rPr lang="en-US" b="0" i="1" dirty="0" smtClean="0">
                          <a:latin typeface="Cambria Math" panose="02040503050406030204" pitchFamily="18" charset="0"/>
                        </a:rPr>
                        <m:t>           </m:t>
                      </m:r>
                      <m:r>
                        <a:rPr lang="en-US" i="1" dirty="0">
                          <a:latin typeface="Cambria Math" panose="02040503050406030204" pitchFamily="18" charset="0"/>
                        </a:rPr>
                        <m:t>−</m:t>
                      </m:r>
                      <m:sSub>
                        <m:sSubPr>
                          <m:ctrlPr>
                            <a:rPr lang="en-US" i="1" dirty="0">
                              <a:latin typeface="Cambria Math" panose="02040503050406030204" pitchFamily="18" charset="0"/>
                            </a:rPr>
                          </m:ctrlPr>
                        </m:sSubPr>
                        <m:e>
                          <m:r>
                            <a:rPr lang="en-US" b="0" i="1" dirty="0" smtClean="0">
                              <a:latin typeface="Cambria Math" panose="02040503050406030204" pitchFamily="18" charset="0"/>
                            </a:rPr>
                            <m:t>𝐵</m:t>
                          </m:r>
                        </m:e>
                        <m:sub>
                          <m:r>
                            <a:rPr lang="en-US" i="1" dirty="0">
                              <a:latin typeface="Cambria Math" panose="02040503050406030204" pitchFamily="18" charset="0"/>
                            </a:rPr>
                            <m:t>𝑖</m:t>
                          </m:r>
                          <m:r>
                            <a:rPr lang="en-US" i="1" dirty="0">
                              <a:latin typeface="Cambria Math" panose="02040503050406030204" pitchFamily="18" charset="0"/>
                            </a:rPr>
                            <m:t>,</m:t>
                          </m:r>
                          <m:r>
                            <a:rPr lang="en-US" i="1" dirty="0">
                              <a:latin typeface="Cambria Math" panose="02040503050406030204" pitchFamily="18" charset="0"/>
                            </a:rPr>
                            <m:t>𝑗</m:t>
                          </m:r>
                          <m:r>
                            <a:rPr lang="en-US" i="1" dirty="0">
                              <a:latin typeface="Cambria Math" panose="02040503050406030204" pitchFamily="18" charset="0"/>
                            </a:rPr>
                            <m:t>,</m:t>
                          </m:r>
                          <m:r>
                            <a:rPr lang="en-US" i="1" dirty="0">
                              <a:latin typeface="Cambria Math" panose="02040503050406030204" pitchFamily="18" charset="0"/>
                            </a:rPr>
                            <m:t>𝑘</m:t>
                          </m:r>
                        </m:sub>
                      </m:sSub>
                      <m:sSubSup>
                        <m:sSubSupPr>
                          <m:ctrlPr>
                            <a:rPr lang="en-US" i="1" dirty="0">
                              <a:latin typeface="Cambria Math" panose="02040503050406030204" pitchFamily="18" charset="0"/>
                            </a:rPr>
                          </m:ctrlPr>
                        </m:sSubSupPr>
                        <m:e>
                          <m:acc>
                            <m:accPr>
                              <m:chr m:val="̂"/>
                              <m:ctrlPr>
                                <a:rPr lang="en-US" i="1" dirty="0">
                                  <a:latin typeface="Cambria Math" panose="02040503050406030204" pitchFamily="18" charset="0"/>
                                </a:rPr>
                              </m:ctrlPr>
                            </m:accPr>
                            <m:e>
                              <m:r>
                                <a:rPr lang="en-US" i="1" dirty="0">
                                  <a:latin typeface="Cambria Math" panose="02040503050406030204" pitchFamily="18" charset="0"/>
                                </a:rPr>
                                <m:t>𝐷</m:t>
                              </m:r>
                            </m:e>
                          </m:acc>
                        </m:e>
                        <m:sub>
                          <m:r>
                            <a:rPr lang="en-US" i="1" dirty="0">
                              <a:latin typeface="Cambria Math" panose="02040503050406030204" pitchFamily="18" charset="0"/>
                            </a:rPr>
                            <m:t>𝑖</m:t>
                          </m:r>
                          <m:r>
                            <a:rPr lang="en-US" i="1" dirty="0">
                              <a:latin typeface="Cambria Math" panose="02040503050406030204" pitchFamily="18" charset="0"/>
                            </a:rPr>
                            <m:t>,</m:t>
                          </m:r>
                          <m:r>
                            <a:rPr lang="en-US" i="1" dirty="0">
                              <a:latin typeface="Cambria Math" panose="02040503050406030204" pitchFamily="18" charset="0"/>
                            </a:rPr>
                            <m:t>𝑗</m:t>
                          </m:r>
                          <m:r>
                            <a:rPr lang="en-US" b="0" i="1" dirty="0" smtClean="0">
                              <a:latin typeface="Cambria Math" panose="02040503050406030204" pitchFamily="18" charset="0"/>
                            </a:rPr>
                            <m:t>−1</m:t>
                          </m:r>
                          <m:r>
                            <a:rPr lang="en-US" i="1" dirty="0">
                              <a:latin typeface="Cambria Math" panose="02040503050406030204" pitchFamily="18" charset="0"/>
                            </a:rPr>
                            <m:t>,</m:t>
                          </m:r>
                          <m:r>
                            <a:rPr lang="en-US" i="1" dirty="0">
                              <a:latin typeface="Cambria Math" panose="02040503050406030204" pitchFamily="18" charset="0"/>
                            </a:rPr>
                            <m:t>𝑘</m:t>
                          </m:r>
                        </m:sub>
                        <m:sup>
                          <m:r>
                            <a:rPr lang="en-US" i="1" dirty="0">
                              <a:latin typeface="Cambria Math" panose="02040503050406030204" pitchFamily="18" charset="0"/>
                            </a:rPr>
                            <m:t>−1</m:t>
                          </m:r>
                        </m:sup>
                      </m:sSubSup>
                      <m:sSub>
                        <m:sSubPr>
                          <m:ctrlPr>
                            <a:rPr lang="en-US" i="1" dirty="0">
                              <a:latin typeface="Cambria Math" panose="02040503050406030204" pitchFamily="18" charset="0"/>
                            </a:rPr>
                          </m:ctrlPr>
                        </m:sSubPr>
                        <m:e>
                          <m:r>
                            <a:rPr lang="en-US" b="0" i="1" dirty="0" smtClean="0">
                              <a:latin typeface="Cambria Math" panose="02040503050406030204" pitchFamily="18" charset="0"/>
                            </a:rPr>
                            <m:t>𝐹</m:t>
                          </m:r>
                        </m:e>
                        <m:sub>
                          <m:r>
                            <a:rPr lang="en-US" i="1" dirty="0">
                              <a:latin typeface="Cambria Math" panose="02040503050406030204" pitchFamily="18" charset="0"/>
                            </a:rPr>
                            <m:t>𝑖</m:t>
                          </m:r>
                          <m:r>
                            <a:rPr lang="en-US" i="1" dirty="0">
                              <a:latin typeface="Cambria Math" panose="02040503050406030204" pitchFamily="18" charset="0"/>
                            </a:rPr>
                            <m:t>,</m:t>
                          </m:r>
                          <m:r>
                            <a:rPr lang="en-US" i="1" dirty="0">
                              <a:latin typeface="Cambria Math" panose="02040503050406030204" pitchFamily="18" charset="0"/>
                            </a:rPr>
                            <m:t>𝑗</m:t>
                          </m:r>
                          <m:r>
                            <a:rPr lang="en-US" i="1" dirty="0">
                              <a:latin typeface="Cambria Math" panose="02040503050406030204" pitchFamily="18" charset="0"/>
                            </a:rPr>
                            <m:t>,</m:t>
                          </m:r>
                          <m:r>
                            <a:rPr lang="en-US" i="1" dirty="0">
                              <a:latin typeface="Cambria Math" panose="02040503050406030204" pitchFamily="18" charset="0"/>
                            </a:rPr>
                            <m:t>𝑘</m:t>
                          </m:r>
                        </m:sub>
                      </m:sSub>
                      <m:r>
                        <a:rPr lang="en-US" i="1" dirty="0">
                          <a:latin typeface="Cambria Math" panose="02040503050406030204" pitchFamily="18" charset="0"/>
                        </a:rPr>
                        <m:t>−</m:t>
                      </m:r>
                      <m:sSub>
                        <m:sSubPr>
                          <m:ctrlPr>
                            <a:rPr lang="en-US" i="1" dirty="0">
                              <a:latin typeface="Cambria Math" panose="02040503050406030204" pitchFamily="18" charset="0"/>
                            </a:rPr>
                          </m:ctrlPr>
                        </m:sSubPr>
                        <m:e>
                          <m:r>
                            <a:rPr lang="en-US" b="0" i="1" dirty="0" smtClean="0">
                              <a:latin typeface="Cambria Math" panose="02040503050406030204" pitchFamily="18" charset="0"/>
                            </a:rPr>
                            <m:t>𝐴</m:t>
                          </m:r>
                        </m:e>
                        <m:sub>
                          <m:r>
                            <a:rPr lang="en-US" i="1" dirty="0">
                              <a:latin typeface="Cambria Math" panose="02040503050406030204" pitchFamily="18" charset="0"/>
                            </a:rPr>
                            <m:t>𝑖</m:t>
                          </m:r>
                          <m:r>
                            <a:rPr lang="en-US" i="1" dirty="0">
                              <a:latin typeface="Cambria Math" panose="02040503050406030204" pitchFamily="18" charset="0"/>
                            </a:rPr>
                            <m:t>,</m:t>
                          </m:r>
                          <m:r>
                            <a:rPr lang="en-US" i="1" dirty="0">
                              <a:latin typeface="Cambria Math" panose="02040503050406030204" pitchFamily="18" charset="0"/>
                            </a:rPr>
                            <m:t>𝑗</m:t>
                          </m:r>
                          <m:r>
                            <a:rPr lang="en-US" i="1" dirty="0">
                              <a:latin typeface="Cambria Math" panose="02040503050406030204" pitchFamily="18" charset="0"/>
                            </a:rPr>
                            <m:t>,</m:t>
                          </m:r>
                          <m:r>
                            <a:rPr lang="en-US" i="1" dirty="0">
                              <a:latin typeface="Cambria Math" panose="02040503050406030204" pitchFamily="18" charset="0"/>
                            </a:rPr>
                            <m:t>𝑘</m:t>
                          </m:r>
                        </m:sub>
                      </m:sSub>
                      <m:sSubSup>
                        <m:sSubSupPr>
                          <m:ctrlPr>
                            <a:rPr lang="en-US" i="1" dirty="0">
                              <a:latin typeface="Cambria Math" panose="02040503050406030204" pitchFamily="18" charset="0"/>
                            </a:rPr>
                          </m:ctrlPr>
                        </m:sSubSupPr>
                        <m:e>
                          <m:acc>
                            <m:accPr>
                              <m:chr m:val="̂"/>
                              <m:ctrlPr>
                                <a:rPr lang="en-US" i="1" dirty="0">
                                  <a:latin typeface="Cambria Math" panose="02040503050406030204" pitchFamily="18" charset="0"/>
                                </a:rPr>
                              </m:ctrlPr>
                            </m:accPr>
                            <m:e>
                              <m:r>
                                <a:rPr lang="en-US" i="1" dirty="0">
                                  <a:latin typeface="Cambria Math" panose="02040503050406030204" pitchFamily="18" charset="0"/>
                                </a:rPr>
                                <m:t>𝐷</m:t>
                              </m:r>
                            </m:e>
                          </m:acc>
                        </m:e>
                        <m:sub>
                          <m:r>
                            <a:rPr lang="en-US" i="1" dirty="0">
                              <a:latin typeface="Cambria Math" panose="02040503050406030204" pitchFamily="18" charset="0"/>
                            </a:rPr>
                            <m:t>𝑖</m:t>
                          </m:r>
                          <m:r>
                            <a:rPr lang="en-US" i="1" dirty="0">
                              <a:latin typeface="Cambria Math" panose="02040503050406030204" pitchFamily="18" charset="0"/>
                            </a:rPr>
                            <m:t>,</m:t>
                          </m:r>
                          <m:r>
                            <a:rPr lang="en-US" i="1" dirty="0">
                              <a:latin typeface="Cambria Math" panose="02040503050406030204" pitchFamily="18" charset="0"/>
                            </a:rPr>
                            <m:t>𝑗</m:t>
                          </m:r>
                          <m:r>
                            <a:rPr lang="en-US" i="1" dirty="0">
                              <a:latin typeface="Cambria Math" panose="02040503050406030204" pitchFamily="18" charset="0"/>
                            </a:rPr>
                            <m:t>,</m:t>
                          </m:r>
                          <m:r>
                            <a:rPr lang="en-US" i="1" dirty="0">
                              <a:latin typeface="Cambria Math" panose="02040503050406030204" pitchFamily="18" charset="0"/>
                            </a:rPr>
                            <m:t>𝑘</m:t>
                          </m:r>
                          <m:r>
                            <a:rPr lang="en-US" b="0" i="1" dirty="0" smtClean="0">
                              <a:latin typeface="Cambria Math" panose="02040503050406030204" pitchFamily="18" charset="0"/>
                            </a:rPr>
                            <m:t>−1</m:t>
                          </m:r>
                        </m:sub>
                        <m:sup>
                          <m:r>
                            <a:rPr lang="en-US" i="1" dirty="0">
                              <a:latin typeface="Cambria Math" panose="02040503050406030204" pitchFamily="18" charset="0"/>
                            </a:rPr>
                            <m:t>−1</m:t>
                          </m:r>
                        </m:sup>
                      </m:sSubSup>
                      <m:sSub>
                        <m:sSubPr>
                          <m:ctrlPr>
                            <a:rPr lang="en-US" i="1" dirty="0">
                              <a:latin typeface="Cambria Math" panose="02040503050406030204" pitchFamily="18" charset="0"/>
                            </a:rPr>
                          </m:ctrlPr>
                        </m:sSubPr>
                        <m:e>
                          <m:r>
                            <a:rPr lang="en-US" b="0" i="1" dirty="0" smtClean="0">
                              <a:latin typeface="Cambria Math" panose="02040503050406030204" pitchFamily="18" charset="0"/>
                            </a:rPr>
                            <m:t>𝐺</m:t>
                          </m:r>
                        </m:e>
                        <m:sub>
                          <m:r>
                            <a:rPr lang="en-US" i="1" dirty="0">
                              <a:latin typeface="Cambria Math" panose="02040503050406030204" pitchFamily="18" charset="0"/>
                            </a:rPr>
                            <m:t>𝑖</m:t>
                          </m:r>
                          <m:r>
                            <a:rPr lang="en-US" i="1" dirty="0">
                              <a:latin typeface="Cambria Math" panose="02040503050406030204" pitchFamily="18" charset="0"/>
                            </a:rPr>
                            <m:t>,</m:t>
                          </m:r>
                          <m:r>
                            <a:rPr lang="en-US" i="1" dirty="0">
                              <a:latin typeface="Cambria Math" panose="02040503050406030204" pitchFamily="18" charset="0"/>
                            </a:rPr>
                            <m:t>𝑗</m:t>
                          </m:r>
                          <m:r>
                            <a:rPr lang="en-US" i="1" dirty="0">
                              <a:latin typeface="Cambria Math" panose="02040503050406030204" pitchFamily="18" charset="0"/>
                            </a:rPr>
                            <m:t>,</m:t>
                          </m:r>
                          <m:r>
                            <a:rPr lang="en-US" i="1" dirty="0">
                              <a:latin typeface="Cambria Math" panose="02040503050406030204" pitchFamily="18" charset="0"/>
                            </a:rPr>
                            <m:t>𝑘</m:t>
                          </m:r>
                        </m:sub>
                      </m:sSub>
                    </m:oMath>
                  </m:oMathPara>
                </a14:m>
                <a:endParaRPr lang="en-US" b="0" i="1" dirty="0" smtClean="0">
                  <a:latin typeface="Cambria Math" panose="02040503050406030204" pitchFamily="18" charset="0"/>
                </a:endParaRPr>
              </a:p>
              <a:p>
                <a:pPr>
                  <a:spcAft>
                    <a:spcPts val="1200"/>
                  </a:spcAft>
                </a:pPr>
                <a:r>
                  <a:rPr lang="en-US" dirty="0" smtClean="0"/>
                  <a:t>The </a:t>
                </a:r>
                <a:r>
                  <a:rPr lang="en-US" dirty="0"/>
                  <a:t>BILU(0) factorization allows estimated solution by two triangle sweeps:</a:t>
                </a:r>
              </a:p>
              <a:p>
                <a:pPr marL="0" indent="0">
                  <a:spcBef>
                    <a:spcPts val="1200"/>
                  </a:spcBef>
                  <a:buNone/>
                </a:pPr>
                <a14:m>
                  <m:oMathPara xmlns:m="http://schemas.openxmlformats.org/officeDocument/2006/math">
                    <m:oMathParaPr>
                      <m:jc m:val="centerGroup"/>
                    </m:oMathParaPr>
                    <m:oMath xmlns:m="http://schemas.openxmlformats.org/officeDocument/2006/math">
                      <m:d>
                        <m:dPr>
                          <m:ctrlPr>
                            <a:rPr lang="en-US" b="0" i="1" smtClean="0">
                              <a:latin typeface="Cambria Math" panose="02040503050406030204" pitchFamily="18" charset="0"/>
                            </a:rPr>
                          </m:ctrlPr>
                        </m:dPr>
                        <m:e>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𝔻</m:t>
                              </m:r>
                            </m:e>
                          </m:acc>
                          <m:r>
                            <a:rPr lang="en-US" b="0" i="1" smtClean="0">
                              <a:latin typeface="Cambria Math" panose="02040503050406030204" pitchFamily="18" charset="0"/>
                            </a:rPr>
                            <m:t>−</m:t>
                          </m:r>
                          <m:r>
                            <a:rPr lang="en-US" b="0" i="1" smtClean="0">
                              <a:latin typeface="Cambria Math" panose="02040503050406030204" pitchFamily="18" charset="0"/>
                            </a:rPr>
                            <m:t>𝕃</m:t>
                          </m:r>
                        </m:e>
                      </m:d>
                      <m:sSup>
                        <m:sSupPr>
                          <m:ctrlPr>
                            <a:rPr lang="en-US" b="0" i="1" dirty="0" smtClean="0">
                              <a:latin typeface="Cambria Math" panose="02040503050406030204" pitchFamily="18" charset="0"/>
                            </a:rPr>
                          </m:ctrlPr>
                        </m:sSupPr>
                        <m:e>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𝔻</m:t>
                              </m:r>
                            </m:e>
                          </m:acc>
                        </m:e>
                        <m:sup>
                          <m:r>
                            <a:rPr lang="en-US" b="0" i="1" dirty="0" smtClean="0">
                              <a:latin typeface="Cambria Math" panose="02040503050406030204" pitchFamily="18" charset="0"/>
                            </a:rPr>
                            <m:t>−1</m:t>
                          </m:r>
                        </m:sup>
                      </m:sSup>
                      <m:d>
                        <m:dPr>
                          <m:ctrlPr>
                            <a:rPr lang="en-US" i="1">
                              <a:latin typeface="Cambria Math" panose="02040503050406030204" pitchFamily="18" charset="0"/>
                            </a:rPr>
                          </m:ctrlPr>
                        </m:dPr>
                        <m:e>
                          <m:acc>
                            <m:accPr>
                              <m:chr m:val="̂"/>
                              <m:ctrlPr>
                                <a:rPr lang="en-US" i="1">
                                  <a:latin typeface="Cambria Math" panose="02040503050406030204" pitchFamily="18" charset="0"/>
                                </a:rPr>
                              </m:ctrlPr>
                            </m:accPr>
                            <m:e>
                              <m:r>
                                <a:rPr lang="en-US" i="1">
                                  <a:latin typeface="Cambria Math" panose="02040503050406030204" pitchFamily="18" charset="0"/>
                                </a:rPr>
                                <m:t>𝔻</m:t>
                              </m:r>
                            </m:e>
                          </m:acc>
                          <m:r>
                            <a:rPr lang="en-US" i="1">
                              <a:latin typeface="Cambria Math" panose="02040503050406030204" pitchFamily="18" charset="0"/>
                            </a:rPr>
                            <m:t>−</m:t>
                          </m:r>
                          <m:r>
                            <a:rPr lang="en-US" b="0" i="1" smtClean="0">
                              <a:latin typeface="Cambria Math" panose="02040503050406030204" pitchFamily="18" charset="0"/>
                            </a:rPr>
                            <m:t>𝕌</m:t>
                          </m:r>
                        </m:e>
                      </m:d>
                      <m:r>
                        <m:rPr>
                          <m:sty m:val="p"/>
                        </m:rPr>
                        <a:rPr lang="en-US" b="0" i="0" smtClean="0">
                          <a:latin typeface="Cambria Math" panose="02040503050406030204" pitchFamily="18" charset="0"/>
                        </a:rPr>
                        <m:t>Δ</m:t>
                      </m:r>
                      <m:r>
                        <a:rPr lang="en-US" b="0" i="1" smtClean="0">
                          <a:latin typeface="Cambria Math" panose="02040503050406030204" pitchFamily="18" charset="0"/>
                        </a:rPr>
                        <m:t>𝕍</m:t>
                      </m:r>
                      <m:r>
                        <a:rPr lang="en-US" b="0" i="1" smtClean="0">
                          <a:latin typeface="Cambria Math" panose="02040503050406030204" pitchFamily="18" charset="0"/>
                        </a:rPr>
                        <m:t>=−</m:t>
                      </m:r>
                      <m:r>
                        <a:rPr lang="en-US" b="0" i="1" smtClean="0">
                          <a:latin typeface="Cambria Math" panose="02040503050406030204" pitchFamily="18" charset="0"/>
                        </a:rPr>
                        <m:t>ℝ</m:t>
                      </m:r>
                    </m:oMath>
                  </m:oMathPara>
                </a14:m>
                <a:endParaRPr lang="en-US" b="0" i="1" dirty="0" smtClean="0">
                  <a:latin typeface="Cambria Math" panose="02040503050406030204" pitchFamily="18" charset="0"/>
                </a:endParaRPr>
              </a:p>
              <a:p>
                <a:pPr marL="0" indent="0">
                  <a:spcBef>
                    <a:spcPts val="1200"/>
                  </a:spcBef>
                  <a:buNone/>
                </a:pPr>
                <a:r>
                  <a:rPr lang="en-US" dirty="0" smtClean="0"/>
                  <a:t>where </a:t>
                </a:r>
                <a14:m>
                  <m:oMath xmlns:m="http://schemas.openxmlformats.org/officeDocument/2006/math">
                    <m:r>
                      <a:rPr lang="en-US" b="0" i="1" smtClean="0">
                        <a:latin typeface="Cambria Math" panose="02040503050406030204" pitchFamily="18" charset="0"/>
                      </a:rPr>
                      <m:t>𝔻</m:t>
                    </m:r>
                  </m:oMath>
                </a14:m>
                <a:r>
                  <a:rPr lang="en-US" b="0" i="1" dirty="0" smtClean="0">
                    <a:latin typeface="Cambria Math" panose="02040503050406030204" pitchFamily="18" charset="0"/>
                  </a:rPr>
                  <a:t> </a:t>
                </a:r>
                <a:r>
                  <a:rPr lang="en-US" dirty="0" smtClean="0"/>
                  <a:t>is the complete block-diagonal matrix consists of all </a:t>
                </a:r>
                <a14:m>
                  <m:oMath xmlns:m="http://schemas.openxmlformats.org/officeDocument/2006/math">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𝐷</m:t>
                        </m:r>
                      </m:e>
                    </m:acc>
                  </m:oMath>
                </a14:m>
                <a:r>
                  <a:rPr lang="en-US" b="0" i="1" dirty="0" smtClean="0">
                    <a:latin typeface="Cambria Math" panose="02040503050406030204" pitchFamily="18" charset="0"/>
                  </a:rPr>
                  <a:t>.</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527" t="-1029" r="-1018" b="-1943"/>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smtClean="0"/>
              <a:t>GPU Port of IN3D</a:t>
            </a:r>
            <a:endParaRPr lang="en-US"/>
          </a:p>
        </p:txBody>
      </p:sp>
      <p:sp>
        <p:nvSpPr>
          <p:cNvPr id="5" name="Slide Number Placeholder 4"/>
          <p:cNvSpPr>
            <a:spLocks noGrp="1"/>
          </p:cNvSpPr>
          <p:nvPr>
            <p:ph type="sldNum" sz="quarter" idx="12"/>
          </p:nvPr>
        </p:nvSpPr>
        <p:spPr/>
        <p:txBody>
          <a:bodyPr/>
          <a:lstStyle/>
          <a:p>
            <a:fld id="{2D78CEBD-FCA6-4AFD-96D5-5DB04B6050DA}" type="slidenum">
              <a:rPr lang="en-US" smtClean="0"/>
              <a:t>8</a:t>
            </a:fld>
            <a:endParaRPr lang="en-US"/>
          </a:p>
        </p:txBody>
      </p:sp>
    </p:spTree>
    <p:extLst>
      <p:ext uri="{BB962C8B-B14F-4D97-AF65-F5344CB8AC3E}">
        <p14:creationId xmlns:p14="http://schemas.microsoft.com/office/powerpoint/2010/main" val="464535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of Per-thread Timing</a:t>
            </a:r>
            <a:endParaRPr lang="en-US" dirty="0"/>
          </a:p>
        </p:txBody>
      </p:sp>
      <p:graphicFrame>
        <p:nvGraphicFramePr>
          <p:cNvPr id="6" name="Content Placeholder 5"/>
          <p:cNvGraphicFramePr>
            <a:graphicFrameLocks noGrp="1"/>
          </p:cNvGraphicFramePr>
          <p:nvPr>
            <p:ph idx="1"/>
            <p:extLst/>
          </p:nvPr>
        </p:nvGraphicFramePr>
        <p:xfrm>
          <a:off x="609600" y="2895600"/>
          <a:ext cx="7924802" cy="2462406"/>
        </p:xfrm>
        <a:graphic>
          <a:graphicData uri="http://schemas.openxmlformats.org/drawingml/2006/table">
            <a:tbl>
              <a:tblPr firstRow="1" firstCol="1" bandRow="1">
                <a:tableStyleId>{5C22544A-7EE6-4342-B048-85BDC9FD1C3A}</a:tableStyleId>
              </a:tblPr>
              <a:tblGrid>
                <a:gridCol w="3657600"/>
                <a:gridCol w="2133601"/>
                <a:gridCol w="2133601"/>
              </a:tblGrid>
              <a:tr h="0">
                <a:tc>
                  <a:txBody>
                    <a:bodyPr/>
                    <a:lstStyle/>
                    <a:p>
                      <a:pPr marL="0" marR="0">
                        <a:lnSpc>
                          <a:spcPct val="107000"/>
                        </a:lnSpc>
                        <a:spcBef>
                          <a:spcPts val="0"/>
                        </a:spcBef>
                        <a:spcAft>
                          <a:spcPts val="0"/>
                        </a:spcAft>
                      </a:pPr>
                      <a:r>
                        <a:rPr lang="en-US" sz="2400" dirty="0">
                          <a:effectLst/>
                        </a:rPr>
                        <a:t> </a:t>
                      </a:r>
                      <a:endParaRPr lang="en-US" sz="20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tc>
                <a:tc>
                  <a:txBody>
                    <a:bodyPr/>
                    <a:lstStyle/>
                    <a:p>
                      <a:pPr marL="0" marR="0">
                        <a:lnSpc>
                          <a:spcPct val="107000"/>
                        </a:lnSpc>
                        <a:spcBef>
                          <a:spcPts val="0"/>
                        </a:spcBef>
                        <a:spcAft>
                          <a:spcPts val="0"/>
                        </a:spcAft>
                      </a:pPr>
                      <a:r>
                        <a:rPr lang="en-US" sz="2400" dirty="0">
                          <a:effectLst/>
                        </a:rPr>
                        <a:t>BILU(0)</a:t>
                      </a:r>
                      <a:endParaRPr lang="en-US" sz="20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tc>
                <a:tc>
                  <a:txBody>
                    <a:bodyPr/>
                    <a:lstStyle/>
                    <a:p>
                      <a:pPr marL="0" marR="0">
                        <a:lnSpc>
                          <a:spcPct val="107000"/>
                        </a:lnSpc>
                        <a:spcBef>
                          <a:spcPts val="0"/>
                        </a:spcBef>
                        <a:spcAft>
                          <a:spcPts val="0"/>
                        </a:spcAft>
                      </a:pPr>
                      <a:r>
                        <a:rPr lang="en-US" sz="2400" dirty="0">
                          <a:effectLst/>
                        </a:rPr>
                        <a:t>Triangle Solver</a:t>
                      </a:r>
                      <a:endParaRPr lang="en-US" sz="20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tc>
              </a:tr>
              <a:tr h="0">
                <a:tc>
                  <a:txBody>
                    <a:bodyPr/>
                    <a:lstStyle/>
                    <a:p>
                      <a:pPr marL="0" marR="0">
                        <a:lnSpc>
                          <a:spcPct val="107000"/>
                        </a:lnSpc>
                        <a:spcBef>
                          <a:spcPts val="0"/>
                        </a:spcBef>
                        <a:spcAft>
                          <a:spcPts val="0"/>
                        </a:spcAft>
                      </a:pPr>
                      <a:r>
                        <a:rPr lang="en-US" sz="2400">
                          <a:effectLst/>
                        </a:rPr>
                        <a:t>Total runtime</a:t>
                      </a:r>
                      <a:endParaRPr lang="en-US" sz="200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tc>
                <a:tc>
                  <a:txBody>
                    <a:bodyPr/>
                    <a:lstStyle/>
                    <a:p>
                      <a:pPr marL="0" marR="0">
                        <a:lnSpc>
                          <a:spcPct val="107000"/>
                        </a:lnSpc>
                        <a:spcBef>
                          <a:spcPts val="0"/>
                        </a:spcBef>
                        <a:spcAft>
                          <a:spcPts val="0"/>
                        </a:spcAft>
                      </a:pPr>
                      <a:r>
                        <a:rPr lang="en-US" sz="2400" dirty="0">
                          <a:effectLst/>
                        </a:rPr>
                        <a:t>0.2087</a:t>
                      </a:r>
                      <a:endParaRPr lang="en-US" sz="20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tc>
                <a:tc>
                  <a:txBody>
                    <a:bodyPr/>
                    <a:lstStyle/>
                    <a:p>
                      <a:pPr marL="0" marR="0">
                        <a:lnSpc>
                          <a:spcPct val="107000"/>
                        </a:lnSpc>
                        <a:spcBef>
                          <a:spcPts val="0"/>
                        </a:spcBef>
                        <a:spcAft>
                          <a:spcPts val="0"/>
                        </a:spcAft>
                      </a:pPr>
                      <a:r>
                        <a:rPr lang="en-US" sz="2400" dirty="0">
                          <a:effectLst/>
                        </a:rPr>
                        <a:t>0.03584</a:t>
                      </a:r>
                      <a:endParaRPr lang="en-US" sz="20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tc>
              </a:tr>
              <a:tr h="0">
                <a:tc>
                  <a:txBody>
                    <a:bodyPr/>
                    <a:lstStyle/>
                    <a:p>
                      <a:pPr marL="0" marR="0">
                        <a:lnSpc>
                          <a:spcPct val="107000"/>
                        </a:lnSpc>
                        <a:spcBef>
                          <a:spcPts val="0"/>
                        </a:spcBef>
                        <a:spcAft>
                          <a:spcPts val="0"/>
                        </a:spcAft>
                      </a:pPr>
                      <a:r>
                        <a:rPr lang="en-US" sz="2400" dirty="0">
                          <a:effectLst/>
                        </a:rPr>
                        <a:t>Total threads</a:t>
                      </a:r>
                      <a:endParaRPr lang="en-US" sz="20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tc>
                <a:tc gridSpan="2">
                  <a:txBody>
                    <a:bodyPr/>
                    <a:lstStyle/>
                    <a:p>
                      <a:pPr marL="0" marR="0" algn="ctr">
                        <a:lnSpc>
                          <a:spcPct val="107000"/>
                        </a:lnSpc>
                        <a:spcBef>
                          <a:spcPts val="0"/>
                        </a:spcBef>
                        <a:spcAft>
                          <a:spcPts val="0"/>
                        </a:spcAft>
                      </a:pPr>
                      <a:r>
                        <a:rPr lang="en-US" sz="2400" dirty="0">
                          <a:effectLst/>
                        </a:rPr>
                        <a:t>189679</a:t>
                      </a:r>
                      <a:endParaRPr lang="en-US" sz="20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tc>
                <a:tc hMerge="1">
                  <a:txBody>
                    <a:bodyPr/>
                    <a:lstStyle/>
                    <a:p>
                      <a:endParaRPr lang="en-US"/>
                    </a:p>
                  </a:txBody>
                  <a:tcPr/>
                </a:tc>
              </a:tr>
              <a:tr h="0">
                <a:tc>
                  <a:txBody>
                    <a:bodyPr/>
                    <a:lstStyle/>
                    <a:p>
                      <a:pPr marL="0" marR="0">
                        <a:lnSpc>
                          <a:spcPct val="107000"/>
                        </a:lnSpc>
                        <a:spcBef>
                          <a:spcPts val="0"/>
                        </a:spcBef>
                        <a:spcAft>
                          <a:spcPts val="0"/>
                        </a:spcAft>
                      </a:pPr>
                      <a:r>
                        <a:rPr lang="en-US" sz="2400">
                          <a:effectLst/>
                        </a:rPr>
                        <a:t>Actual per-thread runtime</a:t>
                      </a:r>
                      <a:endParaRPr lang="en-US" sz="200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tc>
                <a:tc>
                  <a:txBody>
                    <a:bodyPr/>
                    <a:lstStyle/>
                    <a:p>
                      <a:pPr marL="0" marR="0">
                        <a:lnSpc>
                          <a:spcPct val="107000"/>
                        </a:lnSpc>
                        <a:spcBef>
                          <a:spcPts val="0"/>
                        </a:spcBef>
                        <a:spcAft>
                          <a:spcPts val="0"/>
                        </a:spcAft>
                      </a:pPr>
                      <a:r>
                        <a:rPr lang="en-US" sz="2400">
                          <a:effectLst/>
                        </a:rPr>
                        <a:t>1.1 μ s </a:t>
                      </a:r>
                      <a:endParaRPr lang="en-US" sz="200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tc>
                <a:tc>
                  <a:txBody>
                    <a:bodyPr/>
                    <a:lstStyle/>
                    <a:p>
                      <a:pPr marL="0" marR="0">
                        <a:lnSpc>
                          <a:spcPct val="107000"/>
                        </a:lnSpc>
                        <a:spcBef>
                          <a:spcPts val="0"/>
                        </a:spcBef>
                        <a:spcAft>
                          <a:spcPts val="0"/>
                        </a:spcAft>
                      </a:pPr>
                      <a:r>
                        <a:rPr lang="en-US" sz="2400" dirty="0">
                          <a:effectLst/>
                        </a:rPr>
                        <a:t>0.19 μ s </a:t>
                      </a:r>
                      <a:endParaRPr lang="en-US" sz="20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tc>
              </a:tr>
              <a:tr h="0">
                <a:tc>
                  <a:txBody>
                    <a:bodyPr/>
                    <a:lstStyle/>
                    <a:p>
                      <a:pPr marL="0" marR="0">
                        <a:lnSpc>
                          <a:spcPct val="107000"/>
                        </a:lnSpc>
                        <a:spcBef>
                          <a:spcPts val="0"/>
                        </a:spcBef>
                        <a:spcAft>
                          <a:spcPts val="0"/>
                        </a:spcAft>
                      </a:pPr>
                      <a:r>
                        <a:rPr lang="en-US" sz="2400">
                          <a:effectLst/>
                        </a:rPr>
                        <a:t>Optimal per-thread runtime</a:t>
                      </a:r>
                      <a:endParaRPr lang="en-US" sz="200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tc>
                <a:tc>
                  <a:txBody>
                    <a:bodyPr/>
                    <a:lstStyle/>
                    <a:p>
                      <a:pPr marL="0" marR="0">
                        <a:lnSpc>
                          <a:spcPct val="107000"/>
                        </a:lnSpc>
                        <a:spcBef>
                          <a:spcPts val="0"/>
                        </a:spcBef>
                        <a:spcAft>
                          <a:spcPts val="0"/>
                        </a:spcAft>
                      </a:pPr>
                      <a:r>
                        <a:rPr lang="en-US" sz="2400">
                          <a:effectLst/>
                        </a:rPr>
                        <a:t>1.0 μ s </a:t>
                      </a:r>
                      <a:endParaRPr lang="en-US" sz="200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tc>
                <a:tc>
                  <a:txBody>
                    <a:bodyPr/>
                    <a:lstStyle/>
                    <a:p>
                      <a:pPr marL="0" marR="0">
                        <a:lnSpc>
                          <a:spcPct val="107000"/>
                        </a:lnSpc>
                        <a:spcBef>
                          <a:spcPts val="0"/>
                        </a:spcBef>
                        <a:spcAft>
                          <a:spcPts val="0"/>
                        </a:spcAft>
                      </a:pPr>
                      <a:r>
                        <a:rPr lang="en-US" sz="2400" dirty="0">
                          <a:effectLst/>
                        </a:rPr>
                        <a:t>0.165 μ s </a:t>
                      </a:r>
                      <a:endParaRPr lang="en-US" sz="20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tc>
              </a:tr>
              <a:tr h="0">
                <a:tc>
                  <a:txBody>
                    <a:bodyPr/>
                    <a:lstStyle/>
                    <a:p>
                      <a:pPr marL="0" marR="0">
                        <a:lnSpc>
                          <a:spcPct val="107000"/>
                        </a:lnSpc>
                        <a:spcBef>
                          <a:spcPts val="0"/>
                        </a:spcBef>
                        <a:spcAft>
                          <a:spcPts val="0"/>
                        </a:spcAft>
                      </a:pPr>
                      <a:r>
                        <a:rPr lang="en-US" sz="2400" dirty="0">
                          <a:effectLst/>
                        </a:rPr>
                        <a:t>Loss</a:t>
                      </a:r>
                      <a:endParaRPr lang="en-US" sz="20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tc>
                <a:tc>
                  <a:txBody>
                    <a:bodyPr/>
                    <a:lstStyle/>
                    <a:p>
                      <a:pPr marL="0" marR="0">
                        <a:lnSpc>
                          <a:spcPct val="107000"/>
                        </a:lnSpc>
                        <a:spcBef>
                          <a:spcPts val="0"/>
                        </a:spcBef>
                        <a:spcAft>
                          <a:spcPts val="0"/>
                        </a:spcAft>
                      </a:pPr>
                      <a:r>
                        <a:rPr lang="en-US" sz="2400" dirty="0">
                          <a:effectLst/>
                        </a:rPr>
                        <a:t>10%</a:t>
                      </a:r>
                      <a:endParaRPr lang="en-US" sz="20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tc>
                <a:tc>
                  <a:txBody>
                    <a:bodyPr/>
                    <a:lstStyle/>
                    <a:p>
                      <a:pPr marL="0" marR="0">
                        <a:lnSpc>
                          <a:spcPct val="107000"/>
                        </a:lnSpc>
                        <a:spcBef>
                          <a:spcPts val="0"/>
                        </a:spcBef>
                        <a:spcAft>
                          <a:spcPts val="0"/>
                        </a:spcAft>
                      </a:pPr>
                      <a:r>
                        <a:rPr lang="en-US" sz="2400" dirty="0">
                          <a:effectLst/>
                        </a:rPr>
                        <a:t>14%</a:t>
                      </a:r>
                      <a:endParaRPr lang="en-US" sz="2000" dirty="0">
                        <a:effectLst/>
                        <a:latin typeface="Calibri" panose="020F0502020204030204" pitchFamily="34" charset="0"/>
                        <a:ea typeface="宋体" panose="02010600030101010101" pitchFamily="2" charset="-122"/>
                        <a:cs typeface="Times New Roman" panose="02020603050405020304" pitchFamily="18" charset="0"/>
                      </a:endParaRPr>
                    </a:p>
                  </a:txBody>
                  <a:tcPr marL="9525" marR="9525" marT="9525" marB="9525"/>
                </a:tc>
              </a:tr>
            </a:tbl>
          </a:graphicData>
        </a:graphic>
      </p:graphicFrame>
      <p:sp>
        <p:nvSpPr>
          <p:cNvPr id="4" name="Footer Placeholder 3"/>
          <p:cNvSpPr>
            <a:spLocks noGrp="1"/>
          </p:cNvSpPr>
          <p:nvPr>
            <p:ph type="ftr" sz="quarter" idx="11"/>
          </p:nvPr>
        </p:nvSpPr>
        <p:spPr/>
        <p:txBody>
          <a:bodyPr/>
          <a:lstStyle/>
          <a:p>
            <a:r>
              <a:rPr lang="en-US" smtClean="0"/>
              <a:t>GPU Port of IN3D</a:t>
            </a:r>
            <a:endParaRPr lang="en-US"/>
          </a:p>
        </p:txBody>
      </p:sp>
      <p:sp>
        <p:nvSpPr>
          <p:cNvPr id="5" name="Slide Number Placeholder 4"/>
          <p:cNvSpPr>
            <a:spLocks noGrp="1"/>
          </p:cNvSpPr>
          <p:nvPr>
            <p:ph type="sldNum" sz="quarter" idx="12"/>
          </p:nvPr>
        </p:nvSpPr>
        <p:spPr/>
        <p:txBody>
          <a:bodyPr/>
          <a:lstStyle/>
          <a:p>
            <a:fld id="{2D78CEBD-FCA6-4AFD-96D5-5DB04B6050DA}" type="slidenum">
              <a:rPr lang="en-US" smtClean="0"/>
              <a:t>9</a:t>
            </a:fld>
            <a:endParaRPr lang="en-US"/>
          </a:p>
        </p:txBody>
      </p:sp>
      <p:sp>
        <p:nvSpPr>
          <p:cNvPr id="7" name="Content Placeholder 2"/>
          <p:cNvSpPr txBox="1">
            <a:spLocks/>
          </p:cNvSpPr>
          <p:nvPr/>
        </p:nvSpPr>
        <p:spPr>
          <a:xfrm>
            <a:off x="381000" y="1066800"/>
            <a:ext cx="8382000" cy="5334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More than 70% of the </a:t>
            </a:r>
            <a:r>
              <a:rPr lang="en-US" dirty="0" err="1" smtClean="0"/>
              <a:t>hyperplanes</a:t>
            </a:r>
            <a:r>
              <a:rPr lang="en-US" dirty="0" smtClean="0"/>
              <a:t> run at (near) optimal speed</a:t>
            </a:r>
          </a:p>
          <a:p>
            <a:r>
              <a:rPr lang="en-US" dirty="0" smtClean="0"/>
              <a:t>To further quantify the performance loss due to insufficient load, a comparison is made: </a:t>
            </a:r>
          </a:p>
        </p:txBody>
      </p:sp>
      <p:sp>
        <p:nvSpPr>
          <p:cNvPr id="8" name="TextBox 7"/>
          <p:cNvSpPr txBox="1"/>
          <p:nvPr/>
        </p:nvSpPr>
        <p:spPr>
          <a:xfrm>
            <a:off x="521616" y="5446693"/>
            <a:ext cx="8077200" cy="95410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2800" dirty="0" smtClean="0"/>
              <a:t>Conclusion: performance loss due to insufficient load is not the dominant factor.</a:t>
            </a:r>
            <a:endParaRPr lang="en-US" sz="2800" dirty="0"/>
          </a:p>
        </p:txBody>
      </p:sp>
    </p:spTree>
    <p:extLst>
      <p:ext uri="{BB962C8B-B14F-4D97-AF65-F5344CB8AC3E}">
        <p14:creationId xmlns:p14="http://schemas.microsoft.com/office/powerpoint/2010/main" val="14072646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2084</TotalTime>
  <Words>1215</Words>
  <Application>Microsoft Office PowerPoint</Application>
  <PresentationFormat>On-screen Show (4:3)</PresentationFormat>
  <Paragraphs>376</Paragraphs>
  <Slides>14</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宋体</vt:lpstr>
      <vt:lpstr>Arial</vt:lpstr>
      <vt:lpstr>Calibri</vt:lpstr>
      <vt:lpstr>Cambria Math</vt:lpstr>
      <vt:lpstr>Consolas</vt:lpstr>
      <vt:lpstr>Times New Roman</vt:lpstr>
      <vt:lpstr>Wingdings</vt:lpstr>
      <vt:lpstr>Office Theme</vt:lpstr>
      <vt:lpstr>Recent Development on IN3D-ACC July 22, 2014</vt:lpstr>
      <vt:lpstr>Collaboration</vt:lpstr>
      <vt:lpstr>Publication (first author only)</vt:lpstr>
      <vt:lpstr>Upcoming Tasks</vt:lpstr>
      <vt:lpstr>Review of Previous Report: AIAA Aviation 2014</vt:lpstr>
      <vt:lpstr>Brief Review of BILU(0)</vt:lpstr>
      <vt:lpstr>Block-sparse Linear System</vt:lpstr>
      <vt:lpstr>The BILU(0) Algorithm</vt:lpstr>
      <vt:lpstr>Comparison of Per-thread Timing</vt:lpstr>
      <vt:lpstr>BILU(0) is Actually Heavily Memory-bound</vt:lpstr>
      <vt:lpstr>An Attempt to Improve BILU(0)</vt:lpstr>
      <vt:lpstr>Pseudocode</vt:lpstr>
      <vt:lpstr>Current Progress</vt:lpstr>
      <vt:lpstr>Kernel Runtimes</vt:lpstr>
    </vt:vector>
  </TitlesOfParts>
  <Company>UNC Charlotte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Lixiang Luo</dc:creator>
  <cp:lastModifiedBy>Lixiang Luo</cp:lastModifiedBy>
  <cp:revision>232</cp:revision>
  <dcterms:created xsi:type="dcterms:W3CDTF">2013-07-18T14:45:47Z</dcterms:created>
  <dcterms:modified xsi:type="dcterms:W3CDTF">2014-07-25T15:59:03Z</dcterms:modified>
</cp:coreProperties>
</file>