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1"/>
  </p:notesMasterIdLst>
  <p:sldIdLst>
    <p:sldId id="264" r:id="rId2"/>
    <p:sldId id="328" r:id="rId3"/>
    <p:sldId id="327" r:id="rId4"/>
    <p:sldId id="329" r:id="rId5"/>
    <p:sldId id="330" r:id="rId6"/>
    <p:sldId id="331" r:id="rId7"/>
    <p:sldId id="310" r:id="rId8"/>
    <p:sldId id="281" r:id="rId9"/>
    <p:sldId id="266" r:id="rId10"/>
    <p:sldId id="303" r:id="rId11"/>
    <p:sldId id="299" r:id="rId12"/>
    <p:sldId id="313" r:id="rId13"/>
    <p:sldId id="314" r:id="rId14"/>
    <p:sldId id="324" r:id="rId15"/>
    <p:sldId id="315" r:id="rId16"/>
    <p:sldId id="316" r:id="rId17"/>
    <p:sldId id="317" r:id="rId18"/>
    <p:sldId id="318" r:id="rId19"/>
    <p:sldId id="32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02" autoAdjust="0"/>
  </p:normalViewPr>
  <p:slideViewPr>
    <p:cSldViewPr>
      <p:cViewPr varScale="1">
        <p:scale>
          <a:sx n="72" d="100"/>
          <a:sy n="72" d="100"/>
        </p:scale>
        <p:origin x="10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Turbulent</a:t>
            </a:r>
            <a:r>
              <a:rPr lang="en-US" baseline="0" dirty="0" smtClean="0"/>
              <a:t> channel case</a:t>
            </a:r>
            <a:endParaRPr lang="en-US" dirty="0"/>
          </a:p>
        </c:rich>
      </c:tx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OpenACC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Preconditioner kernel</c:v>
                </c:pt>
                <c:pt idx="1">
                  <c:v>Total execution time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1.24</c:v>
                </c:pt>
                <c:pt idx="1">
                  <c:v>21.83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CUDA Fortran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Preconditioner kernel</c:v>
                </c:pt>
                <c:pt idx="1">
                  <c:v>Total execution time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0.66466000000000003</c:v>
                </c:pt>
                <c:pt idx="1">
                  <c:v>8.36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CPU (serial)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Preconditioner kernel</c:v>
                </c:pt>
                <c:pt idx="1">
                  <c:v>Total execution time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47.4</c:v>
                </c:pt>
                <c:pt idx="1">
                  <c:v>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11571152"/>
        <c:axId val="411570368"/>
      </c:barChart>
      <c:catAx>
        <c:axId val="41157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570368"/>
        <c:crosses val="autoZero"/>
        <c:auto val="1"/>
        <c:lblAlgn val="ctr"/>
        <c:lblOffset val="100"/>
        <c:noMultiLvlLbl val="0"/>
      </c:catAx>
      <c:valAx>
        <c:axId val="41157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Time (Seconds)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571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HS_scaling!$A$1</c:f>
              <c:strCache>
                <c:ptCount val="1"/>
                <c:pt idx="0">
                  <c:v>CPU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HS_scaling!$A$4:$A$7</c:f>
              <c:numCache>
                <c:formatCode>General</c:formatCode>
                <c:ptCount val="4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</c:numCache>
            </c:numRef>
          </c:xVal>
          <c:yVal>
            <c:numRef>
              <c:f>HS_scaling!$N$4:$N$7</c:f>
              <c:numCache>
                <c:formatCode>General</c:formatCode>
                <c:ptCount val="4"/>
                <c:pt idx="0">
                  <c:v>0.581395348837209</c:v>
                </c:pt>
                <c:pt idx="1">
                  <c:v>0.29769038701623002</c:v>
                </c:pt>
                <c:pt idx="2">
                  <c:v>0.15589743589743599</c:v>
                </c:pt>
                <c:pt idx="3">
                  <c:v>7.4782025486250903E-2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HS_scaling!$A$11</c:f>
              <c:strCache>
                <c:ptCount val="1"/>
                <c:pt idx="0">
                  <c:v>GPU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HS_scaling!$A$14:$A$17</c:f>
              <c:numCache>
                <c:formatCode>General</c:formatCode>
                <c:ptCount val="4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</c:numCache>
            </c:numRef>
          </c:xVal>
          <c:yVal>
            <c:numRef>
              <c:f>HS_scaling!$N$14:$N$17</c:f>
              <c:numCache>
                <c:formatCode>General</c:formatCode>
                <c:ptCount val="4"/>
                <c:pt idx="0">
                  <c:v>0.15245960502693001</c:v>
                </c:pt>
                <c:pt idx="1">
                  <c:v>0.100117577895356</c:v>
                </c:pt>
                <c:pt idx="2">
                  <c:v>0.12434285714285701</c:v>
                </c:pt>
                <c:pt idx="3">
                  <c:v>7.5871778210959501E-2</c:v>
                </c:pt>
              </c:numCache>
            </c:numRef>
          </c:yVal>
          <c:smooth val="0"/>
        </c:ser>
        <c:ser>
          <c:idx val="3"/>
          <c:order val="2"/>
          <c:tx>
            <c:v>CPU (256 mesh blocks)</c:v>
          </c:tx>
          <c:spPr>
            <a:ln w="19050" cap="rnd">
              <a:solidFill>
                <a:srgbClr val="7030A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HS_256_scaling!$A$4:$A$7</c:f>
              <c:numCache>
                <c:formatCode>General</c:formatCode>
                <c:ptCount val="4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</c:numCache>
            </c:numRef>
          </c:xVal>
          <c:yVal>
            <c:numRef>
              <c:f>HS_256_scaling!$S$4:$S$7</c:f>
              <c:numCache>
                <c:formatCode>General</c:formatCode>
                <c:ptCount val="4"/>
                <c:pt idx="0">
                  <c:v>0.59013091641490401</c:v>
                </c:pt>
                <c:pt idx="1">
                  <c:v>0.29669412410763302</c:v>
                </c:pt>
                <c:pt idx="2">
                  <c:v>0.15446808510638299</c:v>
                </c:pt>
                <c:pt idx="3">
                  <c:v>7.4782025486250903E-2</c:v>
                </c:pt>
              </c:numCache>
            </c:numRef>
          </c:yVal>
          <c:smooth val="0"/>
        </c:ser>
        <c:ser>
          <c:idx val="2"/>
          <c:order val="3"/>
          <c:tx>
            <c:strRef>
              <c:f>HS_256_scaling!$A$11</c:f>
              <c:strCache>
                <c:ptCount val="1"/>
                <c:pt idx="0">
                  <c:v>GPU (256 mesh blocks)</c:v>
                </c:pt>
              </c:strCache>
            </c:strRef>
          </c:tx>
          <c:spPr>
            <a:ln w="19050" cap="rnd">
              <a:solidFill>
                <a:srgbClr val="92D05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xVal>
            <c:numRef>
              <c:f>HS_256_scaling!$A$14:$A$17</c:f>
              <c:numCache>
                <c:formatCode>General</c:formatCode>
                <c:ptCount val="4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</c:numCache>
            </c:numRef>
          </c:xVal>
          <c:yVal>
            <c:numRef>
              <c:f>HS_256_scaling!$N$14:$N$17</c:f>
              <c:numCache>
                <c:formatCode>General</c:formatCode>
                <c:ptCount val="4"/>
                <c:pt idx="0">
                  <c:v>0.212047012732615</c:v>
                </c:pt>
                <c:pt idx="1">
                  <c:v>0.118558330698704</c:v>
                </c:pt>
                <c:pt idx="2">
                  <c:v>0.118337284117846</c:v>
                </c:pt>
                <c:pt idx="3">
                  <c:v>7.5871778210959501E-2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646680"/>
        <c:axId val="113004368"/>
      </c:scatterChart>
      <c:valAx>
        <c:axId val="190646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CPU cores</a:t>
                </a:r>
                <a:r>
                  <a:rPr lang="en-US" baseline="0"/>
                  <a:t> or </a:t>
                </a:r>
                <a:r>
                  <a:rPr lang="en-US"/>
                  <a:t>GPUs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004368"/>
        <c:crosses val="autoZero"/>
        <c:crossBetween val="midCat"/>
      </c:valAx>
      <c:valAx>
        <c:axId val="11300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Time/iteration (seconds)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6466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EB52A-C4F8-4460-A87C-C2EEAFB732B4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F097C-FA50-4B4A-BBAD-68856EF8B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8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copy between CPU/GPU with face data pack/unpack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097C-FA50-4B4A-BBAD-68856EF8BB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91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097C-FA50-4B4A-BBAD-68856EF8BB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25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097C-FA50-4B4A-BBAD-68856EF8BB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3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99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rIns="0"/>
          <a:lstStyle>
            <a:lvl1pPr>
              <a:defRPr/>
            </a:lvl1pPr>
          </a:lstStyle>
          <a:p>
            <a:fld id="{F582488B-6A82-4AD6-8944-2B10B4E43C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9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3668"/>
            <a:ext cx="8763000" cy="728332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99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b="1">
                <a:solidFill>
                  <a:srgbClr val="0000CC"/>
                </a:solidFill>
              </a:defRPr>
            </a:lvl3pPr>
            <a:lvl4pPr>
              <a:defRPr b="1">
                <a:solidFill>
                  <a:srgbClr val="FF0000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10600" y="6229350"/>
            <a:ext cx="304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E3E3CF4-AC07-4754-985D-82E19C2167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17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219200"/>
            <a:ext cx="4381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 marL="1143000" indent="-228600">
              <a:defRPr lang="en-US" sz="2000" b="1" dirty="0" smtClean="0">
                <a:solidFill>
                  <a:srgbClr val="0000CC"/>
                </a:solidFill>
                <a:latin typeface="Calibri" pitchFamily="34" charset="0"/>
              </a:defRPr>
            </a:lvl3pPr>
            <a:lvl4pPr marL="1600200" indent="-228600">
              <a:defRPr lang="en-US" sz="2000" b="1" dirty="0" smtClean="0">
                <a:solidFill>
                  <a:srgbClr val="FF0000"/>
                </a:solidFill>
                <a:latin typeface="Calibri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81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 marL="1143000" indent="-228600">
              <a:defRPr lang="en-US" sz="2000" b="1" dirty="0" smtClean="0">
                <a:solidFill>
                  <a:srgbClr val="0000CC"/>
                </a:solidFill>
                <a:latin typeface="Calibri" pitchFamily="34" charset="0"/>
              </a:defRPr>
            </a:lvl3pPr>
            <a:lvl4pPr marL="1600200" indent="-228600">
              <a:defRPr lang="en-US" sz="2000" b="1" dirty="0" smtClean="0">
                <a:solidFill>
                  <a:srgbClr val="FF0000"/>
                </a:solidFill>
                <a:latin typeface="Calibri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10600" y="6229350"/>
            <a:ext cx="304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E3E3CF4-AC07-4754-985D-82E19C2167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4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1219200"/>
            <a:ext cx="4381500" cy="4572000"/>
          </a:xfrm>
        </p:spPr>
        <p:txBody>
          <a:bodyPr/>
          <a:lstStyle>
            <a:lvl3pPr marL="1143000" indent="-228600">
              <a:defRPr lang="en-US" sz="2000" b="1" dirty="0" smtClean="0">
                <a:solidFill>
                  <a:srgbClr val="0000CC"/>
                </a:solidFill>
                <a:latin typeface="Calibri" pitchFamily="34" charset="0"/>
              </a:defRPr>
            </a:lvl3pPr>
            <a:lvl4pPr marL="1600200" indent="-228600">
              <a:defRPr lang="en-US" sz="2000" b="1" dirty="0" smtClean="0">
                <a:solidFill>
                  <a:srgbClr val="FF0000"/>
                </a:solidFill>
                <a:latin typeface="Calibri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81500" cy="4572000"/>
          </a:xfrm>
        </p:spPr>
        <p:txBody>
          <a:bodyPr/>
          <a:lstStyle>
            <a:lvl3pPr marL="1143000" indent="-228600">
              <a:defRPr lang="en-US" sz="2000" b="1" dirty="0" smtClean="0">
                <a:solidFill>
                  <a:srgbClr val="0000CC"/>
                </a:solidFill>
                <a:latin typeface="Calibri" pitchFamily="34" charset="0"/>
              </a:defRPr>
            </a:lvl3pPr>
            <a:lvl4pPr marL="1600200" indent="-228600">
              <a:defRPr lang="en-US" sz="2000" b="1" dirty="0" smtClean="0">
                <a:solidFill>
                  <a:srgbClr val="FF0000"/>
                </a:solidFill>
                <a:latin typeface="Calibri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686800" y="6172200"/>
            <a:ext cx="381000" cy="323850"/>
          </a:xfrm>
        </p:spPr>
        <p:txBody>
          <a:bodyPr/>
          <a:lstStyle>
            <a:lvl1pPr>
              <a:defRPr/>
            </a:lvl1pPr>
          </a:lstStyle>
          <a:p>
            <a:fld id="{012904A8-60E4-464B-B77F-177315C523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33668"/>
            <a:ext cx="8763000" cy="728332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00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1219200"/>
            <a:ext cx="4381500" cy="4572000"/>
          </a:xfrm>
        </p:spPr>
        <p:txBody>
          <a:bodyPr/>
          <a:lstStyle>
            <a:lvl3pPr marL="1143000" indent="-228600">
              <a:defRPr lang="en-US" sz="2000" b="1" dirty="0" smtClean="0">
                <a:solidFill>
                  <a:srgbClr val="0000CC"/>
                </a:solidFill>
                <a:latin typeface="Calibri" pitchFamily="34" charset="0"/>
              </a:defRPr>
            </a:lvl3pPr>
            <a:lvl4pPr marL="1600200" indent="-228600">
              <a:defRPr lang="en-US" sz="2000" b="1" dirty="0" smtClean="0">
                <a:solidFill>
                  <a:srgbClr val="FF0000"/>
                </a:solidFill>
                <a:latin typeface="Calibri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381500" cy="2209800"/>
          </a:xfrm>
        </p:spPr>
        <p:txBody>
          <a:bodyPr/>
          <a:lstStyle>
            <a:lvl3pPr marL="1143000" indent="-228600">
              <a:defRPr lang="en-US" sz="2000" b="1" dirty="0" smtClean="0">
                <a:solidFill>
                  <a:srgbClr val="0000CC"/>
                </a:solidFill>
                <a:latin typeface="Calibri" pitchFamily="34" charset="0"/>
              </a:defRPr>
            </a:lvl3pPr>
            <a:lvl4pPr marL="1600200" indent="-228600">
              <a:defRPr lang="en-US" sz="2000" b="1" dirty="0" smtClean="0">
                <a:solidFill>
                  <a:srgbClr val="FF0000"/>
                </a:solidFill>
                <a:latin typeface="Calibri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81400"/>
            <a:ext cx="4381500" cy="2209800"/>
          </a:xfrm>
        </p:spPr>
        <p:txBody>
          <a:bodyPr/>
          <a:lstStyle>
            <a:lvl3pPr marL="1143000" indent="-228600">
              <a:defRPr lang="en-US" sz="2000" b="1" dirty="0" smtClean="0">
                <a:solidFill>
                  <a:srgbClr val="0000CC"/>
                </a:solidFill>
                <a:latin typeface="Calibri" pitchFamily="34" charset="0"/>
              </a:defRPr>
            </a:lvl3pPr>
            <a:lvl4pPr marL="1600200" indent="-228600">
              <a:defRPr lang="en-US" sz="2000" b="1" dirty="0" smtClean="0">
                <a:solidFill>
                  <a:srgbClr val="FF0000"/>
                </a:solidFill>
                <a:latin typeface="Calibri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8686800" y="6172200"/>
            <a:ext cx="381000" cy="323850"/>
          </a:xfrm>
        </p:spPr>
        <p:txBody>
          <a:bodyPr/>
          <a:lstStyle>
            <a:lvl1pPr>
              <a:defRPr/>
            </a:lvl1pPr>
          </a:lstStyle>
          <a:p>
            <a:fld id="{A6681BAA-0C72-42A1-AC7D-455EA66F2C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33668"/>
            <a:ext cx="8763000" cy="728332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38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6D98F4-4418-42CE-9715-E4480C29E479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173787"/>
            <a:ext cx="533400" cy="365125"/>
          </a:xfrm>
          <a:prstGeom prst="rect">
            <a:avLst/>
          </a:prstGeom>
        </p:spPr>
        <p:txBody>
          <a:bodyPr/>
          <a:lstStyle/>
          <a:p>
            <a:fld id="{935441CE-AEF0-456F-B757-F2570049F6F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9" descr="V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808" y="6278413"/>
            <a:ext cx="1216025" cy="547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3037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6120" y="6600856"/>
            <a:ext cx="640080" cy="256032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44301"/>
            <a:ext cx="8763000" cy="72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006701" y="6629400"/>
            <a:ext cx="49066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High Performance Computational Fluid-Thermal Sciences &amp; Engineering Lab</a:t>
            </a:r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H="1">
            <a:off x="1066800" y="6583330"/>
            <a:ext cx="8077200" cy="0"/>
          </a:xfrm>
          <a:prstGeom prst="line">
            <a:avLst/>
          </a:prstGeom>
          <a:noFill/>
          <a:ln w="63500" cmpd="thickThin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10600" y="6229350"/>
            <a:ext cx="304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3E3CF4-AC07-4754-985D-82E19C21672B}" type="slidenum">
              <a:rPr lang="en-US" b="1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1033" name="Picture 9" descr="V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808" y="6278413"/>
            <a:ext cx="1216025" cy="547688"/>
          </a:xfrm>
          <a:prstGeom prst="rect">
            <a:avLst/>
          </a:prstGeom>
          <a:noFill/>
        </p:spPr>
      </p:pic>
      <p:sp>
        <p:nvSpPr>
          <p:cNvPr id="13" name="Line 12"/>
          <p:cNvSpPr>
            <a:spLocks noChangeShapeType="1"/>
          </p:cNvSpPr>
          <p:nvPr userDrawn="1"/>
        </p:nvSpPr>
        <p:spPr bwMode="auto">
          <a:xfrm>
            <a:off x="0" y="825798"/>
            <a:ext cx="9144000" cy="0"/>
          </a:xfrm>
          <a:prstGeom prst="line">
            <a:avLst/>
          </a:prstGeom>
          <a:noFill/>
          <a:ln w="63500" cmpd="thinThick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6" y="19411"/>
            <a:ext cx="742379" cy="74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7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r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rgbClr val="990000"/>
          </a:solidFill>
          <a:latin typeface="Calibri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1"/>
          </a:solidFill>
          <a:latin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rgbClr val="FF3300"/>
          </a:solidFill>
          <a:latin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6.xml"/><Relationship Id="rId4" Type="http://schemas.openxmlformats.org/officeDocument/2006/relationships/video" Target="../media/media2.mp4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GenIDLEST</a:t>
            </a:r>
            <a:r>
              <a:rPr lang="en-US" dirty="0" smtClean="0"/>
              <a:t> Co-Design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783182"/>
            <a:ext cx="8763000" cy="70321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Virginia Tech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E3E3CF4-AC07-4754-985D-82E19C21672B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7991" y="5683389"/>
            <a:ext cx="2477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Calibri" pitchFamily="34" charset="0"/>
              </a:rPr>
              <a:t>AFOSR-BRI Workshop</a:t>
            </a:r>
          </a:p>
          <a:p>
            <a:r>
              <a:rPr lang="en-US" sz="2000" b="1" dirty="0" smtClean="0">
                <a:solidFill>
                  <a:srgbClr val="0000CC"/>
                </a:solidFill>
                <a:latin typeface="Calibri" pitchFamily="34" charset="0"/>
              </a:rPr>
              <a:t>July 23 2014</a:t>
            </a:r>
            <a:endParaRPr lang="en-US" sz="2000" b="1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643051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990000"/>
                </a:solidFill>
                <a:latin typeface="Calibri" pitchFamily="34" charset="0"/>
              </a:rPr>
              <a:t>Amit </a:t>
            </a:r>
            <a:r>
              <a:rPr lang="en-US" sz="3200" b="1" dirty="0" smtClean="0">
                <a:solidFill>
                  <a:srgbClr val="990000"/>
                </a:solidFill>
                <a:latin typeface="Calibri" pitchFamily="34" charset="0"/>
              </a:rPr>
              <a:t>Amritkar &amp; Danesh Tafti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dirty="0" smtClean="0">
              <a:solidFill>
                <a:srgbClr val="990000"/>
              </a:solidFill>
              <a:latin typeface="Calibri" pitchFamily="34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u="sng" dirty="0" smtClean="0">
                <a:latin typeface="Calibri" pitchFamily="34" charset="0"/>
              </a:rPr>
              <a:t>Collaborators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Wu-chun </a:t>
            </a:r>
            <a:r>
              <a:rPr lang="en-US" sz="2800" b="1" dirty="0" smtClean="0">
                <a:latin typeface="Calibri" pitchFamily="34" charset="0"/>
              </a:rPr>
              <a:t>Feng</a:t>
            </a:r>
            <a:r>
              <a:rPr lang="en-US" sz="2800" b="1" dirty="0">
                <a:latin typeface="Calibri" pitchFamily="34" charset="0"/>
              </a:rPr>
              <a:t>, </a:t>
            </a:r>
            <a:r>
              <a:rPr lang="en-US" sz="2800" b="1" dirty="0" smtClean="0">
                <a:latin typeface="Calibri" pitchFamily="34" charset="0"/>
              </a:rPr>
              <a:t>Paul Sathre</a:t>
            </a:r>
            <a:r>
              <a:rPr lang="en-US" sz="2800" b="1" dirty="0">
                <a:latin typeface="Calibri" pitchFamily="34" charset="0"/>
              </a:rPr>
              <a:t>, Kaixi </a:t>
            </a:r>
            <a:r>
              <a:rPr lang="en-US" sz="2800" b="1" dirty="0" smtClean="0">
                <a:latin typeface="Calibri" pitchFamily="34" charset="0"/>
              </a:rPr>
              <a:t>Hou, </a:t>
            </a:r>
            <a:r>
              <a:rPr lang="en-US" sz="2800" b="1" dirty="0">
                <a:latin typeface="Calibri" pitchFamily="34" charset="0"/>
              </a:rPr>
              <a:t>Sriram </a:t>
            </a:r>
            <a:r>
              <a:rPr lang="en-US" sz="2800" b="1" dirty="0" smtClean="0">
                <a:latin typeface="Calibri" pitchFamily="34" charset="0"/>
              </a:rPr>
              <a:t>Chivukula</a:t>
            </a:r>
            <a:r>
              <a:rPr lang="en-US" sz="2800" b="1" dirty="0">
                <a:latin typeface="Calibri" pitchFamily="34" charset="0"/>
              </a:rPr>
              <a:t>, </a:t>
            </a:r>
            <a:r>
              <a:rPr lang="en-US" sz="2800" b="1" dirty="0" err="1">
                <a:latin typeface="Calibri" pitchFamily="34" charset="0"/>
              </a:rPr>
              <a:t>Hao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</a:rPr>
              <a:t>Wang, Tom </a:t>
            </a:r>
            <a:r>
              <a:rPr lang="en-US" sz="2800" b="1" dirty="0" err="1" smtClean="0">
                <a:latin typeface="Calibri" pitchFamily="34" charset="0"/>
              </a:rPr>
              <a:t>Scogland</a:t>
            </a:r>
            <a:r>
              <a:rPr lang="en-US" sz="2800" b="1" dirty="0" smtClean="0">
                <a:latin typeface="Calibri" pitchFamily="34" charset="0"/>
              </a:rPr>
              <a:t>,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dirty="0" smtClean="0">
                <a:latin typeface="Calibri" pitchFamily="34" charset="0"/>
              </a:rPr>
              <a:t>Eric </a:t>
            </a:r>
            <a:r>
              <a:rPr lang="en-US" sz="2800" b="1" dirty="0">
                <a:latin typeface="Calibri" pitchFamily="34" charset="0"/>
              </a:rPr>
              <a:t>de </a:t>
            </a:r>
            <a:r>
              <a:rPr lang="en-US" sz="2800" b="1" dirty="0" err="1" smtClean="0">
                <a:latin typeface="Calibri" pitchFamily="34" charset="0"/>
              </a:rPr>
              <a:t>Sturler</a:t>
            </a:r>
            <a:r>
              <a:rPr lang="en-US" sz="2800" b="1" dirty="0" smtClean="0">
                <a:latin typeface="Calibri" pitchFamily="34" charset="0"/>
              </a:rPr>
              <a:t> &amp; </a:t>
            </a:r>
            <a:r>
              <a:rPr lang="en-US" sz="2800" b="1" dirty="0" err="1">
                <a:latin typeface="Calibri" pitchFamily="34" charset="0"/>
              </a:rPr>
              <a:t>Kasia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</a:rPr>
              <a:t>Swirydowicz</a:t>
            </a:r>
            <a:endParaRPr lang="en-US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40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 bwMode="auto">
          <a:xfrm>
            <a:off x="5523328" y="3432222"/>
            <a:ext cx="3172524" cy="2745234"/>
          </a:xfrm>
          <a:prstGeom prst="roundRect">
            <a:avLst/>
          </a:prstGeom>
          <a:solidFill>
            <a:schemeClr val="bg1"/>
          </a:solidFill>
          <a:ln w="57150" cap="flat" cmpd="thickThin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5516440" y="3420036"/>
            <a:ext cx="3172524" cy="1558556"/>
          </a:xfrm>
          <a:prstGeom prst="roundRect">
            <a:avLst/>
          </a:prstGeom>
          <a:solidFill>
            <a:schemeClr val="bg1"/>
          </a:solidFill>
          <a:ln w="57150" cap="flat" cmpd="thickThin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Structures and Mapping to Co-Processor Architectures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E3E3CF4-AC07-4754-985D-82E19C21672B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790029" y="1204984"/>
            <a:ext cx="2556540" cy="1905000"/>
            <a:chOff x="990600" y="1447800"/>
            <a:chExt cx="2556540" cy="1905000"/>
          </a:xfrm>
        </p:grpSpPr>
        <p:sp>
          <p:nvSpPr>
            <p:cNvPr id="5" name="Oval 4"/>
            <p:cNvSpPr/>
            <p:nvPr/>
          </p:nvSpPr>
          <p:spPr bwMode="auto">
            <a:xfrm>
              <a:off x="990600" y="1447800"/>
              <a:ext cx="2514600" cy="8382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79713" y="1682234"/>
              <a:ext cx="1736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Compute Node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990600" y="2819400"/>
              <a:ext cx="1143000" cy="5334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2362200" y="2819400"/>
              <a:ext cx="1143000" cy="5334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61990" y="2901434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CPUs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2200" y="2901434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Co-</a:t>
              </a:r>
              <a:r>
                <a:rPr lang="en-US" dirty="0" err="1" smtClean="0"/>
                <a:t>procs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11" name="Down Arrow 10"/>
            <p:cNvSpPr/>
            <p:nvPr/>
          </p:nvSpPr>
          <p:spPr bwMode="auto">
            <a:xfrm>
              <a:off x="1309047" y="2171700"/>
              <a:ext cx="228600" cy="647700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Down Arrow 11"/>
            <p:cNvSpPr/>
            <p:nvPr/>
          </p:nvSpPr>
          <p:spPr bwMode="auto">
            <a:xfrm>
              <a:off x="3001786" y="2171700"/>
              <a:ext cx="228600" cy="647700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9" name="Rounded Rectangle 28"/>
          <p:cNvSpPr/>
          <p:nvPr/>
        </p:nvSpPr>
        <p:spPr bwMode="auto">
          <a:xfrm>
            <a:off x="5523328" y="946382"/>
            <a:ext cx="3048000" cy="2286000"/>
          </a:xfrm>
          <a:prstGeom prst="roundRect">
            <a:avLst/>
          </a:prstGeom>
          <a:noFill/>
          <a:ln w="57150" cap="flat" cmpd="thickThin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766201" y="3477189"/>
            <a:ext cx="2676052" cy="1444251"/>
            <a:chOff x="3090149" y="3477189"/>
            <a:chExt cx="2676052" cy="1444251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3301125" y="3601156"/>
              <a:ext cx="772837" cy="5334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4552671" y="3611539"/>
              <a:ext cx="1143000" cy="5334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27683" y="3693573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MPI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46001" y="3717741"/>
              <a:ext cx="872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offload</a:t>
              </a:r>
              <a:endParaRPr lang="en-US" dirty="0"/>
            </a:p>
          </p:txBody>
        </p:sp>
        <p:sp>
          <p:nvSpPr>
            <p:cNvPr id="23" name="Right Arrow 22"/>
            <p:cNvSpPr/>
            <p:nvPr/>
          </p:nvSpPr>
          <p:spPr bwMode="auto">
            <a:xfrm>
              <a:off x="4126834" y="3693573"/>
              <a:ext cx="419100" cy="34516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3137977" y="4292064"/>
              <a:ext cx="933631" cy="5334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4550317" y="4302447"/>
              <a:ext cx="1143000" cy="5334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90149" y="4384481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OpenMP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43647" y="4408649"/>
              <a:ext cx="872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offload</a:t>
              </a:r>
              <a:endParaRPr lang="en-US" dirty="0"/>
            </a:p>
          </p:txBody>
        </p:sp>
        <p:sp>
          <p:nvSpPr>
            <p:cNvPr id="28" name="Right Arrow 27"/>
            <p:cNvSpPr/>
            <p:nvPr/>
          </p:nvSpPr>
          <p:spPr bwMode="auto">
            <a:xfrm>
              <a:off x="4124480" y="4384481"/>
              <a:ext cx="419100" cy="34516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3090149" y="3477189"/>
              <a:ext cx="2676052" cy="1444251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766201" y="5035746"/>
            <a:ext cx="2676052" cy="1276623"/>
            <a:chOff x="3090149" y="5035746"/>
            <a:chExt cx="2676052" cy="1276623"/>
          </a:xfrm>
        </p:grpSpPr>
        <p:sp>
          <p:nvSpPr>
            <p:cNvPr id="31" name="Rounded Rectangle 30"/>
            <p:cNvSpPr/>
            <p:nvPr/>
          </p:nvSpPr>
          <p:spPr bwMode="auto">
            <a:xfrm>
              <a:off x="3301125" y="5159712"/>
              <a:ext cx="772837" cy="5334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4552671" y="5170095"/>
              <a:ext cx="1143000" cy="5334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27683" y="5252129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MPI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00600" y="5276297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MPI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90149" y="5943037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3090149" y="5035746"/>
              <a:ext cx="2676052" cy="907292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399152" y="3664516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GPU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79404" y="5067406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Intel MIC</a:t>
            </a:r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905000" y="1024002"/>
            <a:ext cx="1033750" cy="1143000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 type="none" w="sm" len="sm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19191"/>
                  </a:outerShdw>
                </a:effectLst>
              </a14:hiddenEffects>
            </a:ext>
          </a:extLst>
        </p:spPr>
        <p:txBody>
          <a:bodyPr rot="0" vert="horz" wrap="non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1905000" y="2296352"/>
            <a:ext cx="1033750" cy="1224455"/>
            <a:chOff x="1788" y="1656"/>
            <a:chExt cx="1020" cy="852"/>
          </a:xfrm>
        </p:grpSpPr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1788" y="1656"/>
              <a:ext cx="492" cy="40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2F63FF"/>
              </a:solidFill>
              <a:miter lim="800000"/>
              <a:headEnd type="none" w="sm" len="sm"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2316" y="1656"/>
              <a:ext cx="492" cy="40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2F63FF"/>
              </a:solidFill>
              <a:miter lim="800000"/>
              <a:headEnd type="none" w="sm" len="sm"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1788" y="2100"/>
              <a:ext cx="492" cy="40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2F63FF"/>
              </a:solidFill>
              <a:miter lim="800000"/>
              <a:headEnd type="none" w="sm" len="sm"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2316" y="2100"/>
              <a:ext cx="492" cy="40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2F63FF"/>
              </a:solidFill>
              <a:miter lim="800000"/>
              <a:headEnd type="none" w="sm" len="sm"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1938050" y="3601156"/>
            <a:ext cx="1033750" cy="1261649"/>
            <a:chOff x="3504" y="1668"/>
            <a:chExt cx="804" cy="792"/>
          </a:xfrm>
        </p:grpSpPr>
        <p:grpSp>
          <p:nvGrpSpPr>
            <p:cNvPr id="54" name="Group 53"/>
            <p:cNvGrpSpPr>
              <a:grpSpLocks/>
            </p:cNvGrpSpPr>
            <p:nvPr/>
          </p:nvGrpSpPr>
          <p:grpSpPr bwMode="auto">
            <a:xfrm>
              <a:off x="3504" y="1668"/>
              <a:ext cx="384" cy="384"/>
              <a:chOff x="3360" y="1656"/>
              <a:chExt cx="384" cy="384"/>
            </a:xfrm>
          </p:grpSpPr>
          <p:sp>
            <p:nvSpPr>
              <p:cNvPr id="70" name="Rectangle 69"/>
              <p:cNvSpPr>
                <a:spLocks noChangeArrowheads="1"/>
              </p:cNvSpPr>
              <p:nvPr/>
            </p:nvSpPr>
            <p:spPr bwMode="auto">
              <a:xfrm>
                <a:off x="3360" y="1656"/>
                <a:ext cx="180" cy="180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accent5"/>
                </a:solidFill>
                <a:miter lim="800000"/>
                <a:headEnd type="none" w="sm" len="sm"/>
                <a:tailEnd type="non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1" name="Rectangle 70"/>
              <p:cNvSpPr>
                <a:spLocks noChangeArrowheads="1"/>
              </p:cNvSpPr>
              <p:nvPr/>
            </p:nvSpPr>
            <p:spPr bwMode="auto">
              <a:xfrm>
                <a:off x="3564" y="1656"/>
                <a:ext cx="180" cy="18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accent5"/>
                </a:solidFill>
                <a:miter lim="800000"/>
                <a:headEnd type="none" w="sm" len="sm"/>
                <a:tailEnd type="non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2" name="Rectangle 71"/>
              <p:cNvSpPr>
                <a:spLocks noChangeArrowheads="1"/>
              </p:cNvSpPr>
              <p:nvPr/>
            </p:nvSpPr>
            <p:spPr bwMode="auto">
              <a:xfrm>
                <a:off x="3360" y="1860"/>
                <a:ext cx="180" cy="18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accent5"/>
                </a:solidFill>
                <a:miter lim="800000"/>
                <a:headEnd type="none" w="sm" len="sm"/>
                <a:tailEnd type="non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3" name="Rectangle 72"/>
              <p:cNvSpPr>
                <a:spLocks noChangeArrowheads="1"/>
              </p:cNvSpPr>
              <p:nvPr/>
            </p:nvSpPr>
            <p:spPr bwMode="auto">
              <a:xfrm>
                <a:off x="3564" y="1860"/>
                <a:ext cx="180" cy="18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accent5"/>
                </a:solidFill>
                <a:miter lim="800000"/>
                <a:headEnd type="none" w="sm" len="sm"/>
                <a:tailEnd type="non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5" name="Group 54"/>
            <p:cNvGrpSpPr>
              <a:grpSpLocks/>
            </p:cNvGrpSpPr>
            <p:nvPr/>
          </p:nvGrpSpPr>
          <p:grpSpPr bwMode="auto">
            <a:xfrm>
              <a:off x="3924" y="2076"/>
              <a:ext cx="384" cy="384"/>
              <a:chOff x="3360" y="1656"/>
              <a:chExt cx="384" cy="384"/>
            </a:xfrm>
          </p:grpSpPr>
          <p:sp>
            <p:nvSpPr>
              <p:cNvPr id="66" name="Rectangle 65"/>
              <p:cNvSpPr>
                <a:spLocks noChangeArrowheads="1"/>
              </p:cNvSpPr>
              <p:nvPr/>
            </p:nvSpPr>
            <p:spPr bwMode="auto">
              <a:xfrm>
                <a:off x="3360" y="1656"/>
                <a:ext cx="180" cy="18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accent5"/>
                </a:solidFill>
                <a:miter lim="800000"/>
                <a:headEnd type="none" w="sm" len="sm"/>
                <a:tailEnd type="non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7" name="Rectangle 66"/>
              <p:cNvSpPr>
                <a:spLocks noChangeArrowheads="1"/>
              </p:cNvSpPr>
              <p:nvPr/>
            </p:nvSpPr>
            <p:spPr bwMode="auto">
              <a:xfrm>
                <a:off x="3564" y="1656"/>
                <a:ext cx="180" cy="18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accent5"/>
                </a:solidFill>
                <a:miter lim="800000"/>
                <a:headEnd type="none" w="sm" len="sm"/>
                <a:tailEnd type="non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8" name="Rectangle 67"/>
              <p:cNvSpPr>
                <a:spLocks noChangeArrowheads="1"/>
              </p:cNvSpPr>
              <p:nvPr/>
            </p:nvSpPr>
            <p:spPr bwMode="auto">
              <a:xfrm>
                <a:off x="3360" y="1860"/>
                <a:ext cx="180" cy="18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accent5"/>
                </a:solidFill>
                <a:miter lim="800000"/>
                <a:headEnd type="none" w="sm" len="sm"/>
                <a:tailEnd type="non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9" name="Rectangle 68"/>
              <p:cNvSpPr>
                <a:spLocks noChangeArrowheads="1"/>
              </p:cNvSpPr>
              <p:nvPr/>
            </p:nvSpPr>
            <p:spPr bwMode="auto">
              <a:xfrm>
                <a:off x="3564" y="1860"/>
                <a:ext cx="180" cy="18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accent5"/>
                </a:solidFill>
                <a:miter lim="800000"/>
                <a:headEnd type="none" w="sm" len="sm"/>
                <a:tailEnd type="non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6" name="Group 55"/>
            <p:cNvGrpSpPr>
              <a:grpSpLocks/>
            </p:cNvGrpSpPr>
            <p:nvPr/>
          </p:nvGrpSpPr>
          <p:grpSpPr bwMode="auto">
            <a:xfrm>
              <a:off x="3924" y="1668"/>
              <a:ext cx="384" cy="384"/>
              <a:chOff x="3360" y="1656"/>
              <a:chExt cx="384" cy="384"/>
            </a:xfrm>
          </p:grpSpPr>
          <p:sp>
            <p:nvSpPr>
              <p:cNvPr id="62" name="Rectangle 61"/>
              <p:cNvSpPr>
                <a:spLocks noChangeArrowheads="1"/>
              </p:cNvSpPr>
              <p:nvPr/>
            </p:nvSpPr>
            <p:spPr bwMode="auto">
              <a:xfrm>
                <a:off x="3360" y="1656"/>
                <a:ext cx="180" cy="18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accent5"/>
                </a:solidFill>
                <a:miter lim="800000"/>
                <a:headEnd type="none" w="sm" len="sm"/>
                <a:tailEnd type="non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3" name="Rectangle 62"/>
              <p:cNvSpPr>
                <a:spLocks noChangeArrowheads="1"/>
              </p:cNvSpPr>
              <p:nvPr/>
            </p:nvSpPr>
            <p:spPr bwMode="auto">
              <a:xfrm>
                <a:off x="3564" y="1656"/>
                <a:ext cx="180" cy="18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accent5"/>
                </a:solidFill>
                <a:miter lim="800000"/>
                <a:headEnd type="none" w="sm" len="sm"/>
                <a:tailEnd type="non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4" name="Rectangle 63"/>
              <p:cNvSpPr>
                <a:spLocks noChangeArrowheads="1"/>
              </p:cNvSpPr>
              <p:nvPr/>
            </p:nvSpPr>
            <p:spPr bwMode="auto">
              <a:xfrm>
                <a:off x="3360" y="1860"/>
                <a:ext cx="180" cy="18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accent5"/>
                </a:solidFill>
                <a:miter lim="800000"/>
                <a:headEnd type="none" w="sm" len="sm"/>
                <a:tailEnd type="non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5" name="Rectangle 64"/>
              <p:cNvSpPr>
                <a:spLocks noChangeArrowheads="1"/>
              </p:cNvSpPr>
              <p:nvPr/>
            </p:nvSpPr>
            <p:spPr bwMode="auto">
              <a:xfrm>
                <a:off x="3564" y="1860"/>
                <a:ext cx="180" cy="18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accent5"/>
                </a:solidFill>
                <a:miter lim="800000"/>
                <a:headEnd type="none" w="sm" len="sm"/>
                <a:tailEnd type="non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7" name="Group 56"/>
            <p:cNvGrpSpPr>
              <a:grpSpLocks/>
            </p:cNvGrpSpPr>
            <p:nvPr/>
          </p:nvGrpSpPr>
          <p:grpSpPr bwMode="auto">
            <a:xfrm>
              <a:off x="3504" y="2076"/>
              <a:ext cx="384" cy="384"/>
              <a:chOff x="3360" y="1656"/>
              <a:chExt cx="384" cy="384"/>
            </a:xfrm>
          </p:grpSpPr>
          <p:sp>
            <p:nvSpPr>
              <p:cNvPr id="58" name="Rectangle 57"/>
              <p:cNvSpPr>
                <a:spLocks noChangeArrowheads="1"/>
              </p:cNvSpPr>
              <p:nvPr/>
            </p:nvSpPr>
            <p:spPr bwMode="auto">
              <a:xfrm>
                <a:off x="3360" y="1656"/>
                <a:ext cx="180" cy="18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accent5"/>
                </a:solidFill>
                <a:miter lim="800000"/>
                <a:headEnd type="none" w="sm" len="sm"/>
                <a:tailEnd type="non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9" name="Rectangle 58"/>
              <p:cNvSpPr>
                <a:spLocks noChangeArrowheads="1"/>
              </p:cNvSpPr>
              <p:nvPr/>
            </p:nvSpPr>
            <p:spPr bwMode="auto">
              <a:xfrm>
                <a:off x="3564" y="1656"/>
                <a:ext cx="180" cy="18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accent5"/>
                </a:solidFill>
                <a:miter lim="800000"/>
                <a:headEnd type="none" w="sm" len="sm"/>
                <a:tailEnd type="non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0" name="Rectangle 59"/>
              <p:cNvSpPr>
                <a:spLocks noChangeArrowheads="1"/>
              </p:cNvSpPr>
              <p:nvPr/>
            </p:nvSpPr>
            <p:spPr bwMode="auto">
              <a:xfrm>
                <a:off x="3360" y="1860"/>
                <a:ext cx="180" cy="18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accent5"/>
                </a:solidFill>
                <a:miter lim="800000"/>
                <a:headEnd type="none" w="sm" len="sm"/>
                <a:tailEnd type="non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1" name="Rectangle 60"/>
              <p:cNvSpPr>
                <a:spLocks noChangeArrowheads="1"/>
              </p:cNvSpPr>
              <p:nvPr/>
            </p:nvSpPr>
            <p:spPr bwMode="auto">
              <a:xfrm>
                <a:off x="3564" y="1860"/>
                <a:ext cx="180" cy="18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accent5"/>
                </a:solidFill>
                <a:miter lim="800000"/>
                <a:headEnd type="none" w="sm" len="sm"/>
                <a:tailEnd type="non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4" name="Group 73"/>
          <p:cNvGrpSpPr>
            <a:grpSpLocks/>
          </p:cNvGrpSpPr>
          <p:nvPr/>
        </p:nvGrpSpPr>
        <p:grpSpPr bwMode="auto">
          <a:xfrm>
            <a:off x="1955574" y="4992711"/>
            <a:ext cx="1044990" cy="1184745"/>
            <a:chOff x="3936" y="2904"/>
            <a:chExt cx="952" cy="860"/>
          </a:xfrm>
        </p:grpSpPr>
        <p:grpSp>
          <p:nvGrpSpPr>
            <p:cNvPr id="75" name="Group 74"/>
            <p:cNvGrpSpPr>
              <a:grpSpLocks/>
            </p:cNvGrpSpPr>
            <p:nvPr/>
          </p:nvGrpSpPr>
          <p:grpSpPr bwMode="auto">
            <a:xfrm>
              <a:off x="4428" y="2904"/>
              <a:ext cx="460" cy="408"/>
              <a:chOff x="3828" y="2808"/>
              <a:chExt cx="460" cy="408"/>
            </a:xfrm>
          </p:grpSpPr>
          <p:grpSp>
            <p:nvGrpSpPr>
              <p:cNvPr id="139" name="Group 138"/>
              <p:cNvGrpSpPr>
                <a:grpSpLocks/>
              </p:cNvGrpSpPr>
              <p:nvPr/>
            </p:nvGrpSpPr>
            <p:grpSpPr bwMode="auto">
              <a:xfrm>
                <a:off x="3828" y="2808"/>
                <a:ext cx="211" cy="188"/>
                <a:chOff x="3828" y="2808"/>
                <a:chExt cx="211" cy="188"/>
              </a:xfrm>
            </p:grpSpPr>
            <p:sp>
              <p:nvSpPr>
                <p:cNvPr id="155" name="Rectangle 154"/>
                <p:cNvSpPr>
                  <a:spLocks noChangeArrowheads="1"/>
                </p:cNvSpPr>
                <p:nvPr/>
              </p:nvSpPr>
              <p:spPr bwMode="auto">
                <a:xfrm>
                  <a:off x="3828" y="28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Rectangle 155"/>
                <p:cNvSpPr>
                  <a:spLocks noChangeArrowheads="1"/>
                </p:cNvSpPr>
                <p:nvPr/>
              </p:nvSpPr>
              <p:spPr bwMode="auto">
                <a:xfrm>
                  <a:off x="3943" y="28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Rectangle 156"/>
                <p:cNvSpPr>
                  <a:spLocks noChangeArrowheads="1"/>
                </p:cNvSpPr>
                <p:nvPr/>
              </p:nvSpPr>
              <p:spPr bwMode="auto">
                <a:xfrm>
                  <a:off x="3828" y="2916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Rectangle 157"/>
                <p:cNvSpPr>
                  <a:spLocks noChangeArrowheads="1"/>
                </p:cNvSpPr>
                <p:nvPr/>
              </p:nvSpPr>
              <p:spPr bwMode="auto">
                <a:xfrm>
                  <a:off x="3943" y="2916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0" name="Group 139"/>
              <p:cNvGrpSpPr>
                <a:grpSpLocks/>
              </p:cNvGrpSpPr>
              <p:nvPr/>
            </p:nvGrpSpPr>
            <p:grpSpPr bwMode="auto">
              <a:xfrm>
                <a:off x="4077" y="2808"/>
                <a:ext cx="211" cy="188"/>
                <a:chOff x="3825" y="2808"/>
                <a:chExt cx="211" cy="188"/>
              </a:xfrm>
            </p:grpSpPr>
            <p:sp>
              <p:nvSpPr>
                <p:cNvPr id="151" name="Rectangle 150"/>
                <p:cNvSpPr>
                  <a:spLocks noChangeArrowheads="1"/>
                </p:cNvSpPr>
                <p:nvPr/>
              </p:nvSpPr>
              <p:spPr bwMode="auto">
                <a:xfrm>
                  <a:off x="3825" y="28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Rectangle 151"/>
                <p:cNvSpPr>
                  <a:spLocks noChangeArrowheads="1"/>
                </p:cNvSpPr>
                <p:nvPr/>
              </p:nvSpPr>
              <p:spPr bwMode="auto">
                <a:xfrm>
                  <a:off x="3940" y="28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Rectangle 152"/>
                <p:cNvSpPr>
                  <a:spLocks noChangeArrowheads="1"/>
                </p:cNvSpPr>
                <p:nvPr/>
              </p:nvSpPr>
              <p:spPr bwMode="auto">
                <a:xfrm>
                  <a:off x="3825" y="2916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Rectangle 153"/>
                <p:cNvSpPr>
                  <a:spLocks noChangeArrowheads="1"/>
                </p:cNvSpPr>
                <p:nvPr/>
              </p:nvSpPr>
              <p:spPr bwMode="auto">
                <a:xfrm>
                  <a:off x="3940" y="2916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40"/>
              <p:cNvGrpSpPr>
                <a:grpSpLocks/>
              </p:cNvGrpSpPr>
              <p:nvPr/>
            </p:nvGrpSpPr>
            <p:grpSpPr bwMode="auto">
              <a:xfrm>
                <a:off x="3828" y="3036"/>
                <a:ext cx="211" cy="180"/>
                <a:chOff x="3828" y="2808"/>
                <a:chExt cx="211" cy="180"/>
              </a:xfrm>
            </p:grpSpPr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3828" y="28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Rectangle 147"/>
                <p:cNvSpPr>
                  <a:spLocks noChangeArrowheads="1"/>
                </p:cNvSpPr>
                <p:nvPr/>
              </p:nvSpPr>
              <p:spPr bwMode="auto">
                <a:xfrm>
                  <a:off x="3943" y="28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Rectangle 148"/>
                <p:cNvSpPr>
                  <a:spLocks noChangeArrowheads="1"/>
                </p:cNvSpPr>
                <p:nvPr/>
              </p:nvSpPr>
              <p:spPr bwMode="auto">
                <a:xfrm>
                  <a:off x="3828" y="29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Rectangle 149"/>
                <p:cNvSpPr>
                  <a:spLocks noChangeArrowheads="1"/>
                </p:cNvSpPr>
                <p:nvPr/>
              </p:nvSpPr>
              <p:spPr bwMode="auto">
                <a:xfrm>
                  <a:off x="3943" y="29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41"/>
              <p:cNvGrpSpPr>
                <a:grpSpLocks/>
              </p:cNvGrpSpPr>
              <p:nvPr/>
            </p:nvGrpSpPr>
            <p:grpSpPr bwMode="auto">
              <a:xfrm>
                <a:off x="4077" y="3036"/>
                <a:ext cx="211" cy="180"/>
                <a:chOff x="3825" y="2808"/>
                <a:chExt cx="211" cy="180"/>
              </a:xfrm>
            </p:grpSpPr>
            <p:sp>
              <p:nvSpPr>
                <p:cNvPr id="143" name="Rectangle 142"/>
                <p:cNvSpPr>
                  <a:spLocks noChangeArrowheads="1"/>
                </p:cNvSpPr>
                <p:nvPr/>
              </p:nvSpPr>
              <p:spPr bwMode="auto">
                <a:xfrm>
                  <a:off x="3825" y="28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3940" y="28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3825" y="29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3940" y="29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6" name="Group 75"/>
            <p:cNvGrpSpPr>
              <a:grpSpLocks/>
            </p:cNvGrpSpPr>
            <p:nvPr/>
          </p:nvGrpSpPr>
          <p:grpSpPr bwMode="auto">
            <a:xfrm>
              <a:off x="3936" y="2904"/>
              <a:ext cx="468" cy="408"/>
              <a:chOff x="3828" y="2808"/>
              <a:chExt cx="468" cy="408"/>
            </a:xfrm>
          </p:grpSpPr>
          <p:grpSp>
            <p:nvGrpSpPr>
              <p:cNvPr id="119" name="Group 118"/>
              <p:cNvGrpSpPr>
                <a:grpSpLocks/>
              </p:cNvGrpSpPr>
              <p:nvPr/>
            </p:nvGrpSpPr>
            <p:grpSpPr bwMode="auto">
              <a:xfrm>
                <a:off x="3828" y="2808"/>
                <a:ext cx="211" cy="188"/>
                <a:chOff x="3828" y="2808"/>
                <a:chExt cx="211" cy="188"/>
              </a:xfrm>
            </p:grpSpPr>
            <p:sp>
              <p:nvSpPr>
                <p:cNvPr id="135" name="Rectangle 134"/>
                <p:cNvSpPr>
                  <a:spLocks noChangeArrowheads="1"/>
                </p:cNvSpPr>
                <p:nvPr/>
              </p:nvSpPr>
              <p:spPr bwMode="auto">
                <a:xfrm>
                  <a:off x="3828" y="2808"/>
                  <a:ext cx="96" cy="8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36" name="Rectangle 135"/>
                <p:cNvSpPr>
                  <a:spLocks noChangeArrowheads="1"/>
                </p:cNvSpPr>
                <p:nvPr/>
              </p:nvSpPr>
              <p:spPr bwMode="auto">
                <a:xfrm>
                  <a:off x="3943" y="28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Rectangle 136"/>
                <p:cNvSpPr>
                  <a:spLocks noChangeArrowheads="1"/>
                </p:cNvSpPr>
                <p:nvPr/>
              </p:nvSpPr>
              <p:spPr bwMode="auto">
                <a:xfrm>
                  <a:off x="3828" y="2916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Rectangle 137"/>
                <p:cNvSpPr>
                  <a:spLocks noChangeArrowheads="1"/>
                </p:cNvSpPr>
                <p:nvPr/>
              </p:nvSpPr>
              <p:spPr bwMode="auto">
                <a:xfrm>
                  <a:off x="3943" y="2916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0" name="Group 119"/>
              <p:cNvGrpSpPr>
                <a:grpSpLocks/>
              </p:cNvGrpSpPr>
              <p:nvPr/>
            </p:nvGrpSpPr>
            <p:grpSpPr bwMode="auto">
              <a:xfrm>
                <a:off x="4080" y="2808"/>
                <a:ext cx="216" cy="188"/>
                <a:chOff x="3828" y="2808"/>
                <a:chExt cx="216" cy="188"/>
              </a:xfrm>
            </p:grpSpPr>
            <p:sp>
              <p:nvSpPr>
                <p:cNvPr id="131" name="Rectangle 130"/>
                <p:cNvSpPr>
                  <a:spLocks noChangeArrowheads="1"/>
                </p:cNvSpPr>
                <p:nvPr/>
              </p:nvSpPr>
              <p:spPr bwMode="auto">
                <a:xfrm>
                  <a:off x="3828" y="28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Rectangle 131"/>
                <p:cNvSpPr>
                  <a:spLocks noChangeArrowheads="1"/>
                </p:cNvSpPr>
                <p:nvPr/>
              </p:nvSpPr>
              <p:spPr bwMode="auto">
                <a:xfrm>
                  <a:off x="3948" y="28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Rectangle 132"/>
                <p:cNvSpPr>
                  <a:spLocks noChangeArrowheads="1"/>
                </p:cNvSpPr>
                <p:nvPr/>
              </p:nvSpPr>
              <p:spPr bwMode="auto">
                <a:xfrm>
                  <a:off x="3828" y="2916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Rectangle 133"/>
                <p:cNvSpPr>
                  <a:spLocks noChangeArrowheads="1"/>
                </p:cNvSpPr>
                <p:nvPr/>
              </p:nvSpPr>
              <p:spPr bwMode="auto">
                <a:xfrm>
                  <a:off x="3948" y="2916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1" name="Group 120"/>
              <p:cNvGrpSpPr>
                <a:grpSpLocks/>
              </p:cNvGrpSpPr>
              <p:nvPr/>
            </p:nvGrpSpPr>
            <p:grpSpPr bwMode="auto">
              <a:xfrm>
                <a:off x="3828" y="3036"/>
                <a:ext cx="211" cy="180"/>
                <a:chOff x="3828" y="2808"/>
                <a:chExt cx="211" cy="180"/>
              </a:xfrm>
            </p:grpSpPr>
            <p:sp>
              <p:nvSpPr>
                <p:cNvPr id="127" name="Rectangle 126"/>
                <p:cNvSpPr>
                  <a:spLocks noChangeArrowheads="1"/>
                </p:cNvSpPr>
                <p:nvPr/>
              </p:nvSpPr>
              <p:spPr bwMode="auto">
                <a:xfrm>
                  <a:off x="3828" y="28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Rectangle 127"/>
                <p:cNvSpPr>
                  <a:spLocks noChangeArrowheads="1"/>
                </p:cNvSpPr>
                <p:nvPr/>
              </p:nvSpPr>
              <p:spPr bwMode="auto">
                <a:xfrm>
                  <a:off x="3943" y="28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Rectangle 128"/>
                <p:cNvSpPr>
                  <a:spLocks noChangeArrowheads="1"/>
                </p:cNvSpPr>
                <p:nvPr/>
              </p:nvSpPr>
              <p:spPr bwMode="auto">
                <a:xfrm>
                  <a:off x="3828" y="29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Rectangle 129"/>
                <p:cNvSpPr>
                  <a:spLocks noChangeArrowheads="1"/>
                </p:cNvSpPr>
                <p:nvPr/>
              </p:nvSpPr>
              <p:spPr bwMode="auto">
                <a:xfrm>
                  <a:off x="3943" y="29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2" name="Group 121"/>
              <p:cNvGrpSpPr>
                <a:grpSpLocks/>
              </p:cNvGrpSpPr>
              <p:nvPr/>
            </p:nvGrpSpPr>
            <p:grpSpPr bwMode="auto">
              <a:xfrm>
                <a:off x="4080" y="3036"/>
                <a:ext cx="216" cy="180"/>
                <a:chOff x="3828" y="2808"/>
                <a:chExt cx="216" cy="180"/>
              </a:xfrm>
            </p:grpSpPr>
            <p:sp>
              <p:nvSpPr>
                <p:cNvPr id="123" name="Rectangle 122"/>
                <p:cNvSpPr>
                  <a:spLocks noChangeArrowheads="1"/>
                </p:cNvSpPr>
                <p:nvPr/>
              </p:nvSpPr>
              <p:spPr bwMode="auto">
                <a:xfrm>
                  <a:off x="3828" y="28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Rectangle 123"/>
                <p:cNvSpPr>
                  <a:spLocks noChangeArrowheads="1"/>
                </p:cNvSpPr>
                <p:nvPr/>
              </p:nvSpPr>
              <p:spPr bwMode="auto">
                <a:xfrm>
                  <a:off x="3948" y="28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Rectangle 124"/>
                <p:cNvSpPr>
                  <a:spLocks noChangeArrowheads="1"/>
                </p:cNvSpPr>
                <p:nvPr/>
              </p:nvSpPr>
              <p:spPr bwMode="auto">
                <a:xfrm>
                  <a:off x="3828" y="29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Rectangle 125"/>
                <p:cNvSpPr>
                  <a:spLocks noChangeArrowheads="1"/>
                </p:cNvSpPr>
                <p:nvPr/>
              </p:nvSpPr>
              <p:spPr bwMode="auto">
                <a:xfrm>
                  <a:off x="3948" y="29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7" name="Group 76"/>
            <p:cNvGrpSpPr>
              <a:grpSpLocks/>
            </p:cNvGrpSpPr>
            <p:nvPr/>
          </p:nvGrpSpPr>
          <p:grpSpPr bwMode="auto">
            <a:xfrm>
              <a:off x="3936" y="3348"/>
              <a:ext cx="468" cy="416"/>
              <a:chOff x="3828" y="2808"/>
              <a:chExt cx="468" cy="416"/>
            </a:xfrm>
          </p:grpSpPr>
          <p:grpSp>
            <p:nvGrpSpPr>
              <p:cNvPr id="99" name="Group 98"/>
              <p:cNvGrpSpPr>
                <a:grpSpLocks/>
              </p:cNvGrpSpPr>
              <p:nvPr/>
            </p:nvGrpSpPr>
            <p:grpSpPr bwMode="auto">
              <a:xfrm>
                <a:off x="3828" y="2808"/>
                <a:ext cx="211" cy="188"/>
                <a:chOff x="3828" y="2808"/>
                <a:chExt cx="211" cy="188"/>
              </a:xfrm>
            </p:grpSpPr>
            <p:sp>
              <p:nvSpPr>
                <p:cNvPr id="115" name="Rectangle 114"/>
                <p:cNvSpPr>
                  <a:spLocks noChangeArrowheads="1"/>
                </p:cNvSpPr>
                <p:nvPr/>
              </p:nvSpPr>
              <p:spPr bwMode="auto">
                <a:xfrm>
                  <a:off x="3828" y="28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Rectangle 115"/>
                <p:cNvSpPr>
                  <a:spLocks noChangeArrowheads="1"/>
                </p:cNvSpPr>
                <p:nvPr/>
              </p:nvSpPr>
              <p:spPr bwMode="auto">
                <a:xfrm>
                  <a:off x="3943" y="28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Rectangle 116"/>
                <p:cNvSpPr>
                  <a:spLocks noChangeArrowheads="1"/>
                </p:cNvSpPr>
                <p:nvPr/>
              </p:nvSpPr>
              <p:spPr bwMode="auto">
                <a:xfrm>
                  <a:off x="3828" y="2916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Rectangle 117"/>
                <p:cNvSpPr>
                  <a:spLocks noChangeArrowheads="1"/>
                </p:cNvSpPr>
                <p:nvPr/>
              </p:nvSpPr>
              <p:spPr bwMode="auto">
                <a:xfrm>
                  <a:off x="3943" y="2916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0" name="Group 99"/>
              <p:cNvGrpSpPr>
                <a:grpSpLocks/>
              </p:cNvGrpSpPr>
              <p:nvPr/>
            </p:nvGrpSpPr>
            <p:grpSpPr bwMode="auto">
              <a:xfrm>
                <a:off x="4080" y="2808"/>
                <a:ext cx="216" cy="188"/>
                <a:chOff x="3828" y="2808"/>
                <a:chExt cx="216" cy="188"/>
              </a:xfrm>
            </p:grpSpPr>
            <p:sp>
              <p:nvSpPr>
                <p:cNvPr id="111" name="Rectangle 110"/>
                <p:cNvSpPr>
                  <a:spLocks noChangeArrowheads="1"/>
                </p:cNvSpPr>
                <p:nvPr/>
              </p:nvSpPr>
              <p:spPr bwMode="auto">
                <a:xfrm>
                  <a:off x="3828" y="28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Rectangle 111"/>
                <p:cNvSpPr>
                  <a:spLocks noChangeArrowheads="1"/>
                </p:cNvSpPr>
                <p:nvPr/>
              </p:nvSpPr>
              <p:spPr bwMode="auto">
                <a:xfrm>
                  <a:off x="3948" y="28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Rectangle 112"/>
                <p:cNvSpPr>
                  <a:spLocks noChangeArrowheads="1"/>
                </p:cNvSpPr>
                <p:nvPr/>
              </p:nvSpPr>
              <p:spPr bwMode="auto">
                <a:xfrm>
                  <a:off x="3828" y="2916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Rectangle 113"/>
                <p:cNvSpPr>
                  <a:spLocks noChangeArrowheads="1"/>
                </p:cNvSpPr>
                <p:nvPr/>
              </p:nvSpPr>
              <p:spPr bwMode="auto">
                <a:xfrm>
                  <a:off x="3948" y="2916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1" name="Group 100"/>
              <p:cNvGrpSpPr>
                <a:grpSpLocks/>
              </p:cNvGrpSpPr>
              <p:nvPr/>
            </p:nvGrpSpPr>
            <p:grpSpPr bwMode="auto">
              <a:xfrm>
                <a:off x="3828" y="3036"/>
                <a:ext cx="211" cy="188"/>
                <a:chOff x="3828" y="2808"/>
                <a:chExt cx="211" cy="188"/>
              </a:xfrm>
            </p:grpSpPr>
            <p:sp>
              <p:nvSpPr>
                <p:cNvPr id="107" name="Rectangle 106"/>
                <p:cNvSpPr>
                  <a:spLocks noChangeArrowheads="1"/>
                </p:cNvSpPr>
                <p:nvPr/>
              </p:nvSpPr>
              <p:spPr bwMode="auto">
                <a:xfrm>
                  <a:off x="3828" y="28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Rectangle 107"/>
                <p:cNvSpPr>
                  <a:spLocks noChangeArrowheads="1"/>
                </p:cNvSpPr>
                <p:nvPr/>
              </p:nvSpPr>
              <p:spPr bwMode="auto">
                <a:xfrm>
                  <a:off x="3943" y="28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Rectangle 108"/>
                <p:cNvSpPr>
                  <a:spLocks noChangeArrowheads="1"/>
                </p:cNvSpPr>
                <p:nvPr/>
              </p:nvSpPr>
              <p:spPr bwMode="auto">
                <a:xfrm>
                  <a:off x="3828" y="2916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Rectangle 109"/>
                <p:cNvSpPr>
                  <a:spLocks noChangeArrowheads="1"/>
                </p:cNvSpPr>
                <p:nvPr/>
              </p:nvSpPr>
              <p:spPr bwMode="auto">
                <a:xfrm>
                  <a:off x="3943" y="2916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2" name="Group 101"/>
              <p:cNvGrpSpPr>
                <a:grpSpLocks/>
              </p:cNvGrpSpPr>
              <p:nvPr/>
            </p:nvGrpSpPr>
            <p:grpSpPr bwMode="auto">
              <a:xfrm>
                <a:off x="4080" y="3036"/>
                <a:ext cx="216" cy="188"/>
                <a:chOff x="3828" y="2808"/>
                <a:chExt cx="216" cy="188"/>
              </a:xfrm>
            </p:grpSpPr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3828" y="28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3948" y="28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3828" y="2916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3948" y="2916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8" name="Group 77"/>
            <p:cNvGrpSpPr>
              <a:grpSpLocks/>
            </p:cNvGrpSpPr>
            <p:nvPr/>
          </p:nvGrpSpPr>
          <p:grpSpPr bwMode="auto">
            <a:xfrm>
              <a:off x="4428" y="3348"/>
              <a:ext cx="460" cy="416"/>
              <a:chOff x="3828" y="2808"/>
              <a:chExt cx="460" cy="416"/>
            </a:xfrm>
          </p:grpSpPr>
          <p:grpSp>
            <p:nvGrpSpPr>
              <p:cNvPr id="79" name="Group 78"/>
              <p:cNvGrpSpPr>
                <a:grpSpLocks/>
              </p:cNvGrpSpPr>
              <p:nvPr/>
            </p:nvGrpSpPr>
            <p:grpSpPr bwMode="auto">
              <a:xfrm>
                <a:off x="3828" y="2808"/>
                <a:ext cx="211" cy="188"/>
                <a:chOff x="3828" y="2808"/>
                <a:chExt cx="211" cy="188"/>
              </a:xfrm>
            </p:grpSpPr>
            <p:sp>
              <p:nvSpPr>
                <p:cNvPr id="95" name="Rectangle 94"/>
                <p:cNvSpPr>
                  <a:spLocks noChangeArrowheads="1"/>
                </p:cNvSpPr>
                <p:nvPr/>
              </p:nvSpPr>
              <p:spPr bwMode="auto">
                <a:xfrm>
                  <a:off x="3828" y="28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Rectangle 95"/>
                <p:cNvSpPr>
                  <a:spLocks noChangeArrowheads="1"/>
                </p:cNvSpPr>
                <p:nvPr/>
              </p:nvSpPr>
              <p:spPr bwMode="auto">
                <a:xfrm>
                  <a:off x="3943" y="28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Rectangle 96"/>
                <p:cNvSpPr>
                  <a:spLocks noChangeArrowheads="1"/>
                </p:cNvSpPr>
                <p:nvPr/>
              </p:nvSpPr>
              <p:spPr bwMode="auto">
                <a:xfrm>
                  <a:off x="3828" y="2916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Rectangle 97"/>
                <p:cNvSpPr>
                  <a:spLocks noChangeArrowheads="1"/>
                </p:cNvSpPr>
                <p:nvPr/>
              </p:nvSpPr>
              <p:spPr bwMode="auto">
                <a:xfrm>
                  <a:off x="3943" y="2916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0" name="Group 79"/>
              <p:cNvGrpSpPr>
                <a:grpSpLocks/>
              </p:cNvGrpSpPr>
              <p:nvPr/>
            </p:nvGrpSpPr>
            <p:grpSpPr bwMode="auto">
              <a:xfrm>
                <a:off x="4077" y="2808"/>
                <a:ext cx="211" cy="188"/>
                <a:chOff x="3825" y="2808"/>
                <a:chExt cx="211" cy="188"/>
              </a:xfrm>
            </p:grpSpPr>
            <p:sp>
              <p:nvSpPr>
                <p:cNvPr id="91" name="Rectangle 90"/>
                <p:cNvSpPr>
                  <a:spLocks noChangeArrowheads="1"/>
                </p:cNvSpPr>
                <p:nvPr/>
              </p:nvSpPr>
              <p:spPr bwMode="auto">
                <a:xfrm>
                  <a:off x="3825" y="28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91"/>
                <p:cNvSpPr>
                  <a:spLocks noChangeArrowheads="1"/>
                </p:cNvSpPr>
                <p:nvPr/>
              </p:nvSpPr>
              <p:spPr bwMode="auto">
                <a:xfrm>
                  <a:off x="3940" y="28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92"/>
                <p:cNvSpPr>
                  <a:spLocks noChangeArrowheads="1"/>
                </p:cNvSpPr>
                <p:nvPr/>
              </p:nvSpPr>
              <p:spPr bwMode="auto">
                <a:xfrm>
                  <a:off x="3825" y="2916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93"/>
                <p:cNvSpPr>
                  <a:spLocks noChangeArrowheads="1"/>
                </p:cNvSpPr>
                <p:nvPr/>
              </p:nvSpPr>
              <p:spPr bwMode="auto">
                <a:xfrm>
                  <a:off x="3940" y="2916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1" name="Group 80"/>
              <p:cNvGrpSpPr>
                <a:grpSpLocks/>
              </p:cNvGrpSpPr>
              <p:nvPr/>
            </p:nvGrpSpPr>
            <p:grpSpPr bwMode="auto">
              <a:xfrm>
                <a:off x="3828" y="3036"/>
                <a:ext cx="211" cy="188"/>
                <a:chOff x="3828" y="2808"/>
                <a:chExt cx="211" cy="188"/>
              </a:xfrm>
            </p:grpSpPr>
            <p:sp>
              <p:nvSpPr>
                <p:cNvPr id="87" name="Rectangle 86"/>
                <p:cNvSpPr>
                  <a:spLocks noChangeArrowheads="1"/>
                </p:cNvSpPr>
                <p:nvPr/>
              </p:nvSpPr>
              <p:spPr bwMode="auto">
                <a:xfrm>
                  <a:off x="3828" y="28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Rectangle 87"/>
                <p:cNvSpPr>
                  <a:spLocks noChangeArrowheads="1"/>
                </p:cNvSpPr>
                <p:nvPr/>
              </p:nvSpPr>
              <p:spPr bwMode="auto">
                <a:xfrm>
                  <a:off x="3943" y="28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Rectangle 88"/>
                <p:cNvSpPr>
                  <a:spLocks noChangeArrowheads="1"/>
                </p:cNvSpPr>
                <p:nvPr/>
              </p:nvSpPr>
              <p:spPr bwMode="auto">
                <a:xfrm>
                  <a:off x="3828" y="2916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Rectangle 89"/>
                <p:cNvSpPr>
                  <a:spLocks noChangeArrowheads="1"/>
                </p:cNvSpPr>
                <p:nvPr/>
              </p:nvSpPr>
              <p:spPr bwMode="auto">
                <a:xfrm>
                  <a:off x="3943" y="2916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2" name="Group 81"/>
              <p:cNvGrpSpPr>
                <a:grpSpLocks/>
              </p:cNvGrpSpPr>
              <p:nvPr/>
            </p:nvGrpSpPr>
            <p:grpSpPr bwMode="auto">
              <a:xfrm>
                <a:off x="4077" y="3036"/>
                <a:ext cx="211" cy="188"/>
                <a:chOff x="3825" y="2808"/>
                <a:chExt cx="211" cy="188"/>
              </a:xfrm>
            </p:grpSpPr>
            <p:sp>
              <p:nvSpPr>
                <p:cNvPr id="83" name="Rectangle 82"/>
                <p:cNvSpPr>
                  <a:spLocks noChangeArrowheads="1"/>
                </p:cNvSpPr>
                <p:nvPr/>
              </p:nvSpPr>
              <p:spPr bwMode="auto">
                <a:xfrm>
                  <a:off x="3825" y="28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Rectangle 83"/>
                <p:cNvSpPr>
                  <a:spLocks noChangeArrowheads="1"/>
                </p:cNvSpPr>
                <p:nvPr/>
              </p:nvSpPr>
              <p:spPr bwMode="auto">
                <a:xfrm>
                  <a:off x="3940" y="2808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Rectangle 84"/>
                <p:cNvSpPr>
                  <a:spLocks noChangeArrowheads="1"/>
                </p:cNvSpPr>
                <p:nvPr/>
              </p:nvSpPr>
              <p:spPr bwMode="auto">
                <a:xfrm>
                  <a:off x="3825" y="2916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Rectangle 85"/>
                <p:cNvSpPr>
                  <a:spLocks noChangeArrowheads="1"/>
                </p:cNvSpPr>
                <p:nvPr/>
              </p:nvSpPr>
              <p:spPr bwMode="auto">
                <a:xfrm>
                  <a:off x="3940" y="2916"/>
                  <a:ext cx="96" cy="8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 type="none" w="sm" len="sm"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59" name="Text Box 124"/>
          <p:cNvSpPr txBox="1">
            <a:spLocks noChangeArrowheads="1"/>
          </p:cNvSpPr>
          <p:nvPr/>
        </p:nvSpPr>
        <p:spPr bwMode="auto">
          <a:xfrm>
            <a:off x="346764" y="1524000"/>
            <a:ext cx="1278948" cy="33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rot="0" vert="horz" wrap="square" lIns="84216" tIns="42108" rIns="84216" bIns="42108" anchor="t" anchorCtr="0" upright="1">
            <a:noAutofit/>
          </a:bodyPr>
          <a:lstStyle/>
          <a:p>
            <a:pPr marL="0" marR="0" indent="0" algn="l" hangingPunct="0">
              <a:spcBef>
                <a:spcPts val="0"/>
              </a:spcBef>
              <a:spcAft>
                <a:spcPts val="0"/>
              </a:spcAft>
            </a:pPr>
            <a:r>
              <a:rPr lang="en-US" kern="7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Global grid</a:t>
            </a:r>
            <a:endParaRPr lang="en-US" kern="7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60" name="Text Box 121"/>
          <p:cNvSpPr txBox="1">
            <a:spLocks noChangeArrowheads="1"/>
          </p:cNvSpPr>
          <p:nvPr/>
        </p:nvSpPr>
        <p:spPr bwMode="auto">
          <a:xfrm>
            <a:off x="425059" y="2658618"/>
            <a:ext cx="1175141" cy="41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rot="0" vert="horz" wrap="square" lIns="84216" tIns="42108" rIns="84216" bIns="42108" anchor="t" anchorCtr="0" upright="1">
            <a:noAutofit/>
          </a:bodyPr>
          <a:lstStyle/>
          <a:p>
            <a:pPr marL="0" marR="0" indent="0" algn="l" hangingPunct="0">
              <a:spcBef>
                <a:spcPts val="0"/>
              </a:spcBef>
              <a:spcAft>
                <a:spcPts val="0"/>
              </a:spcAft>
            </a:pPr>
            <a:r>
              <a:rPr lang="en-US" kern="7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Nodal grid</a:t>
            </a:r>
            <a:endParaRPr lang="en-US" kern="7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61" name="Text Box 122"/>
          <p:cNvSpPr txBox="1">
            <a:spLocks noChangeArrowheads="1"/>
          </p:cNvSpPr>
          <p:nvPr/>
        </p:nvSpPr>
        <p:spPr bwMode="auto">
          <a:xfrm>
            <a:off x="346764" y="4038600"/>
            <a:ext cx="1519832" cy="40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rot="0" vert="horz" wrap="square" lIns="84216" tIns="42108" rIns="84216" bIns="42108" anchor="t" anchorCtr="0" upright="1">
            <a:noAutofit/>
          </a:bodyPr>
          <a:lstStyle/>
          <a:p>
            <a:pPr marL="0" marR="0" indent="0" algn="l" hangingPunct="0">
              <a:spcBef>
                <a:spcPts val="0"/>
              </a:spcBef>
              <a:spcAft>
                <a:spcPts val="0"/>
              </a:spcAft>
            </a:pPr>
            <a:r>
              <a:rPr lang="en-US" kern="7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Mesh blocks</a:t>
            </a:r>
            <a:endParaRPr lang="en-US" kern="7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62" name="Text Box 123"/>
          <p:cNvSpPr txBox="1">
            <a:spLocks noChangeArrowheads="1"/>
          </p:cNvSpPr>
          <p:nvPr/>
        </p:nvSpPr>
        <p:spPr bwMode="auto">
          <a:xfrm>
            <a:off x="346764" y="5334000"/>
            <a:ext cx="1551772" cy="29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rot="0" vert="horz" wrap="square" lIns="84216" tIns="42108" rIns="84216" bIns="42108" anchor="t" anchorCtr="0" upright="1">
            <a:noAutofit/>
          </a:bodyPr>
          <a:lstStyle/>
          <a:p>
            <a:pPr marL="0" marR="0" indent="0" algn="l" hangingPunct="0">
              <a:spcBef>
                <a:spcPts val="0"/>
              </a:spcBef>
              <a:spcAft>
                <a:spcPts val="0"/>
              </a:spcAft>
            </a:pPr>
            <a:r>
              <a:rPr lang="en-US" kern="7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Cache blocks</a:t>
            </a:r>
            <a:endParaRPr lang="en-US" kern="7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Right Brace 2"/>
          <p:cNvSpPr/>
          <p:nvPr/>
        </p:nvSpPr>
        <p:spPr bwMode="auto">
          <a:xfrm>
            <a:off x="3000564" y="3693573"/>
            <a:ext cx="580836" cy="2335101"/>
          </a:xfrm>
          <a:prstGeom prst="rightBrace">
            <a:avLst/>
          </a:prstGeom>
          <a:noFill/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3886200" y="4719435"/>
            <a:ext cx="1295400" cy="273276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23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29" grpId="0" animBg="1"/>
      <p:bldP spid="43" grpId="0"/>
      <p:bldP spid="44" grpId="0"/>
      <p:bldP spid="40" grpId="0" animBg="1"/>
      <p:bldP spid="159" grpId="0"/>
      <p:bldP spid="160" grpId="0"/>
      <p:bldP spid="161" grpId="0"/>
      <p:bldP spid="162" grpId="0"/>
      <p:bldP spid="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GPU </a:t>
            </a:r>
            <a:r>
              <a:rPr lang="en-US" sz="2000" dirty="0" smtClean="0"/>
              <a:t>(60 GPUs)</a:t>
            </a:r>
            <a:r>
              <a:rPr lang="en-US" dirty="0" smtClean="0"/>
              <a:t>					CPU </a:t>
            </a:r>
            <a:r>
              <a:rPr lang="en-US" sz="2000" dirty="0" smtClean="0"/>
              <a:t>(60 CPU cores)</a:t>
            </a:r>
            <a:endParaRPr lang="en-US" sz="2000" dirty="0"/>
          </a:p>
        </p:txBody>
      </p:sp>
      <p:pic>
        <p:nvPicPr>
          <p:cNvPr id="3" name="bat_gpu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0072" y="1995055"/>
            <a:ext cx="4462272" cy="3966464"/>
          </a:xfrm>
          <a:prstGeom prst="rect">
            <a:avLst/>
          </a:prstGeom>
        </p:spPr>
      </p:pic>
      <p:pic>
        <p:nvPicPr>
          <p:cNvPr id="5" name="bat_cpu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82344" y="1995055"/>
            <a:ext cx="4462272" cy="396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6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69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remove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5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code scaling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scaling study </a:t>
            </a:r>
          </a:p>
          <a:p>
            <a:pPr lvl="1"/>
            <a:r>
              <a:rPr lang="en-US" dirty="0" smtClean="0"/>
              <a:t>Bat flight</a:t>
            </a:r>
          </a:p>
          <a:p>
            <a:pPr lvl="1"/>
            <a:r>
              <a:rPr lang="en-US" dirty="0" smtClean="0"/>
              <a:t>24 million grid node</a:t>
            </a:r>
          </a:p>
          <a:p>
            <a:r>
              <a:rPr lang="en-US" dirty="0" smtClean="0"/>
              <a:t>HokieSpeed – no RDMA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E3E3CF4-AC07-4754-985D-82E19C21672B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2606" y="870188"/>
            <a:ext cx="3657600" cy="2771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543937774"/>
              </p:ext>
            </p:extLst>
          </p:nvPr>
        </p:nvGraphicFramePr>
        <p:xfrm>
          <a:off x="2133600" y="3661315"/>
          <a:ext cx="46291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28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mean time taken on 32 GPUs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181600"/>
          </a:xfrm>
        </p:spPr>
        <p:txBody>
          <a:bodyPr/>
          <a:lstStyle/>
          <a:p>
            <a:r>
              <a:rPr lang="en-US" dirty="0" smtClean="0"/>
              <a:t>The time taken in data exchange related calls has increased for 256 mesh block case</a:t>
            </a:r>
          </a:p>
          <a:p>
            <a:r>
              <a:rPr lang="en-US" dirty="0"/>
              <a:t>Local copy on a GPU is expensive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E3E3CF4-AC07-4754-985D-82E19C21672B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" t="5243" r="9749" b="6734"/>
          <a:stretch/>
        </p:blipFill>
        <p:spPr bwMode="auto">
          <a:xfrm>
            <a:off x="838200" y="25908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298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profiling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E3E3CF4-AC07-4754-985D-82E19C21672B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Consolidated profiling data</a:t>
            </a:r>
          </a:p>
          <a:p>
            <a:pPr lvl="1"/>
            <a:r>
              <a:rPr lang="en-US" dirty="0" smtClean="0"/>
              <a:t>Time spent (percentage)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CPU calculations are pre and post processing of data including I/O</a:t>
            </a:r>
            <a:endParaRPr lang="en-US" dirty="0"/>
          </a:p>
          <a:p>
            <a:r>
              <a:rPr lang="en-US" dirty="0" smtClean="0"/>
              <a:t>Communication costs dominate</a:t>
            </a:r>
          </a:p>
          <a:p>
            <a:pPr lvl="1"/>
            <a:r>
              <a:rPr lang="en-US" dirty="0" smtClean="0"/>
              <a:t>Potentially reduce by using RDMA (</a:t>
            </a:r>
            <a:r>
              <a:rPr lang="en-US" dirty="0" err="1" smtClean="0"/>
              <a:t>GPUDirect</a:t>
            </a:r>
            <a:r>
              <a:rPr lang="en-US" dirty="0" smtClean="0"/>
              <a:t> v3)</a:t>
            </a:r>
          </a:p>
        </p:txBody>
      </p:sp>
      <p:graphicFrame>
        <p:nvGraphicFramePr>
          <p:cNvPr id="7" name="Content Placeholder 10"/>
          <p:cNvGraphicFramePr>
            <a:graphicFrameLocks/>
          </p:cNvGraphicFramePr>
          <p:nvPr>
            <p:extLst/>
          </p:nvPr>
        </p:nvGraphicFramePr>
        <p:xfrm>
          <a:off x="685800" y="2209800"/>
          <a:ext cx="7848600" cy="1956755"/>
        </p:xfrm>
        <a:graphic>
          <a:graphicData uri="http://schemas.openxmlformats.org/drawingml/2006/table">
            <a:tbl>
              <a:tblPr firstRow="1" firstCol="1" bandRow="1"/>
              <a:tblGrid>
                <a:gridCol w="2615640"/>
                <a:gridCol w="2616480"/>
                <a:gridCol w="2616480"/>
              </a:tblGrid>
              <a:tr h="3130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4403" marR="74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256 Mesh block</a:t>
                      </a:r>
                    </a:p>
                  </a:txBody>
                  <a:tcPr marL="74403" marR="74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 Mesh block</a:t>
                      </a:r>
                    </a:p>
                  </a:txBody>
                  <a:tcPr marL="74403" marR="74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Communication </a:t>
                      </a:r>
                    </a:p>
                  </a:txBody>
                  <a:tcPr marL="74403" marR="74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403" marR="74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74403" marR="74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GPU calculations</a:t>
                      </a:r>
                    </a:p>
                  </a:txBody>
                  <a:tcPr marL="74403" marR="74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403" marR="74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74403" marR="74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CPU calculations</a:t>
                      </a:r>
                    </a:p>
                  </a:txBody>
                  <a:tcPr marL="74403" marR="74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403" marR="74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74403" marR="74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Other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403" marR="74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403" marR="74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403" marR="74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96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Modifications to the point Jacobi </a:t>
            </a:r>
            <a:r>
              <a:rPr lang="en-US" dirty="0" err="1" smtClean="0"/>
              <a:t>preconditioner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Original version on GPU</a:t>
            </a:r>
          </a:p>
          <a:p>
            <a:pPr lvl="1"/>
            <a:r>
              <a:rPr lang="en-US" dirty="0" smtClean="0"/>
              <a:t>Only one iteration per load into memory</a:t>
            </a:r>
          </a:p>
          <a:p>
            <a:pPr lvl="1"/>
            <a:r>
              <a:rPr lang="en-US" dirty="0" smtClean="0"/>
              <a:t>Synchronization </a:t>
            </a:r>
            <a:r>
              <a:rPr lang="en-US" dirty="0"/>
              <a:t>across thread blocks </a:t>
            </a:r>
            <a:r>
              <a:rPr lang="en-US" dirty="0" smtClean="0"/>
              <a:t>after every inner iteration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Modified version on GPU</a:t>
            </a:r>
          </a:p>
          <a:p>
            <a:pPr lvl="1"/>
            <a:r>
              <a:rPr lang="en-US" dirty="0" smtClean="0"/>
              <a:t>Use of </a:t>
            </a:r>
            <a:r>
              <a:rPr lang="en-US" dirty="0"/>
              <a:t>s</a:t>
            </a:r>
            <a:r>
              <a:rPr lang="en-US" dirty="0" smtClean="0"/>
              <a:t>hared memory</a:t>
            </a:r>
          </a:p>
          <a:p>
            <a:pPr lvl="2"/>
            <a:r>
              <a:rPr lang="en-US" dirty="0" smtClean="0"/>
              <a:t>Multiple inner iterations</a:t>
            </a:r>
          </a:p>
          <a:p>
            <a:pPr lvl="1"/>
            <a:r>
              <a:rPr lang="en-US" dirty="0" smtClean="0"/>
              <a:t>Synchronization across thread blocks after all inner iterations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E3E3CF4-AC07-4754-985D-82E19C21672B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51150" y="4267200"/>
            <a:ext cx="7565499" cy="1477328"/>
            <a:chOff x="751150" y="3463484"/>
            <a:chExt cx="7565499" cy="1477328"/>
          </a:xfrm>
        </p:grpSpPr>
        <p:sp>
          <p:nvSpPr>
            <p:cNvPr id="6" name="TextBox 5"/>
            <p:cNvSpPr txBox="1"/>
            <p:nvPr/>
          </p:nvSpPr>
          <p:spPr>
            <a:xfrm>
              <a:off x="751150" y="3463484"/>
              <a:ext cx="3031599" cy="14773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Do iterations</a:t>
              </a:r>
            </a:p>
            <a:p>
              <a:pPr lvl="1"/>
              <a:r>
                <a:rPr lang="en-US" dirty="0"/>
                <a:t>Launch </a:t>
              </a:r>
              <a:r>
                <a:rPr lang="en-US" dirty="0" smtClean="0"/>
                <a:t>kernel</a:t>
              </a:r>
            </a:p>
            <a:p>
              <a:pPr lvl="1"/>
              <a:r>
                <a:rPr lang="en-US" dirty="0"/>
                <a:t>	</a:t>
              </a:r>
              <a:r>
                <a:rPr lang="en-US" dirty="0" smtClean="0"/>
                <a:t>stencil calculations</a:t>
              </a:r>
            </a:p>
            <a:p>
              <a:pPr lvl="1"/>
              <a:r>
                <a:rPr lang="en-US" dirty="0" smtClean="0"/>
                <a:t>End </a:t>
              </a:r>
            </a:p>
            <a:p>
              <a:pPr marL="0" lvl="1"/>
              <a:r>
                <a:rPr lang="en-US" dirty="0" smtClean="0"/>
                <a:t>End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85050" y="3463484"/>
              <a:ext cx="3031599" cy="14773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lvl="1"/>
              <a:r>
                <a:rPr lang="en-US" dirty="0"/>
                <a:t>Launch kernel</a:t>
              </a:r>
            </a:p>
            <a:p>
              <a:pPr defTabSz="457200"/>
              <a:r>
                <a:rPr lang="en-US" dirty="0" smtClean="0"/>
                <a:t>	Do iterations</a:t>
              </a:r>
            </a:p>
            <a:p>
              <a:pPr defTabSz="457200"/>
              <a:r>
                <a:rPr lang="en-US" dirty="0" smtClean="0"/>
                <a:t>		stencil </a:t>
              </a:r>
              <a:r>
                <a:rPr lang="en-US" dirty="0"/>
                <a:t>calculations</a:t>
              </a:r>
              <a:endParaRPr lang="en-US" dirty="0" smtClean="0"/>
            </a:p>
            <a:p>
              <a:pPr defTabSz="457200"/>
              <a:r>
                <a:rPr lang="en-US" dirty="0" smtClean="0"/>
                <a:t>	End</a:t>
              </a:r>
              <a:endParaRPr lang="en-US" dirty="0"/>
            </a:p>
            <a:p>
              <a:r>
                <a:rPr lang="en-US" dirty="0" smtClean="0"/>
                <a:t>End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2835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preconditioner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in pressure solving for 1 time step</a:t>
            </a:r>
          </a:p>
          <a:p>
            <a:pPr lvl="1"/>
            <a:r>
              <a:rPr lang="en-US" dirty="0"/>
              <a:t>Same number of iterations to </a:t>
            </a:r>
            <a:r>
              <a:rPr lang="en-US" dirty="0" smtClean="0"/>
              <a:t>converge</a:t>
            </a:r>
          </a:p>
          <a:p>
            <a:r>
              <a:rPr lang="en-US" dirty="0" smtClean="0"/>
              <a:t>Turbulent channel flow </a:t>
            </a:r>
          </a:p>
          <a:p>
            <a:endParaRPr lang="en-US" dirty="0"/>
          </a:p>
          <a:p>
            <a:endParaRPr lang="en-US" dirty="0" smtClean="0"/>
          </a:p>
          <a:p>
            <a:pPr lvl="4"/>
            <a:endParaRPr lang="en-US" dirty="0" smtClean="0"/>
          </a:p>
          <a:p>
            <a:r>
              <a:rPr lang="en-US" dirty="0" smtClean="0"/>
              <a:t>Bat wing flapping</a:t>
            </a:r>
          </a:p>
          <a:p>
            <a:endParaRPr lang="en-US" dirty="0"/>
          </a:p>
          <a:p>
            <a:pPr lvl="5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E3E3CF4-AC07-4754-985D-82E19C21672B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762000" y="2667000"/>
          <a:ext cx="80010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1600"/>
                <a:gridCol w="2362200"/>
                <a:gridCol w="2266950"/>
                <a:gridCol w="20002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GPUs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 kernel 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Modified kernel 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Speedup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1.32x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1.33x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762000" y="4495800"/>
          <a:ext cx="80010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1600"/>
                <a:gridCol w="2362200"/>
                <a:gridCol w="2266950"/>
                <a:gridCol w="20002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GPUs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 kernel 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Modified kernel 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Speedup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1.4x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1.17x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98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Non-orthogonal case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Pipe </a:t>
            </a:r>
            <a:r>
              <a:rPr lang="en-US" dirty="0" smtClean="0"/>
              <a:t>flow calculations</a:t>
            </a:r>
          </a:p>
          <a:p>
            <a:pPr lvl="1"/>
            <a:r>
              <a:rPr lang="en-US" dirty="0" smtClean="0"/>
              <a:t>19 point stencil</a:t>
            </a:r>
          </a:p>
          <a:p>
            <a:r>
              <a:rPr lang="en-US" dirty="0" smtClean="0"/>
              <a:t>Time in pressure calculations for 1 time step</a:t>
            </a:r>
          </a:p>
          <a:p>
            <a:pPr lvl="1"/>
            <a:r>
              <a:rPr lang="en-US" dirty="0" smtClean="0"/>
              <a:t>Same number of iterations to converge</a:t>
            </a:r>
            <a:endParaRPr lang="en-US" dirty="0"/>
          </a:p>
          <a:p>
            <a:r>
              <a:rPr lang="en-US" dirty="0" smtClean="0"/>
              <a:t>Use of shared memory</a:t>
            </a:r>
          </a:p>
          <a:p>
            <a:pPr lvl="1"/>
            <a:r>
              <a:rPr lang="en-US" dirty="0" smtClean="0"/>
              <a:t>Size limitations</a:t>
            </a:r>
          </a:p>
          <a:p>
            <a:pPr lvl="2"/>
            <a:r>
              <a:rPr lang="en-US" dirty="0" smtClean="0"/>
              <a:t>Reduce the cache block size further</a:t>
            </a:r>
          </a:p>
          <a:p>
            <a:pPr lvl="2"/>
            <a:r>
              <a:rPr lang="en-US" dirty="0" smtClean="0"/>
              <a:t>Other strategy to load all variables into shared memory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E3E3CF4-AC07-4754-985D-82E19C21672B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09600" y="4439920"/>
          <a:ext cx="8001000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00250"/>
                <a:gridCol w="2000250"/>
                <a:gridCol w="2000250"/>
                <a:gridCol w="20002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GPUs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 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Optimized 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Speedup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1.06x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mes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880" y="2590800"/>
            <a:ext cx="2011680" cy="1819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560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Modifications to accommodate multiple layers of cells for communication</a:t>
            </a:r>
          </a:p>
          <a:p>
            <a:pPr lvl="1"/>
            <a:r>
              <a:rPr lang="en-US" dirty="0" smtClean="0"/>
              <a:t>Modified in-situ calculations of </a:t>
            </a:r>
            <a:r>
              <a:rPr lang="en-US" dirty="0" err="1"/>
              <a:t>i</a:t>
            </a:r>
            <a:r>
              <a:rPr lang="en-US" dirty="0" err="1" smtClean="0"/>
              <a:t>,j,k</a:t>
            </a:r>
            <a:r>
              <a:rPr lang="en-US" dirty="0" smtClean="0"/>
              <a:t> mapping to a </a:t>
            </a:r>
            <a:r>
              <a:rPr lang="en-US" dirty="0" err="1" smtClean="0"/>
              <a:t>threadblock</a:t>
            </a:r>
            <a:endParaRPr lang="en-US" dirty="0" smtClean="0"/>
          </a:p>
          <a:p>
            <a:pPr lvl="1"/>
            <a:r>
              <a:rPr lang="en-US" dirty="0" smtClean="0"/>
              <a:t>Modified indices in </a:t>
            </a:r>
            <a:r>
              <a:rPr lang="en-US" dirty="0" err="1" smtClean="0"/>
              <a:t>dot_product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Convergence check on GPUs</a:t>
            </a:r>
          </a:p>
          <a:p>
            <a:pPr lvl="1"/>
            <a:r>
              <a:rPr lang="en-US" dirty="0" smtClean="0"/>
              <a:t>Reduction kernel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E3E3CF4-AC07-4754-985D-82E19C21672B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1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TAU profiling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33400"/>
          </a:xfrm>
        </p:spPr>
        <p:txBody>
          <a:bodyPr/>
          <a:lstStyle/>
          <a:p>
            <a:r>
              <a:rPr lang="en-US" dirty="0" smtClean="0"/>
              <a:t>Time take in various subroutines for (32 block case)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E3E3CF4-AC07-4754-985D-82E19C21672B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1691772"/>
            <a:ext cx="31242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Column legend (exclusive)</a:t>
            </a:r>
          </a:p>
          <a:p>
            <a:pPr marL="342900" indent="-342900">
              <a:buAutoNum type="arabicPeriod"/>
            </a:pPr>
            <a:r>
              <a:rPr lang="en-US" sz="1500" dirty="0" err="1" smtClean="0">
                <a:solidFill>
                  <a:srgbClr val="0070C0"/>
                </a:solidFill>
              </a:rPr>
              <a:t>MPI_send_recv</a:t>
            </a:r>
            <a:r>
              <a:rPr lang="en-US" sz="1500" dirty="0" smtClean="0">
                <a:solidFill>
                  <a:srgbClr val="0070C0"/>
                </a:solidFill>
              </a:rPr>
              <a:t> (G)</a:t>
            </a:r>
          </a:p>
          <a:p>
            <a:pPr marL="342900" indent="-342900">
              <a:buAutoNum type="arabicPeriod"/>
            </a:pPr>
            <a:r>
              <a:rPr lang="en-US" sz="1500" dirty="0" err="1" smtClean="0">
                <a:solidFill>
                  <a:srgbClr val="C00000"/>
                </a:solidFill>
              </a:rPr>
              <a:t>Preconditioner</a:t>
            </a:r>
            <a:r>
              <a:rPr lang="en-US" sz="1500" dirty="0" smtClean="0">
                <a:solidFill>
                  <a:srgbClr val="C00000"/>
                </a:solidFill>
              </a:rPr>
              <a:t> (G)</a:t>
            </a:r>
          </a:p>
          <a:p>
            <a:pPr marL="342900" indent="-342900">
              <a:buAutoNum type="arabicPeriod"/>
            </a:pPr>
            <a:r>
              <a:rPr lang="en-US" sz="1500" dirty="0" smtClean="0">
                <a:solidFill>
                  <a:srgbClr val="92D050"/>
                </a:solidFill>
              </a:rPr>
              <a:t>Dot product (G)</a:t>
            </a:r>
          </a:p>
          <a:p>
            <a:pPr marL="342900" indent="-342900">
              <a:buAutoNum type="arabicPeriod"/>
            </a:pPr>
            <a:r>
              <a:rPr lang="en-US" sz="1500" dirty="0" err="1" smtClean="0">
                <a:solidFill>
                  <a:srgbClr val="7030A0"/>
                </a:solidFill>
              </a:rPr>
              <a:t>Exchange_variable</a:t>
            </a:r>
            <a:r>
              <a:rPr lang="en-US" sz="1500" dirty="0" smtClean="0">
                <a:solidFill>
                  <a:srgbClr val="7030A0"/>
                </a:solidFill>
              </a:rPr>
              <a:t> (G)</a:t>
            </a:r>
          </a:p>
          <a:p>
            <a:pPr marL="342900" indent="-342900">
              <a:buAutoNum type="arabicPeriod"/>
            </a:pPr>
            <a:r>
              <a:rPr lang="en-US" sz="1500" dirty="0" err="1" smtClean="0">
                <a:solidFill>
                  <a:srgbClr val="FF6600"/>
                </a:solidFill>
              </a:rPr>
              <a:t>MPI_allreduce</a:t>
            </a:r>
            <a:r>
              <a:rPr lang="en-US" sz="1500" dirty="0" smtClean="0">
                <a:solidFill>
                  <a:srgbClr val="FF6600"/>
                </a:solidFill>
              </a:rPr>
              <a:t> (MPI)</a:t>
            </a:r>
          </a:p>
          <a:p>
            <a:pPr marL="342900" indent="-342900">
              <a:buAutoNum type="arabicPeriod"/>
            </a:pPr>
            <a:r>
              <a:rPr lang="en-US" sz="1500" dirty="0" err="1" smtClean="0">
                <a:solidFill>
                  <a:schemeClr val="accent2"/>
                </a:solidFill>
              </a:rPr>
              <a:t>MPI_waitall</a:t>
            </a:r>
            <a:r>
              <a:rPr lang="en-US" sz="1500" dirty="0" smtClean="0">
                <a:solidFill>
                  <a:schemeClr val="accent2"/>
                </a:solidFill>
              </a:rPr>
              <a:t> (MPI)</a:t>
            </a:r>
          </a:p>
          <a:p>
            <a:pPr marL="342900" indent="-342900">
              <a:buAutoNum type="arabicPeriod"/>
            </a:pPr>
            <a:r>
              <a:rPr lang="en-US" sz="1500" dirty="0" err="1" smtClean="0">
                <a:solidFill>
                  <a:srgbClr val="99FF66"/>
                </a:solidFill>
              </a:rPr>
              <a:t>Calc_face_value</a:t>
            </a:r>
            <a:r>
              <a:rPr lang="en-US" sz="1500" dirty="0" smtClean="0">
                <a:solidFill>
                  <a:srgbClr val="99FF66"/>
                </a:solidFill>
              </a:rPr>
              <a:t> (CPU)</a:t>
            </a:r>
          </a:p>
          <a:p>
            <a:pPr marL="342900" indent="-342900">
              <a:buAutoNum type="arabicPeriod"/>
            </a:pPr>
            <a:r>
              <a:rPr lang="en-US" sz="1500" dirty="0" err="1" smtClean="0">
                <a:solidFill>
                  <a:schemeClr val="accent1">
                    <a:lumMod val="90000"/>
                  </a:schemeClr>
                </a:solidFill>
              </a:rPr>
              <a:t>Face_value_soc</a:t>
            </a:r>
            <a:r>
              <a:rPr lang="en-US" sz="1500" dirty="0" smtClean="0">
                <a:solidFill>
                  <a:schemeClr val="accent1">
                    <a:lumMod val="90000"/>
                  </a:schemeClr>
                </a:solidFill>
              </a:rPr>
              <a:t> (CPU)</a:t>
            </a:r>
          </a:p>
          <a:p>
            <a:pPr marL="342900" indent="-342900">
              <a:buFontTx/>
              <a:buAutoNum type="arabicPeriod"/>
            </a:pPr>
            <a:r>
              <a:rPr lang="en-US" sz="1500" dirty="0" err="1" smtClean="0">
                <a:solidFill>
                  <a:srgbClr val="FF3300"/>
                </a:solidFill>
              </a:rPr>
              <a:t>Preconditioner</a:t>
            </a:r>
            <a:r>
              <a:rPr lang="en-US" sz="1500" dirty="0">
                <a:solidFill>
                  <a:srgbClr val="FF3300"/>
                </a:solidFill>
              </a:rPr>
              <a:t> </a:t>
            </a:r>
            <a:r>
              <a:rPr lang="en-US" sz="1500" dirty="0" smtClean="0">
                <a:solidFill>
                  <a:srgbClr val="FF3300"/>
                </a:solidFill>
              </a:rPr>
              <a:t>momentum (G)</a:t>
            </a:r>
            <a:endParaRPr lang="en-US" sz="1500" dirty="0">
              <a:solidFill>
                <a:srgbClr val="FF33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15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Update_cell_flux</a:t>
            </a:r>
            <a:r>
              <a:rPr lang="en-US" sz="15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(CPU)</a:t>
            </a:r>
          </a:p>
          <a:p>
            <a:pPr marL="342900" indent="-342900">
              <a:buFontTx/>
              <a:buAutoNum type="arabicPeriod"/>
            </a:pPr>
            <a:r>
              <a:rPr lang="en-US" sz="1500" dirty="0" err="1" smtClean="0">
                <a:solidFill>
                  <a:schemeClr val="accent5">
                    <a:lumMod val="50000"/>
                  </a:schemeClr>
                </a:solidFill>
              </a:rPr>
              <a:t>Bicgstab</a:t>
            </a:r>
            <a:r>
              <a:rPr lang="en-US" sz="1500" dirty="0" smtClean="0">
                <a:solidFill>
                  <a:schemeClr val="accent5">
                    <a:lumMod val="50000"/>
                  </a:schemeClr>
                </a:solidFill>
              </a:rPr>
              <a:t> momentum (G)</a:t>
            </a:r>
            <a:endParaRPr lang="en-US" sz="15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1500" dirty="0" err="1" smtClean="0">
                <a:solidFill>
                  <a:schemeClr val="accent5">
                    <a:lumMod val="25000"/>
                  </a:schemeClr>
                </a:solidFill>
              </a:rPr>
              <a:t>Tecplot</a:t>
            </a:r>
            <a:r>
              <a:rPr lang="en-US" sz="1500" dirty="0" smtClean="0">
                <a:solidFill>
                  <a:schemeClr val="accent5">
                    <a:lumMod val="25000"/>
                  </a:schemeClr>
                </a:solidFill>
              </a:rPr>
              <a:t> file writing (CPU)</a:t>
            </a:r>
          </a:p>
          <a:p>
            <a:pPr marL="342900" indent="-342900">
              <a:buFontTx/>
              <a:buAutoNum type="arabicPeriod"/>
            </a:pPr>
            <a:r>
              <a:rPr lang="en-US" sz="1500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Bicgstab</a:t>
            </a:r>
            <a:r>
              <a:rPr lang="en-US" sz="15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(G)</a:t>
            </a:r>
          </a:p>
          <a:p>
            <a:pPr marL="342900" indent="-342900">
              <a:buFontTx/>
              <a:buAutoNum type="arabicPeriod"/>
            </a:pPr>
            <a:r>
              <a:rPr lang="en-US" sz="1500" dirty="0" smtClean="0">
                <a:solidFill>
                  <a:srgbClr val="FFFF00"/>
                </a:solidFill>
              </a:rPr>
              <a:t>Flux (CPU)</a:t>
            </a:r>
          </a:p>
          <a:p>
            <a:pPr marL="342900" indent="-342900">
              <a:buFontTx/>
              <a:buAutoNum type="arabicPeriod"/>
            </a:pPr>
            <a:r>
              <a:rPr lang="en-US" sz="1500" dirty="0" smtClean="0">
                <a:solidFill>
                  <a:schemeClr val="accent1">
                    <a:lumMod val="90000"/>
                  </a:schemeClr>
                </a:solidFill>
              </a:rPr>
              <a:t>Convect (CPU)</a:t>
            </a:r>
          </a:p>
          <a:p>
            <a:pPr marL="342900" indent="-342900">
              <a:buFontTx/>
              <a:buAutoNum type="arabicPeriod"/>
            </a:pPr>
            <a:r>
              <a:rPr lang="en-US" sz="1500" dirty="0" smtClean="0"/>
              <a:t>Others (mixed)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94" y="1669026"/>
            <a:ext cx="5029200" cy="40439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93156" y="5784137"/>
            <a:ext cx="7898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90000"/>
                </a:solidFill>
                <a:latin typeface="Calibri" pitchFamily="34" charset="0"/>
              </a:rPr>
              <a:t>The time taken in data exchange is high and should decrease with </a:t>
            </a:r>
            <a:r>
              <a:rPr lang="en-US" b="1" dirty="0" err="1" smtClean="0">
                <a:solidFill>
                  <a:srgbClr val="990000"/>
                </a:solidFill>
                <a:latin typeface="Calibri" pitchFamily="34" charset="0"/>
              </a:rPr>
              <a:t>GPUDirect</a:t>
            </a:r>
            <a:endParaRPr lang="en-US" b="1" dirty="0" smtClean="0">
              <a:solidFill>
                <a:srgbClr val="990000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990000"/>
                </a:solidFill>
                <a:latin typeface="Calibri" pitchFamily="34" charset="0"/>
              </a:rPr>
              <a:t>CPU time is about 20% of total time</a:t>
            </a:r>
          </a:p>
        </p:txBody>
      </p:sp>
    </p:spTree>
    <p:extLst>
      <p:ext uri="{BB962C8B-B14F-4D97-AF65-F5344CB8AC3E}">
        <p14:creationId xmlns:p14="http://schemas.microsoft.com/office/powerpoint/2010/main" val="232573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Solver co-design with Math team</a:t>
            </a:r>
            <a:br>
              <a:rPr lang="en-US" dirty="0" smtClean="0"/>
            </a:br>
            <a:r>
              <a:rPr lang="en-US" sz="1800" dirty="0"/>
              <a:t>Amit Amritkar, </a:t>
            </a:r>
            <a:r>
              <a:rPr lang="en-US" sz="1800" dirty="0" err="1"/>
              <a:t>Danesh</a:t>
            </a:r>
            <a:r>
              <a:rPr lang="en-US" sz="1800" dirty="0"/>
              <a:t> </a:t>
            </a:r>
            <a:r>
              <a:rPr lang="en-US" sz="1800" dirty="0" err="1"/>
              <a:t>Tafti</a:t>
            </a:r>
            <a:r>
              <a:rPr lang="en-US" sz="1800" dirty="0"/>
              <a:t>, Eric </a:t>
            </a:r>
            <a:r>
              <a:rPr lang="en-US" sz="1800" dirty="0" err="1"/>
              <a:t>deSturler</a:t>
            </a:r>
            <a:r>
              <a:rPr lang="en-US" sz="1800" dirty="0"/>
              <a:t>, </a:t>
            </a:r>
            <a:r>
              <a:rPr lang="en-US" sz="1800" dirty="0" err="1"/>
              <a:t>Katarzyna</a:t>
            </a:r>
            <a:r>
              <a:rPr lang="en-US" sz="1800" dirty="0"/>
              <a:t> </a:t>
            </a:r>
            <a:r>
              <a:rPr lang="en-US" sz="1800" dirty="0" err="1"/>
              <a:t>Swirydowicz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 of pressure Poisson equation</a:t>
            </a:r>
          </a:p>
          <a:p>
            <a:pPr lvl="1"/>
            <a:r>
              <a:rPr lang="en-US" dirty="0" smtClean="0"/>
              <a:t>Most time consuming function (50 to 90 % of total time)</a:t>
            </a:r>
          </a:p>
          <a:p>
            <a:r>
              <a:rPr lang="en-US" dirty="0" smtClean="0"/>
              <a:t>Solving multiple linear systems Ax = b</a:t>
            </a:r>
          </a:p>
          <a:p>
            <a:pPr lvl="1"/>
            <a:r>
              <a:rPr lang="en-US" dirty="0" smtClean="0"/>
              <a:t>‘A’ remains constant from one time step to other in many CFD calculations</a:t>
            </a:r>
          </a:p>
          <a:p>
            <a:r>
              <a:rPr lang="en-US" dirty="0" err="1" smtClean="0"/>
              <a:t>rGCROT</a:t>
            </a:r>
            <a:r>
              <a:rPr lang="en-US" dirty="0" smtClean="0"/>
              <a:t>/</a:t>
            </a:r>
            <a:r>
              <a:rPr lang="en-US" dirty="0" err="1" smtClean="0"/>
              <a:t>rGCRODR</a:t>
            </a:r>
            <a:r>
              <a:rPr lang="en-US" dirty="0" smtClean="0"/>
              <a:t> </a:t>
            </a:r>
            <a:r>
              <a:rPr lang="en-US" dirty="0"/>
              <a:t>algorithm</a:t>
            </a:r>
          </a:p>
          <a:p>
            <a:pPr lvl="1"/>
            <a:r>
              <a:rPr lang="en-US" dirty="0"/>
              <a:t>Recycling of </a:t>
            </a:r>
            <a:r>
              <a:rPr lang="en-US" dirty="0" smtClean="0"/>
              <a:t>basis vectors </a:t>
            </a:r>
            <a:r>
              <a:rPr lang="en-US" dirty="0"/>
              <a:t>from one </a:t>
            </a:r>
            <a:r>
              <a:rPr lang="en-US" dirty="0" smtClean="0"/>
              <a:t>time step </a:t>
            </a:r>
            <a:r>
              <a:rPr lang="en-US" dirty="0"/>
              <a:t>to the </a:t>
            </a:r>
            <a:r>
              <a:rPr lang="en-US" dirty="0" smtClean="0"/>
              <a:t>subsequent ones</a:t>
            </a:r>
          </a:p>
          <a:p>
            <a:r>
              <a:rPr lang="en-US" dirty="0" smtClean="0"/>
              <a:t>Hybrid approach</a:t>
            </a:r>
          </a:p>
          <a:p>
            <a:pPr lvl="1"/>
            <a:r>
              <a:rPr lang="en-US" dirty="0" err="1" smtClean="0"/>
              <a:t>rGCROT</a:t>
            </a:r>
            <a:r>
              <a:rPr lang="en-US" dirty="0" smtClean="0"/>
              <a:t> to build the outer vector space initially</a:t>
            </a:r>
          </a:p>
          <a:p>
            <a:pPr lvl="1"/>
            <a:r>
              <a:rPr lang="en-US" dirty="0" err="1" smtClean="0"/>
              <a:t>rBiCG</a:t>
            </a:r>
            <a:r>
              <a:rPr lang="en-US" dirty="0" smtClean="0"/>
              <a:t>-STAB for subsequent systems for faster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5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Co-design with CS team</a:t>
            </a:r>
            <a:br>
              <a:rPr lang="en-US" dirty="0" smtClean="0"/>
            </a:br>
            <a:r>
              <a:rPr lang="en-US" sz="1600" dirty="0"/>
              <a:t>Amit Amritkar, Danesh Tafti, Wu Feng, Paul Sathre, Kaixi Hou, Sriram Chivukula, </a:t>
            </a:r>
            <a:r>
              <a:rPr lang="en-US" sz="1600" dirty="0" err="1"/>
              <a:t>Hao</a:t>
            </a:r>
            <a:r>
              <a:rPr lang="en-US" sz="1600" dirty="0"/>
              <a:t> </a:t>
            </a:r>
            <a:r>
              <a:rPr lang="en-US" sz="1600" dirty="0" smtClean="0"/>
              <a:t>Wang, Tom </a:t>
            </a:r>
            <a:r>
              <a:rPr lang="en-US" sz="1600" dirty="0" err="1" smtClean="0"/>
              <a:t>Scogland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hangingPunct="0"/>
            <a:r>
              <a:rPr lang="en-US" dirty="0" smtClean="0"/>
              <a:t>Manual CUDA code optimization</a:t>
            </a:r>
          </a:p>
          <a:p>
            <a:pPr marL="785813" lvl="1" hangingPunct="0"/>
            <a:r>
              <a:rPr lang="en-US" dirty="0" smtClean="0"/>
              <a:t>From 5x to 10x</a:t>
            </a:r>
          </a:p>
          <a:p>
            <a:pPr marL="385763" hangingPunct="0"/>
            <a:r>
              <a:rPr lang="en-US" dirty="0" smtClean="0"/>
              <a:t>OpenACC version of the code</a:t>
            </a:r>
            <a:endParaRPr lang="en-US" dirty="0"/>
          </a:p>
          <a:p>
            <a:pPr marL="728663" lvl="1" indent="-342900" hangingPunct="0"/>
            <a:r>
              <a:rPr lang="en-US" dirty="0" smtClean="0"/>
              <a:t>OpenACC vs CUDA code performance </a:t>
            </a:r>
            <a:r>
              <a:rPr lang="en-US" dirty="0"/>
              <a:t>(</a:t>
            </a:r>
            <a:r>
              <a:rPr lang="en-US" dirty="0" smtClean="0"/>
              <a:t>Currently at 0.4x)</a:t>
            </a:r>
            <a:endParaRPr lang="en-US" dirty="0"/>
          </a:p>
          <a:p>
            <a:pPr marL="385763" hangingPunct="0"/>
            <a:r>
              <a:rPr lang="en-US" dirty="0" smtClean="0"/>
              <a:t>Integration with “Library”</a:t>
            </a:r>
            <a:endParaRPr lang="en-US" dirty="0"/>
          </a:p>
          <a:p>
            <a:pPr marL="685800" lvl="1" indent="-342900" hangingPunct="0"/>
            <a:r>
              <a:rPr lang="en-US" dirty="0" smtClean="0"/>
              <a:t>Dot product</a:t>
            </a:r>
          </a:p>
          <a:p>
            <a:pPr marL="685800" lvl="1" indent="-342900" hangingPunct="0"/>
            <a:r>
              <a:rPr lang="en-US" dirty="0" smtClean="0"/>
              <a:t>Inter </a:t>
            </a:r>
            <a:r>
              <a:rPr lang="en-US" dirty="0"/>
              <a:t>mesh block communication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686800" y="6172200"/>
            <a:ext cx="228600" cy="242888"/>
          </a:xfrm>
          <a:prstGeom prst="rect">
            <a:avLst/>
          </a:prstGeom>
        </p:spPr>
        <p:txBody>
          <a:bodyPr/>
          <a:lstStyle/>
          <a:p>
            <a:fld id="{4E3E3CF4-AC07-4754-985D-82E19C21672B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4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Amit Amritkar, Eric De </a:t>
            </a:r>
            <a:r>
              <a:rPr lang="en-US" dirty="0" err="1"/>
              <a:t>Sturler</a:t>
            </a:r>
            <a:r>
              <a:rPr lang="en-US" dirty="0"/>
              <a:t>, </a:t>
            </a:r>
            <a:r>
              <a:rPr lang="en-US" dirty="0" err="1"/>
              <a:t>Katarzyna</a:t>
            </a:r>
            <a:r>
              <a:rPr lang="en-US" dirty="0"/>
              <a:t> </a:t>
            </a:r>
            <a:r>
              <a:rPr lang="en-US" dirty="0" err="1"/>
              <a:t>Swirydowicz</a:t>
            </a:r>
            <a:r>
              <a:rPr lang="en-US" dirty="0"/>
              <a:t>, Danesh </a:t>
            </a:r>
            <a:r>
              <a:rPr lang="en-US" dirty="0" smtClean="0"/>
              <a:t>Tafti and </a:t>
            </a:r>
            <a:r>
              <a:rPr lang="en-US" dirty="0" err="1"/>
              <a:t>Kapil</a:t>
            </a:r>
            <a:r>
              <a:rPr lang="en-US" dirty="0"/>
              <a:t> </a:t>
            </a:r>
            <a:r>
              <a:rPr lang="en-US" dirty="0" smtClean="0"/>
              <a:t>Ahuja. “</a:t>
            </a:r>
            <a:r>
              <a:rPr lang="en-US" dirty="0"/>
              <a:t>Recycling </a:t>
            </a:r>
            <a:r>
              <a:rPr lang="en-US" dirty="0" smtClean="0"/>
              <a:t>Krylov subspaces for CFD </a:t>
            </a:r>
            <a:r>
              <a:rPr lang="en-US" dirty="0" smtClean="0"/>
              <a:t>application.” </a:t>
            </a:r>
            <a:r>
              <a:rPr lang="en-US" i="1" dirty="0" smtClean="0"/>
              <a:t>To </a:t>
            </a:r>
            <a:r>
              <a:rPr lang="en-US" i="1" dirty="0" smtClean="0"/>
              <a:t>be submitted to </a:t>
            </a:r>
            <a:r>
              <a:rPr lang="en-US" dirty="0" smtClean="0"/>
              <a:t>Computer methods in Applied Mechanics and Engineering</a:t>
            </a:r>
          </a:p>
          <a:p>
            <a:r>
              <a:rPr lang="en-US" dirty="0"/>
              <a:t>Amit </a:t>
            </a:r>
            <a:r>
              <a:rPr lang="en-US" dirty="0" smtClean="0"/>
              <a:t>Amritkar and </a:t>
            </a:r>
            <a:r>
              <a:rPr lang="en-US" dirty="0"/>
              <a:t>Danesh </a:t>
            </a:r>
            <a:r>
              <a:rPr lang="en-US" dirty="0" smtClean="0"/>
              <a:t>Tafti. “CFD </a:t>
            </a:r>
            <a:r>
              <a:rPr lang="en-US" dirty="0"/>
              <a:t>computations using preconditioned Krylov solver on </a:t>
            </a:r>
            <a:r>
              <a:rPr lang="en-US" dirty="0" smtClean="0"/>
              <a:t>GPUs.” Proceedings </a:t>
            </a:r>
            <a:r>
              <a:rPr lang="en-US" dirty="0"/>
              <a:t>of </a:t>
            </a:r>
            <a:r>
              <a:rPr lang="en-US" dirty="0"/>
              <a:t>ASME 2014 Fluids Engineering Division Summer Meeting, </a:t>
            </a:r>
            <a:r>
              <a:rPr lang="en-US" dirty="0"/>
              <a:t>August 3-7, 2014, Chicago, Illinois, USA</a:t>
            </a:r>
            <a:endParaRPr lang="en-US" dirty="0" smtClean="0"/>
          </a:p>
          <a:p>
            <a:r>
              <a:rPr lang="en-US" dirty="0" err="1"/>
              <a:t>Katarzyna</a:t>
            </a:r>
            <a:r>
              <a:rPr lang="en-US" dirty="0"/>
              <a:t> </a:t>
            </a:r>
            <a:r>
              <a:rPr lang="en-US" dirty="0" err="1"/>
              <a:t>Swirydowicz</a:t>
            </a:r>
            <a:r>
              <a:rPr lang="en-US" dirty="0"/>
              <a:t>, Amit Amritkar, Eric De </a:t>
            </a:r>
            <a:r>
              <a:rPr lang="en-US" dirty="0" err="1" smtClean="0"/>
              <a:t>Sturler</a:t>
            </a:r>
            <a:r>
              <a:rPr lang="en-US" dirty="0" smtClean="0"/>
              <a:t> and </a:t>
            </a:r>
            <a:r>
              <a:rPr lang="en-US" dirty="0"/>
              <a:t>Danesh </a:t>
            </a:r>
            <a:r>
              <a:rPr lang="en-US" dirty="0" smtClean="0"/>
              <a:t>Tafti. “</a:t>
            </a:r>
            <a:r>
              <a:rPr lang="en-US" dirty="0"/>
              <a:t>Recycling </a:t>
            </a:r>
            <a:r>
              <a:rPr lang="en-US" dirty="0"/>
              <a:t>Krylov subspaces for CFD </a:t>
            </a:r>
            <a:r>
              <a:rPr lang="en-US" dirty="0" smtClean="0"/>
              <a:t>application.” Presentation </a:t>
            </a:r>
            <a:r>
              <a:rPr lang="en-US" dirty="0"/>
              <a:t>at </a:t>
            </a:r>
            <a:r>
              <a:rPr lang="en-US" dirty="0" smtClean="0"/>
              <a:t>ASME 2014 </a:t>
            </a:r>
            <a:r>
              <a:rPr lang="en-US" dirty="0"/>
              <a:t>Fluids Engineering Division Summer Meeting, </a:t>
            </a:r>
            <a:r>
              <a:rPr lang="en-US" dirty="0"/>
              <a:t>August 3-7, 2014, Chicago, Illinois, </a:t>
            </a:r>
            <a:r>
              <a:rPr lang="en-US" dirty="0" smtClean="0"/>
              <a:t>USA</a:t>
            </a:r>
          </a:p>
          <a:p>
            <a:r>
              <a:rPr lang="en-US" dirty="0"/>
              <a:t>Amit Amritkar, Danesh Tafti, Paul Sathre, Kaixi Hou, Sriram </a:t>
            </a:r>
            <a:r>
              <a:rPr lang="en-US" dirty="0" err="1" smtClean="0"/>
              <a:t>Chivakula</a:t>
            </a:r>
            <a:r>
              <a:rPr lang="en-US" dirty="0" smtClean="0"/>
              <a:t> and </a:t>
            </a:r>
            <a:r>
              <a:rPr lang="en-US" dirty="0"/>
              <a:t>Wu-Chun </a:t>
            </a:r>
            <a:r>
              <a:rPr lang="en-US" dirty="0" smtClean="0"/>
              <a:t>Feng. “</a:t>
            </a:r>
            <a:r>
              <a:rPr lang="en-US" dirty="0"/>
              <a:t>Accelerating </a:t>
            </a:r>
            <a:r>
              <a:rPr lang="en-US" dirty="0" smtClean="0"/>
              <a:t>Bio-Inspired MAV Computations using </a:t>
            </a:r>
            <a:r>
              <a:rPr lang="en-US" dirty="0" smtClean="0"/>
              <a:t>GPUs.” Proceedings of AIAA </a:t>
            </a:r>
            <a:r>
              <a:rPr lang="en-US" dirty="0" smtClean="0"/>
              <a:t>Aviation and Aeronautics Forum and Exposition 2014, 16 - 20 June 2014, Atlanta, Georgia </a:t>
            </a:r>
          </a:p>
        </p:txBody>
      </p:sp>
    </p:spTree>
    <p:extLst>
      <p:ext uri="{BB962C8B-B14F-4D97-AF65-F5344CB8AC3E}">
        <p14:creationId xmlns:p14="http://schemas.microsoft.com/office/powerpoint/2010/main" val="63874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Use GPU aware MPI</a:t>
            </a:r>
          </a:p>
          <a:p>
            <a:pPr lvl="1"/>
            <a:r>
              <a:rPr lang="en-US" dirty="0" smtClean="0"/>
              <a:t>GPU Direct v2 gives about 25% performance improvement</a:t>
            </a:r>
          </a:p>
          <a:p>
            <a:r>
              <a:rPr lang="en-US" dirty="0" smtClean="0"/>
              <a:t>Overlapping computations with communications</a:t>
            </a:r>
          </a:p>
          <a:p>
            <a:r>
              <a:rPr lang="en-US" dirty="0" smtClean="0"/>
              <a:t>Integrate </a:t>
            </a:r>
            <a:r>
              <a:rPr lang="en-US" dirty="0" smtClean="0"/>
              <a:t>with </a:t>
            </a:r>
            <a:r>
              <a:rPr lang="en-US" dirty="0" smtClean="0"/>
              <a:t>the </a:t>
            </a:r>
            <a:r>
              <a:rPr lang="en-US" dirty="0" smtClean="0"/>
              <a:t>library </a:t>
            </a:r>
            <a:r>
              <a:rPr lang="en-US" dirty="0"/>
              <a:t>developed </a:t>
            </a:r>
            <a:r>
              <a:rPr lang="en-US" dirty="0" smtClean="0"/>
              <a:t>by the CS team</a:t>
            </a:r>
          </a:p>
          <a:p>
            <a:pPr lvl="1"/>
            <a:r>
              <a:rPr lang="en-US" dirty="0" smtClean="0"/>
              <a:t>Assess performance on multiple </a:t>
            </a:r>
            <a:r>
              <a:rPr lang="en-US" dirty="0"/>
              <a:t>architectures</a:t>
            </a:r>
            <a:endParaRPr lang="en-US" dirty="0" smtClean="0"/>
          </a:p>
          <a:p>
            <a:r>
              <a:rPr lang="en-US" dirty="0" smtClean="0"/>
              <a:t>Evaluation </a:t>
            </a:r>
            <a:r>
              <a:rPr lang="en-US" dirty="0" smtClean="0"/>
              <a:t>of </a:t>
            </a:r>
            <a:r>
              <a:rPr lang="en-US" dirty="0" smtClean="0"/>
              <a:t>RK methods (</a:t>
            </a:r>
            <a:r>
              <a:rPr lang="en-US" dirty="0" err="1" smtClean="0"/>
              <a:t>Rosenbrock</a:t>
            </a:r>
            <a:r>
              <a:rPr lang="en-US" dirty="0" smtClean="0"/>
              <a:t>-Krylov) and IMEX DIMSIM for fractional step algorithm</a:t>
            </a:r>
            <a:endParaRPr lang="en-US" dirty="0" smtClean="0"/>
          </a:p>
          <a:p>
            <a:r>
              <a:rPr lang="en-US" dirty="0" smtClean="0"/>
              <a:t>Evaluation of </a:t>
            </a:r>
            <a:r>
              <a:rPr lang="en-US" dirty="0" smtClean="0"/>
              <a:t>OpenACC </a:t>
            </a:r>
            <a:r>
              <a:rPr lang="en-US" dirty="0" smtClean="0"/>
              <a:t>for </a:t>
            </a:r>
            <a:r>
              <a:rPr lang="en-US" dirty="0" smtClean="0"/>
              <a:t>portability and </a:t>
            </a:r>
            <a:r>
              <a:rPr lang="en-US" dirty="0" smtClean="0"/>
              <a:t>OpenMP 4.0 for accelerator programming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smtClean="0"/>
              <a:t>of co-processing (Intel mic)</a:t>
            </a:r>
          </a:p>
          <a:p>
            <a:pPr lvl="1"/>
            <a:r>
              <a:rPr lang="en-US" dirty="0" smtClean="0"/>
              <a:t>Combination of CPU and Co-processor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19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Comparison of execution time for OpenACC vs CUDA vs CPU (serial)</a:t>
            </a:r>
            <a:endParaRPr lang="en-US" sz="22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56370038"/>
              </p:ext>
            </p:extLst>
          </p:nvPr>
        </p:nvGraphicFramePr>
        <p:xfrm>
          <a:off x="1676400" y="1371600"/>
          <a:ext cx="6096000" cy="4267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3827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GPU version of GenIDLEST</a:t>
            </a:r>
          </a:p>
          <a:p>
            <a:pPr lvl="1"/>
            <a:r>
              <a:rPr lang="en-US" dirty="0" smtClean="0"/>
              <a:t>Strategy</a:t>
            </a:r>
          </a:p>
          <a:p>
            <a:r>
              <a:rPr lang="en-US" dirty="0" smtClean="0"/>
              <a:t>Validation studies of the GPU code</a:t>
            </a:r>
          </a:p>
          <a:p>
            <a:pPr lvl="1"/>
            <a:r>
              <a:rPr lang="en-US" dirty="0" smtClean="0"/>
              <a:t>Turbulent channel flow</a:t>
            </a:r>
          </a:p>
          <a:p>
            <a:pPr lvl="1"/>
            <a:r>
              <a:rPr lang="en-US" dirty="0" smtClean="0"/>
              <a:t>Turbulent pipe flow</a:t>
            </a:r>
          </a:p>
          <a:p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Bat flight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E3E3CF4-AC07-4754-985D-82E19C21672B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9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Co-design </a:t>
            </a:r>
          </a:p>
          <a:p>
            <a:pPr lvl="1"/>
            <a:r>
              <a:rPr lang="en-US" dirty="0"/>
              <a:t>CS Team</a:t>
            </a:r>
          </a:p>
          <a:p>
            <a:pPr lvl="1"/>
            <a:r>
              <a:rPr lang="en-US" dirty="0"/>
              <a:t>Math Team</a:t>
            </a:r>
          </a:p>
          <a:p>
            <a:r>
              <a:rPr lang="en-US" dirty="0" smtClean="0"/>
              <a:t>Future work</a:t>
            </a:r>
          </a:p>
          <a:p>
            <a:r>
              <a:rPr lang="en-US" dirty="0" smtClean="0"/>
              <a:t>GenIDLEST Code</a:t>
            </a:r>
          </a:p>
          <a:p>
            <a:pPr lvl="1"/>
            <a:r>
              <a:rPr lang="en-US" dirty="0" smtClean="0"/>
              <a:t>Features and capabilities</a:t>
            </a:r>
          </a:p>
          <a:p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Bat flight – scaling study</a:t>
            </a:r>
          </a:p>
          <a:p>
            <a:r>
              <a:rPr lang="en-US" dirty="0" smtClean="0"/>
              <a:t>Other modifications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E3E3CF4-AC07-4754-985D-82E19C21672B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GenIDLEST</a:t>
            </a:r>
            <a:r>
              <a:rPr lang="en-US" dirty="0" smtClean="0"/>
              <a:t> Flow Chart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E3E3CF4-AC07-4754-985D-82E19C21672B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0950" y="990600"/>
            <a:ext cx="6495638" cy="549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929</Words>
  <Application>Microsoft Office PowerPoint</Application>
  <PresentationFormat>On-screen Show (4:3)</PresentationFormat>
  <Paragraphs>229</Paragraphs>
  <Slides>19</Slides>
  <Notes>3</Notes>
  <HiddenSlides>1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Default Design</vt:lpstr>
      <vt:lpstr>GenIDLEST Co-Design</vt:lpstr>
      <vt:lpstr>Solver co-design with Math team Amit Amritkar, Danesh Tafti, Eric deSturler, Katarzyna Swirydowicz</vt:lpstr>
      <vt:lpstr>Co-design with CS team Amit Amritkar, Danesh Tafti, Wu Feng, Paul Sathre, Kaixi Hou, Sriram Chivukula, Hao Wang, Tom Scogland</vt:lpstr>
      <vt:lpstr>Publications</vt:lpstr>
      <vt:lpstr>Future work</vt:lpstr>
      <vt:lpstr>Comparison of execution time for OpenACC vs CUDA vs CPU (serial)</vt:lpstr>
      <vt:lpstr>Recap</vt:lpstr>
      <vt:lpstr>Outline</vt:lpstr>
      <vt:lpstr>GenIDLEST Flow Chart</vt:lpstr>
      <vt:lpstr>Data Structures and Mapping to Co-Processor Architectures</vt:lpstr>
      <vt:lpstr>GPU (60 GPUs)     CPU (60 CPU cores)</vt:lpstr>
      <vt:lpstr>GPU code scaling study</vt:lpstr>
      <vt:lpstr>Comparison of mean time taken on 32 GPUs</vt:lpstr>
      <vt:lpstr>Code profiling</vt:lpstr>
      <vt:lpstr>Modifications to the point Jacobi preconditioner</vt:lpstr>
      <vt:lpstr>Modified preconditioner</vt:lpstr>
      <vt:lpstr>Non-orthogonal case optimization</vt:lpstr>
      <vt:lpstr>Other modifications</vt:lpstr>
      <vt:lpstr>TAU profiling results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2014-07-22T16:37:54Z</dcterms:created>
  <dcterms:modified xsi:type="dcterms:W3CDTF">2014-07-24T19:51:10Z</dcterms:modified>
</cp:coreProperties>
</file>