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6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5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32" r:id="rId2"/>
    <p:sldId id="358" r:id="rId3"/>
    <p:sldId id="359" r:id="rId4"/>
    <p:sldId id="360" r:id="rId5"/>
    <p:sldId id="361" r:id="rId6"/>
    <p:sldId id="362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3" r:id="rId15"/>
    <p:sldId id="374" r:id="rId16"/>
    <p:sldId id="375" r:id="rId17"/>
    <p:sldId id="376" r:id="rId18"/>
    <p:sldId id="377" r:id="rId19"/>
    <p:sldId id="378" r:id="rId20"/>
    <p:sldId id="290" r:id="rId21"/>
    <p:sldId id="353" r:id="rId22"/>
    <p:sldId id="403" r:id="rId23"/>
    <p:sldId id="295" r:id="rId24"/>
    <p:sldId id="314" r:id="rId25"/>
    <p:sldId id="354" r:id="rId26"/>
    <p:sldId id="355" r:id="rId27"/>
    <p:sldId id="356" r:id="rId28"/>
    <p:sldId id="357" r:id="rId29"/>
    <p:sldId id="381" r:id="rId30"/>
    <p:sldId id="388" r:id="rId31"/>
    <p:sldId id="382" r:id="rId32"/>
    <p:sldId id="399" r:id="rId33"/>
    <p:sldId id="383" r:id="rId34"/>
    <p:sldId id="384" r:id="rId35"/>
    <p:sldId id="385" r:id="rId36"/>
    <p:sldId id="389" r:id="rId37"/>
    <p:sldId id="391" r:id="rId38"/>
    <p:sldId id="390" r:id="rId39"/>
    <p:sldId id="386" r:id="rId40"/>
    <p:sldId id="402" r:id="rId41"/>
    <p:sldId id="387" r:id="rId42"/>
    <p:sldId id="392" r:id="rId43"/>
    <p:sldId id="398" r:id="rId44"/>
    <p:sldId id="40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15DEF025-F318-1A4D-9562-C48B24283448}">
          <p14:sldIdLst>
            <p14:sldId id="332"/>
            <p14:sldId id="358"/>
            <p14:sldId id="359"/>
            <p14:sldId id="360"/>
            <p14:sldId id="361"/>
            <p14:sldId id="362"/>
            <p14:sldId id="365"/>
            <p14:sldId id="366"/>
            <p14:sldId id="367"/>
            <p14:sldId id="368"/>
            <p14:sldId id="369"/>
            <p14:sldId id="370"/>
            <p14:sldId id="371"/>
            <p14:sldId id="373"/>
            <p14:sldId id="374"/>
            <p14:sldId id="375"/>
            <p14:sldId id="376"/>
            <p14:sldId id="377"/>
            <p14:sldId id="378"/>
            <p14:sldId id="290"/>
            <p14:sldId id="353"/>
            <p14:sldId id="403"/>
            <p14:sldId id="295"/>
            <p14:sldId id="314"/>
            <p14:sldId id="354"/>
            <p14:sldId id="355"/>
            <p14:sldId id="356"/>
            <p14:sldId id="357"/>
            <p14:sldId id="381"/>
            <p14:sldId id="388"/>
            <p14:sldId id="382"/>
            <p14:sldId id="399"/>
            <p14:sldId id="383"/>
            <p14:sldId id="384"/>
            <p14:sldId id="385"/>
            <p14:sldId id="389"/>
            <p14:sldId id="391"/>
            <p14:sldId id="390"/>
            <p14:sldId id="386"/>
            <p14:sldId id="402"/>
            <p14:sldId id="387"/>
            <p14:sldId id="392"/>
            <p14:sldId id="398"/>
            <p14:sldId id="40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ia Yidong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88"/>
    <a:srgbClr val="FF6600"/>
    <a:srgbClr val="FF9933"/>
    <a:srgbClr val="8F00FF"/>
    <a:srgbClr val="FF00F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1" autoAdjust="0"/>
    <p:restoredTop sz="91228" autoAdjust="0"/>
  </p:normalViewPr>
  <p:slideViewPr>
    <p:cSldViewPr>
      <p:cViewPr varScale="1">
        <p:scale>
          <a:sx n="82" d="100"/>
          <a:sy n="82" d="100"/>
        </p:scale>
        <p:origin x="-14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E38A94A8-6245-9847-8B4A-2AD2A71D8AB0}" type="datetimeFigureOut">
              <a:rPr lang="zh-CN" altLang="en-US"/>
              <a:pPr>
                <a:defRPr/>
              </a:pPr>
              <a:t>14/12/19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BB1565A-1168-4249-BF75-90F643E250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887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53E3ED3-9A3C-7345-8880-4C88A765B8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4806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d-online.com/W/index.php?title=Free-stream_conditions&amp;action=edit&amp;redlink=1" TargetMode="External"/><Relationship Id="rId4" Type="http://schemas.openxmlformats.org/officeDocument/2006/relationships/hyperlink" Target="http://www.cfd-online.com/W/index.php?title=Free-stream&amp;action=edit&amp;redlink=1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7232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863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8635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8635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Advantage</a:t>
            </a:r>
            <a:r>
              <a:rPr lang="zh-CN" altLang="en-US" dirty="0" smtClean="0"/>
              <a:t>: </a:t>
            </a:r>
            <a:r>
              <a:rPr lang="en-US" altLang="zh-CN" dirty="0" smtClean="0"/>
              <a:t>Each stage of this method would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solve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 linear 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fixed</a:t>
            </a:r>
            <a:r>
              <a:rPr lang="zh-CN" altLang="en-US" dirty="0" smtClean="0"/>
              <a:t> </a:t>
            </a:r>
            <a:r>
              <a:rPr lang="en-US" altLang="zh-CN" dirty="0" smtClean="0"/>
              <a:t>Jacobian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matrix. Therefore</a:t>
            </a:r>
            <a:r>
              <a:rPr lang="zh-CN" altLang="en-US" dirty="0" smtClean="0"/>
              <a:t>,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would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much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less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consuming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than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implicit</a:t>
            </a:r>
            <a:r>
              <a:rPr lang="zh-CN" altLang="en-US" dirty="0" smtClean="0"/>
              <a:t> </a:t>
            </a:r>
            <a:r>
              <a:rPr lang="en-US" altLang="zh-CN" dirty="0" smtClean="0"/>
              <a:t>Runge-Kutta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1256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case, isentropic vortex is used to validate the 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  time accuracy order of ROS .</a:t>
            </a:r>
          </a:p>
          <a:p>
            <a:r>
              <a:rPr lang="en-US" altLang="zh-CN" dirty="0" smtClean="0"/>
              <a:t>The </a:t>
            </a:r>
            <a:r>
              <a:rPr lang="en-US" altLang="zh-CN" dirty="0" smtClean="0">
                <a:hlinkClick r:id="rId3" tooltip="Free-stream conditions (page does not exist)"/>
              </a:rPr>
              <a:t>free-stream conditions</a:t>
            </a:r>
            <a:r>
              <a:rPr lang="en-US" altLang="zh-CN" dirty="0" smtClean="0"/>
              <a:t> are </a:t>
            </a:r>
          </a:p>
          <a:p>
            <a:r>
              <a:rPr lang="en-US" altLang="zh-CN" dirty="0" smtClean="0"/>
              <a:t>Then Perturbations are added to the </a:t>
            </a:r>
            <a:r>
              <a:rPr lang="en-US" altLang="zh-CN" u="sng" dirty="0" smtClean="0">
                <a:hlinkClick r:id="rId4" tooltip="Free-stream (page does not exist)"/>
              </a:rPr>
              <a:t>free</a:t>
            </a:r>
          </a:p>
          <a:p>
            <a:pPr marL="0" indent="0">
              <a:buNone/>
            </a:pPr>
            <a:r>
              <a:rPr lang="en-US" altLang="zh-CN" u="sng" dirty="0" smtClean="0">
                <a:hlinkClick r:id="rId4" tooltip="Free-stream (page does not exist)"/>
              </a:rPr>
              <a:t>    stream</a:t>
            </a:r>
            <a:r>
              <a:rPr lang="en-US" altLang="zh-CN" dirty="0" smtClean="0"/>
              <a:t> as follows,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new concept. It’s roughly clear to everyone in scientific computing  why you want to it and how you can do it. But maybe a lot of people do not know much what specific method to try.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52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Implicit DG(P1) w/ Jacobi Method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84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84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practical sense, the</a:t>
            </a:r>
            <a:r>
              <a:rPr lang="en-US" baseline="0" dirty="0" smtClean="0"/>
              <a:t> current OpenACC-based code does not enjoy a wide range of portability.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043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“element based” loop strategy is still a very fast</a:t>
            </a:r>
            <a:r>
              <a:rPr lang="en-US" baseline="0" dirty="0" smtClean="0"/>
              <a:t> method on GPU devices, if you read the referred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1256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003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8349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E3ED3-9A3C-7345-8880-4C88A765B878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863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tandard_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0831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dirty="0" smtClean="0"/>
              <a:t>HEADING GOES HERE IN RED UNIVERS CONDENSED BOLD ALL CAPS</a:t>
            </a:r>
          </a:p>
        </p:txBody>
      </p:sp>
    </p:spTree>
    <p:extLst>
      <p:ext uri="{BB962C8B-B14F-4D97-AF65-F5344CB8AC3E}">
        <p14:creationId xmlns:p14="http://schemas.microsoft.com/office/powerpoint/2010/main" val="38894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10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5600" y="990600"/>
            <a:ext cx="2057400" cy="5135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33400" y="990600"/>
            <a:ext cx="6019800" cy="513556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171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755"/>
            <a:ext cx="7772400" cy="2015876"/>
          </a:xfrm>
          <a:noFill/>
        </p:spPr>
        <p:txBody>
          <a:bodyPr/>
          <a:lstStyle>
            <a:lvl1pPr>
              <a:defRPr sz="2800" baseline="0">
                <a:solidFill>
                  <a:srgbClr val="00009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9551"/>
            <a:ext cx="6400800" cy="1752600"/>
          </a:xfrm>
          <a:ln>
            <a:noFill/>
          </a:ln>
        </p:spPr>
        <p:txBody>
          <a:bodyPr/>
          <a:lstStyle>
            <a:lvl1pPr marL="0" indent="0" algn="ctr">
              <a:buNone/>
              <a:defRPr baseline="0">
                <a:solidFill>
                  <a:srgbClr val="0000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9CB145-2085-CF4E-B27A-C6E8DBF1AF27}" type="datetime1">
              <a:rPr lang="en-US" smtClean="0"/>
              <a:t>14/12/19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6690076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Yidong Xia et al, A Discontinuous Galerkin Method for Compressible Flows on Hybrid Grids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94208" y="6356350"/>
            <a:ext cx="1392591" cy="365125"/>
          </a:xfrm>
          <a:prstGeom prst="rect">
            <a:avLst/>
          </a:prstGeom>
        </p:spPr>
        <p:txBody>
          <a:bodyPr/>
          <a:lstStyle/>
          <a:p>
            <a:fld id="{20CEB7CF-D06B-6149-9AF4-57603A41D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4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36877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566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338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2438400"/>
            <a:ext cx="40005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6300" y="2438400"/>
            <a:ext cx="40005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47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73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1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35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536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474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standard_backgroun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90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HEADING GOES HERE IN UNIVERS CONDENSED CAPS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438400"/>
            <a:ext cx="81534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 b="1" i="0">
          <a:solidFill>
            <a:srgbClr val="FF0000"/>
          </a:solidFill>
          <a:latin typeface="Arial"/>
          <a:ea typeface="+mj-ea"/>
          <a:cs typeface="Arial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  <a:cs typeface="宋体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charset="0"/>
          <a:ea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0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3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0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60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61.emf"/><Relationship Id="rId10" Type="http://schemas.openxmlformats.org/officeDocument/2006/relationships/oleObject" Target="../embeddings/oleObject20.bin"/><Relationship Id="rId11" Type="http://schemas.openxmlformats.org/officeDocument/2006/relationships/image" Target="../media/image6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3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65.emf"/><Relationship Id="rId10" Type="http://schemas.openxmlformats.org/officeDocument/2006/relationships/image" Target="../media/image6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4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597" y="937074"/>
            <a:ext cx="8416272" cy="1439570"/>
          </a:xfrm>
        </p:spPr>
        <p:txBody>
          <a:bodyPr/>
          <a:lstStyle/>
          <a:p>
            <a:pPr algn="ctr"/>
            <a:r>
              <a:rPr lang="en-US" sz="2400" b="1" dirty="0" smtClean="0"/>
              <a:t>Development of a Portable, GPU-Accelerated Reconstructed Discontinuous </a:t>
            </a:r>
            <a:r>
              <a:rPr lang="en-US" sz="2400" b="1" dirty="0" err="1" smtClean="0"/>
              <a:t>Galerkin</a:t>
            </a:r>
            <a:r>
              <a:rPr lang="en-US" sz="2400" b="1" dirty="0" smtClean="0"/>
              <a:t> Code on Unstructured Hybrid Grids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3814" y="2554486"/>
            <a:ext cx="6864158" cy="3078217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Jialin Lou, </a:t>
            </a:r>
            <a:r>
              <a:rPr lang="en-US" sz="1600" b="1" dirty="0" err="1" smtClean="0"/>
              <a:t>Xiaodong</a:t>
            </a:r>
            <a:r>
              <a:rPr lang="en-US" sz="1600" b="1" dirty="0" smtClean="0"/>
              <a:t> Liu, </a:t>
            </a:r>
            <a:r>
              <a:rPr lang="en-US" sz="1600" b="1" dirty="0" err="1" smtClean="0"/>
              <a:t>Lixiang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Luo</a:t>
            </a:r>
            <a:r>
              <a:rPr lang="en-US" sz="1600" b="1" dirty="0" smtClean="0"/>
              <a:t>, Hong Luo, and Jack Edwards</a:t>
            </a:r>
          </a:p>
          <a:p>
            <a:r>
              <a:rPr lang="en-US" sz="1600" dirty="0" smtClean="0"/>
              <a:t>Department of Mechanical and Aerospace Engineering</a:t>
            </a:r>
          </a:p>
          <a:p>
            <a:r>
              <a:rPr lang="en-US" sz="1600" dirty="0" smtClean="0"/>
              <a:t>North Carolina State University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</a:t>
            </a:r>
          </a:p>
          <a:p>
            <a:r>
              <a:rPr lang="en-US" sz="1600" b="1" dirty="0" smtClean="0"/>
              <a:t>Frank Mueller, and </a:t>
            </a:r>
            <a:r>
              <a:rPr lang="en-US" sz="1600" b="1" dirty="0" err="1" smtClean="0"/>
              <a:t>Saransh</a:t>
            </a:r>
            <a:r>
              <a:rPr lang="en-US" sz="1600" b="1" dirty="0" smtClean="0"/>
              <a:t> Gupta</a:t>
            </a:r>
          </a:p>
          <a:p>
            <a:r>
              <a:rPr lang="en-US" sz="1600" dirty="0" smtClean="0"/>
              <a:t>Department of Computer Science</a:t>
            </a:r>
          </a:p>
          <a:p>
            <a:r>
              <a:rPr lang="en-US" sz="1600" dirty="0" smtClean="0"/>
              <a:t>North Carolina State University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466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5632704"/>
            <a:ext cx="1543312" cy="1225296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62" y="5632704"/>
            <a:ext cx="1631571" cy="122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791200"/>
            <a:ext cx="13049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638800"/>
            <a:ext cx="1600200" cy="1219200"/>
          </a:xfrm>
          <a:prstGeom prst="rect">
            <a:avLst/>
          </a:prstGeom>
          <a:noFill/>
          <a:ln w="64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" b="4976"/>
          <a:stretch>
            <a:fillRect/>
          </a:stretch>
        </p:blipFill>
        <p:spPr bwMode="auto">
          <a:xfrm>
            <a:off x="7543800" y="5638800"/>
            <a:ext cx="1600200" cy="1219200"/>
          </a:xfrm>
          <a:prstGeom prst="rect">
            <a:avLst/>
          </a:prstGeom>
          <a:noFill/>
          <a:ln w="64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 flipV="1">
            <a:off x="0" y="914400"/>
            <a:ext cx="4572000" cy="460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0" y="914400"/>
            <a:ext cx="4572000" cy="460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7524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364" y="225314"/>
            <a:ext cx="6324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AFOSR BRI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Co-Design of Hardware/Software for Predicting UAV Aerodynamics</a:t>
            </a:r>
            <a:endParaRPr lang="en-US" sz="1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7" name="文本框 2"/>
          <p:cNvSpPr txBox="1">
            <a:spLocks noChangeArrowheads="1"/>
          </p:cNvSpPr>
          <p:nvPr/>
        </p:nvSpPr>
        <p:spPr bwMode="auto">
          <a:xfrm>
            <a:off x="228600" y="480060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/>
              <a:t>Presented by </a:t>
            </a:r>
            <a:r>
              <a:rPr lang="en-US" altLang="zh-CN" sz="1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Jialin</a:t>
            </a:r>
            <a:r>
              <a:rPr lang="zh-CN" altLang="en-US" sz="1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zh-CN" sz="1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Lou, Ph.D. Student</a:t>
            </a:r>
          </a:p>
          <a:p>
            <a:pPr algn="ctr"/>
            <a:r>
              <a:rPr lang="en-US" altLang="zh-CN" sz="1800" dirty="0" smtClean="0"/>
              <a:t>Friday,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December 19 2014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4680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Governing Equations of Fluid </a:t>
            </a:r>
            <a:r>
              <a:rPr lang="en-US" sz="2800" dirty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ynamics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079268"/>
              </p:ext>
            </p:extLst>
          </p:nvPr>
        </p:nvGraphicFramePr>
        <p:xfrm>
          <a:off x="304800" y="1371600"/>
          <a:ext cx="8534400" cy="51816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The Navier-Stokes equations for unsteady compressible flows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(cont.)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The pressure </a:t>
                      </a:r>
                      <a:r>
                        <a:rPr lang="en-US" i="1" dirty="0" smtClean="0">
                          <a:latin typeface="Arial"/>
                          <a:cs typeface="Arial"/>
                        </a:rPr>
                        <a:t>p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can be computed from the equation of state (EOS)</a:t>
                      </a: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which is valid for perfect gas. The ratio of specific heats </a:t>
                      </a:r>
                      <a:r>
                        <a:rPr lang="en-US" i="1" dirty="0" err="1" smtClean="0">
                          <a:latin typeface="Arial"/>
                          <a:cs typeface="Arial"/>
                        </a:rPr>
                        <a:t>γ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is assumed to be constant and equal to 1.4.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The viscous stress tensor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τ</a:t>
                      </a:r>
                      <a:r>
                        <a:rPr lang="en-US" sz="1800" b="0" i="1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ij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and heat flux vector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q</a:t>
                      </a:r>
                      <a:r>
                        <a:rPr lang="en-US" sz="1800" b="0" i="1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are given by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is the temperature of the fluid,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the laminar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Prandtl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number, which is 0.7 for air.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μ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represents the molecular viscosity, which can be determined through the Sutherlands law </a:t>
                      </a:r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μ</a:t>
                      </a:r>
                      <a:r>
                        <a:rPr lang="en-US" sz="1800" b="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is the viscosity at the reference temperature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</a:t>
                      </a:r>
                      <a:r>
                        <a:rPr lang="en-US" sz="1800" b="0" i="0" kern="1200" baseline="-250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and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110K.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24318"/>
              </p:ext>
            </p:extLst>
          </p:nvPr>
        </p:nvGraphicFramePr>
        <p:xfrm>
          <a:off x="3733800" y="5334000"/>
          <a:ext cx="1879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3" imgW="1155700" imgH="508000" progId="Equation.3">
                  <p:embed/>
                </p:oleObj>
              </mc:Choice>
              <mc:Fallback>
                <p:oleObj name="Equation" r:id="rId3" imgW="11557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5334000"/>
                        <a:ext cx="1879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420723"/>
              </p:ext>
            </p:extLst>
          </p:nvPr>
        </p:nvGraphicFramePr>
        <p:xfrm>
          <a:off x="1676400" y="3810000"/>
          <a:ext cx="29940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5" imgW="1841500" imgH="508000" progId="Equation.3">
                  <p:embed/>
                </p:oleObj>
              </mc:Choice>
              <mc:Fallback>
                <p:oleObj name="Equation" r:id="rId5" imgW="18415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400" y="3810000"/>
                        <a:ext cx="299402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386410"/>
              </p:ext>
            </p:extLst>
          </p:nvPr>
        </p:nvGraphicFramePr>
        <p:xfrm>
          <a:off x="5181600" y="3886200"/>
          <a:ext cx="1671638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7" imgW="1028700" imgH="444500" progId="Equation.3">
                  <p:embed/>
                </p:oleObj>
              </mc:Choice>
              <mc:Fallback>
                <p:oleObj name="Equation" r:id="rId7" imgW="1028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1600" y="3886200"/>
                        <a:ext cx="1671638" cy="72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505520"/>
              </p:ext>
            </p:extLst>
          </p:nvPr>
        </p:nvGraphicFramePr>
        <p:xfrm>
          <a:off x="3048000" y="2133600"/>
          <a:ext cx="2415786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9" imgW="1485900" imgH="393700" progId="Equation.DSMT4">
                  <p:embed/>
                </p:oleObj>
              </mc:Choice>
              <mc:Fallback>
                <p:oleObj name="Equation" r:id="rId9" imgW="1485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000" y="2133600"/>
                        <a:ext cx="2415786" cy="64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Discontinuous Galerkin Method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51875"/>
              </p:ext>
            </p:extLst>
          </p:nvPr>
        </p:nvGraphicFramePr>
        <p:xfrm>
          <a:off x="304800" y="1371600"/>
          <a:ext cx="8534400" cy="5273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Weak formulation of the governing equations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where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1800" i="1" baseline="-25000" dirty="0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b="1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is the basis function of polynomials of degree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800" dirty="0" smtClean="0"/>
                        <a:t>,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and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is the dimension of the polynomial space 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800" dirty="0" smtClean="0"/>
                        <a:t>.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The Taylor-basis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discontinuous Galerkin (DG(</a:t>
                      </a:r>
                      <a:r>
                        <a:rPr lang="en-US" sz="1800" b="0" i="1" baseline="0" dirty="0" smtClean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)) solution in each element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For example, the underlying piecewise linear polynomial DG(P1) solution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where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i="1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800" i="1" baseline="-25000" dirty="0" smtClean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sz="1800" i="1" dirty="0" err="1" smtClean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lang="en-US" sz="1800" i="1" baseline="-25000" dirty="0" err="1" smtClean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sz="1800" i="1" dirty="0" err="1" smtClean="0"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lang="en-US" sz="1800" i="1" baseline="-25000" dirty="0" err="1" smtClean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is the coordinate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of the element center.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501445"/>
              </p:ext>
            </p:extLst>
          </p:nvPr>
        </p:nvGraphicFramePr>
        <p:xfrm>
          <a:off x="2209800" y="1828800"/>
          <a:ext cx="4800600" cy="142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3" imgW="2946400" imgH="876300" progId="Equation.3">
                  <p:embed/>
                </p:oleObj>
              </mc:Choice>
              <mc:Fallback>
                <p:oleObj name="Equation" r:id="rId3" imgW="29464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828800"/>
                        <a:ext cx="4800600" cy="142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522650"/>
              </p:ext>
            </p:extLst>
          </p:nvPr>
        </p:nvGraphicFramePr>
        <p:xfrm>
          <a:off x="3962400" y="4114800"/>
          <a:ext cx="12763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5" imgW="749300" imgH="457200" progId="Equation.3">
                  <p:embed/>
                </p:oleObj>
              </mc:Choice>
              <mc:Fallback>
                <p:oleObj name="Equation" r:id="rId5" imgW="749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2400" y="4114800"/>
                        <a:ext cx="127635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906871"/>
              </p:ext>
            </p:extLst>
          </p:nvPr>
        </p:nvGraphicFramePr>
        <p:xfrm>
          <a:off x="1752600" y="5410200"/>
          <a:ext cx="57975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7" imgW="3403600" imgH="457200" progId="Equation.DSMT4">
                  <p:embed/>
                </p:oleObj>
              </mc:Choice>
              <mc:Fallback>
                <p:oleObj name="Equation" r:id="rId7" imgW="3403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2600" y="5410200"/>
                        <a:ext cx="5797550" cy="77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9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Reconstructed Discontinuous Galerkin Method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77189"/>
              </p:ext>
            </p:extLst>
          </p:nvPr>
        </p:nvGraphicFramePr>
        <p:xfrm>
          <a:off x="304800" y="1371600"/>
          <a:ext cx="8534400" cy="44957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Hierarchical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WENO reconstruction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 quadratic polynomial DG(P2) solution is obtained via a hierarchical WENO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reconstruction approach in each element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Least-squares reconstruction to obtain an initial quadratic solution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WENO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reconstruction for the second derivatives to maintain linear stability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WENO reconstruction for the first derivatives to maintain nonlinear stability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Reference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  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H. Luo, Y. Xia, S. Li, and R. Nourgaliev.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 Hermite WENO Reconstruction-Based Discontinuous Galerkin Method for the Euler Equations on Tetrahedral grids</a:t>
                      </a: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  <a:r>
                        <a:rPr lang="en-US" sz="1400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J.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Comput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Phys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231(16):5489–5503, 2012.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H. Luo, Y. Xia, S. Spiegel, R. Nourgaliev, and Z. Jiang.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 Reconstructed Discontinuous Galerkin Method Based on a Hierarchical WENO Reconstruction for Compressible Flows on Tetrahedral Grids. </a:t>
                      </a:r>
                      <a:r>
                        <a:rPr lang="en-US" sz="1400" u="sng" kern="1200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J.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Comput</a:t>
                      </a:r>
                      <a:r>
                        <a:rPr lang="en-US" sz="1400" i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Phys.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236:477–492, 2013. 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3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Discontinuous Galerkin Method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845980"/>
              </p:ext>
            </p:extLst>
          </p:nvPr>
        </p:nvGraphicFramePr>
        <p:xfrm>
          <a:off x="304800" y="1371600"/>
          <a:ext cx="8534400" cy="4328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Semi-discrete form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 system of ordinary differential equations (ODEs) in time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M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is the mass matrix and 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is the residual vector. 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Three-stage TVD Runge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-Kutta (TVDRK3) t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ime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stepping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518990"/>
              </p:ext>
            </p:extLst>
          </p:nvPr>
        </p:nvGraphicFramePr>
        <p:xfrm>
          <a:off x="3886200" y="2133600"/>
          <a:ext cx="1219199" cy="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Equation" r:id="rId3" imgW="685800" imgH="393700" progId="Equation.3">
                  <p:embed/>
                </p:oleObj>
              </mc:Choice>
              <mc:Fallback>
                <p:oleObj name="Equation" r:id="rId3" imgW="685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6200" y="2133600"/>
                        <a:ext cx="1219199" cy="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992859"/>
              </p:ext>
            </p:extLst>
          </p:nvPr>
        </p:nvGraphicFramePr>
        <p:xfrm>
          <a:off x="3276600" y="3886200"/>
          <a:ext cx="384279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5" imgW="2286000" imgH="1041400" progId="Equation.DSMT4">
                  <p:embed/>
                </p:oleObj>
              </mc:Choice>
              <mc:Fallback>
                <p:oleObj name="Equation" r:id="rId5" imgW="2286000" imgH="1041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6600" y="3886200"/>
                        <a:ext cx="384279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78917"/>
              </p:ext>
            </p:extLst>
          </p:nvPr>
        </p:nvGraphicFramePr>
        <p:xfrm>
          <a:off x="304800" y="1371600"/>
          <a:ext cx="8534400" cy="3276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Example: a readily vectorizable region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Domain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integral: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loop over mesh elements </a:t>
                      </a:r>
                      <a:r>
                        <a:rPr lang="en-US" b="0" i="1" baseline="0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Ω</a:t>
                      </a:r>
                      <a:r>
                        <a:rPr lang="en-US" b="0" i="1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OpenMP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version</a:t>
                      </a: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Nelem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this element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OpenACC version</a:t>
                      </a: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loop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Nelem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this element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8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267732"/>
              </p:ext>
            </p:extLst>
          </p:nvPr>
        </p:nvGraphicFramePr>
        <p:xfrm>
          <a:off x="5029200" y="1752600"/>
          <a:ext cx="1598279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3" imgW="1066800" imgH="304800" progId="Equation.DSMT4">
                  <p:embed/>
                </p:oleObj>
              </mc:Choice>
              <mc:Fallback>
                <p:oleObj name="Equation" r:id="rId3" imgW="10668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200" y="1752600"/>
                        <a:ext cx="1598279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62256"/>
              </p:ext>
            </p:extLst>
          </p:nvPr>
        </p:nvGraphicFramePr>
        <p:xfrm>
          <a:off x="304800" y="1371600"/>
          <a:ext cx="8534400" cy="3733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Example: a region that is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readily vectorizable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Face integral: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loop over mesh faces </a:t>
                      </a:r>
                      <a:r>
                        <a:rPr lang="en-US" b="0" i="1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Τ</a:t>
                      </a:r>
                      <a:r>
                        <a:rPr lang="en-US" b="0" i="1" baseline="-25000" dirty="0" err="1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OpenMP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version</a:t>
                      </a:r>
                      <a:endParaRPr lang="en-US" sz="18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Njfac+1,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Nafac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face-left element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face-right element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OpenACC version</a:t>
                      </a:r>
                    </a:p>
                    <a:p>
                      <a:endParaRPr lang="en-US" sz="1000" kern="1200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Njfac+1,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Nafac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face-left element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!... contribution to the face-right element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8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684610"/>
              </p:ext>
            </p:extLst>
          </p:nvPr>
        </p:nvGraphicFramePr>
        <p:xfrm>
          <a:off x="4419600" y="1752600"/>
          <a:ext cx="129475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3" imgW="863600" imgH="304800" progId="Equation.DSMT4">
                  <p:embed/>
                </p:oleObj>
              </mc:Choice>
              <mc:Fallback>
                <p:oleObj name="Equation" r:id="rId3" imgW="8636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9600" y="1752600"/>
                        <a:ext cx="129475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4800" y="5410200"/>
            <a:ext cx="85344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“race condition” – multiple writes to the same elemental residual vector!  </a:t>
            </a:r>
            <a:endParaRPr lang="en-US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792379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191000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3733800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4173379"/>
            <a:ext cx="3048000" cy="2462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7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943577"/>
              </p:ext>
            </p:extLst>
          </p:nvPr>
        </p:nvGraphicFramePr>
        <p:xfrm>
          <a:off x="304800" y="1371600"/>
          <a:ext cx="8534400" cy="4084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A common method for avoiding “race condition” in face integral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Perform face </a:t>
                      </a:r>
                      <a:r>
                        <a:rPr lang="en-US" b="1" i="0" dirty="0" smtClean="0">
                          <a:latin typeface="Arial"/>
                          <a:cs typeface="Arial"/>
                        </a:rPr>
                        <a:t>integral at the element level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i="0" dirty="0" smtClean="0">
                          <a:latin typeface="Arial"/>
                          <a:cs typeface="Arial"/>
                        </a:rPr>
                        <a:t>All the</a:t>
                      </a:r>
                      <a:r>
                        <a:rPr lang="en-US" i="0" baseline="0" dirty="0" smtClean="0">
                          <a:latin typeface="Arial"/>
                          <a:cs typeface="Arial"/>
                        </a:rPr>
                        <a:t> computing is implemented as loops over mesh elements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800" i="0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Overheads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Lead to redundant computation of face integrals </a:t>
                      </a:r>
                      <a:r>
                        <a:rPr lang="en-US" b="0" i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(doubled!)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="0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Require an additional element-face connectivity array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Reference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articles on unstructured DG/FV methods (with CUDA)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A. Corrigan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et al.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600" b="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Running Unstructured Grid-based CFD Solvers on Modern Graphics Hardware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Int. J. </a:t>
                      </a:r>
                      <a:r>
                        <a:rPr lang="en-US" sz="160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Numer</a:t>
                      </a:r>
                      <a:r>
                        <a:rPr lang="en-US" sz="160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Methods Fluids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66(2):221–229, 2011.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8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Tristan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Cabel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 and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Stephane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Lanteri</a:t>
                      </a:r>
                      <a:r>
                        <a:rPr lang="en-US" sz="1600" u="sng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600" u="sng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Discontinuous Galerkin Time-Domain Solver</a:t>
                      </a:r>
                      <a:r>
                        <a:rPr lang="en-US" sz="1600" u="sng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u="sng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on GPU Based Systems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1600" dirty="0" err="1" smtClean="0">
                          <a:latin typeface="Arial"/>
                          <a:cs typeface="Arial"/>
                        </a:rPr>
                        <a:t>Plafrim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 meeting, May 31, 2011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04800" y="5715000"/>
            <a:ext cx="85344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This design approach requires a major rebuild in code structures! </a:t>
            </a:r>
            <a:endParaRPr lang="en-US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7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061937"/>
              </p:ext>
            </p:extLst>
          </p:nvPr>
        </p:nvGraphicFramePr>
        <p:xfrm>
          <a:off x="304800" y="1371600"/>
          <a:ext cx="8534400" cy="1996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alternative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 approach to avoiding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“race condition” in face integral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Face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renumbering (c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oloring method)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renumber the faces and split them into several groups.</a:t>
                      </a:r>
                      <a:endParaRPr lang="en-US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Any two faces that share a common cell do not reside in the same group.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original face loops are nested in a sequential loop over groups.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43539"/>
              </p:ext>
            </p:extLst>
          </p:nvPr>
        </p:nvGraphicFramePr>
        <p:xfrm>
          <a:off x="304800" y="3733800"/>
          <a:ext cx="8534400" cy="217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685800"/>
                <a:gridCol w="304800"/>
                <a:gridCol w="228600"/>
                <a:gridCol w="1524000"/>
                <a:gridCol w="609600"/>
                <a:gridCol w="228600"/>
                <a:gridCol w="1371600"/>
                <a:gridCol w="685800"/>
                <a:gridCol w="685800"/>
                <a:gridCol w="457200"/>
                <a:gridCol w="304800"/>
                <a:gridCol w="228600"/>
              </a:tblGrid>
              <a:tr h="370840">
                <a:tc gridSpan="13">
                  <a:txBody>
                    <a:bodyPr/>
                    <a:lstStyle/>
                    <a:p>
                      <a:pPr algn="just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example of “face renumbering &amp; grouping”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13"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Before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12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Physical boundary faces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accent3"/>
                          </a:solidFill>
                          <a:latin typeface="Arial"/>
                          <a:cs typeface="Arial"/>
                        </a:rPr>
                        <a:t>Partition boundary</a:t>
                      </a:r>
                      <a:r>
                        <a:rPr lang="en-US" sz="1400" b="1" baseline="0" dirty="0" smtClean="0">
                          <a:solidFill>
                            <a:schemeClr val="accent3"/>
                          </a:solidFill>
                          <a:latin typeface="Arial"/>
                          <a:cs typeface="Arial"/>
                        </a:rPr>
                        <a:t> faces</a:t>
                      </a:r>
                      <a:endParaRPr lang="en-US" sz="1400" b="1" dirty="0" smtClean="0">
                        <a:solidFill>
                          <a:schemeClr val="accent3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faces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0840">
                <a:tc gridSpan="13"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After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4 groups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3 groups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6 groups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86442"/>
              </p:ext>
            </p:extLst>
          </p:nvPr>
        </p:nvGraphicFramePr>
        <p:xfrm>
          <a:off x="304800" y="1371600"/>
          <a:ext cx="8534400" cy="472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Example: face loops after “face renumbering &amp; grouping”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original face loops are nested in a sequential loop over groups. 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b="1" dirty="0" err="1" smtClean="0">
                          <a:effectLst/>
                          <a:latin typeface="Arial"/>
                          <a:cs typeface="Arial"/>
                        </a:rPr>
                        <a:t>OpenMP</a:t>
                      </a:r>
                      <a:r>
                        <a:rPr lang="en-US" b="1" baseline="0" dirty="0" smtClean="0">
                          <a:effectLst/>
                          <a:latin typeface="Arial"/>
                          <a:cs typeface="Arial"/>
                        </a:rPr>
                        <a:t> version</a:t>
                      </a:r>
                    </a:p>
                    <a:p>
                      <a:endParaRPr lang="en-US" sz="1000" b="1" kern="1200" dirty="0" smtClean="0">
                        <a:solidFill>
                          <a:srgbClr val="660066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Njfac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/>
                      </a:r>
                      <a:b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Nfac0 = Nfac1 + 1</a:t>
                      </a:r>
                      <a:b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Nfac0, Nfac1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!... contribution to the face-left element 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the face-right element 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</a:t>
                      </a:r>
                      <a:r>
                        <a:rPr lang="en-US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: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omp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rgbClr val="66006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  <a:latin typeface="Arial"/>
                          <a:cs typeface="Arial"/>
                        </a:rPr>
                        <a:t>OpenACC version</a:t>
                      </a:r>
                    </a:p>
                    <a:p>
                      <a:endParaRPr lang="en-US" sz="1000" kern="1200" dirty="0" smtClean="0">
                        <a:solidFill>
                          <a:srgbClr val="660066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Njfac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Nfac0 = Nfac1 + 1</a:t>
                      </a:r>
                      <a:b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Nfac1 = 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fpass_ift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ipass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parallel </a:t>
                      </a:r>
                      <a:endParaRPr lang="en-US" sz="14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do</a:t>
                      </a:r>
                      <a:b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ifa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Nfac0, Nfac1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do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ig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= 1,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Ngp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the face-left element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- flux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!... contribution to the face-right element 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=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rhsel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(:, :,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ier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+ flux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!$</a:t>
                      </a:r>
                      <a:r>
                        <a:rPr lang="en-US" sz="1400" b="1" kern="1200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acc</a:t>
                      </a:r>
                      <a:r>
                        <a:rPr lang="en-US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end parallel </a:t>
                      </a:r>
                    </a:p>
                    <a:p>
                      <a:r>
                        <a:rPr lang="en-US" sz="1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enddo</a:t>
                      </a:r>
                      <a:r>
                        <a:rPr lang="en-US" sz="1400" b="1" kern="1200" dirty="0" smtClean="0">
                          <a:solidFill>
                            <a:srgbClr val="66006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b="1" dirty="0" smtClean="0">
                        <a:solidFill>
                          <a:srgbClr val="660066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8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9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Design of OpenACC Parallel </a:t>
            </a:r>
            <a:r>
              <a:rPr lang="en-US" sz="2800" dirty="0">
                <a:solidFill>
                  <a:srgbClr val="000090"/>
                </a:solidFill>
              </a:rPr>
              <a:t>R</a:t>
            </a:r>
            <a:r>
              <a:rPr lang="en-US" sz="2800" dirty="0" smtClean="0">
                <a:solidFill>
                  <a:srgbClr val="000090"/>
                </a:solidFill>
              </a:rPr>
              <a:t>egions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934895"/>
              </p:ext>
            </p:extLst>
          </p:nvPr>
        </p:nvGraphicFramePr>
        <p:xfrm>
          <a:off x="304800" y="1371600"/>
          <a:ext cx="8534400" cy="5090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“Face renumbering &amp; grouping” vs. “element loops”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Advantages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No redundant computation.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Least intrusion to the original code structures. </a:t>
                      </a:r>
                      <a:endParaRPr lang="en-US" sz="1800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Recoverable to CPU parallel computing.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effectLst/>
                          <a:latin typeface="Arial"/>
                          <a:cs typeface="Arial"/>
                        </a:rPr>
                        <a:t>Disadvantages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Sequential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 groups lead to o</a:t>
                      </a: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verheads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 in initializing more parallel kernels.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baseline="0" dirty="0" smtClean="0">
                          <a:effectLst/>
                          <a:latin typeface="Arial"/>
                          <a:cs typeface="Arial"/>
                        </a:rPr>
                        <a:t>Remarks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="1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No direct comparison of these two strategies is yet conducted for our solver. It is unknown which will render better performance on GPU.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800" baseline="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Since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portability 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is our design priority, the current approach is a preferred, although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optimal performance </a:t>
                      </a:r>
                      <a:r>
                        <a:rPr lang="en-US" sz="1800" baseline="0" dirty="0" smtClean="0">
                          <a:effectLst/>
                          <a:latin typeface="Arial"/>
                          <a:cs typeface="Arial"/>
                        </a:rPr>
                        <a:t>might be compromised.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endParaRPr lang="en-US" sz="1600" baseline="0" dirty="0" smtClean="0"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1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Outline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334000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>
                <a:latin typeface="Arial"/>
                <a:cs typeface="Arial"/>
              </a:rPr>
              <a:t>O</a:t>
            </a:r>
            <a:r>
              <a:rPr lang="en-US" sz="2400" dirty="0" smtClean="0">
                <a:latin typeface="Arial"/>
                <a:cs typeface="Arial"/>
              </a:rPr>
              <a:t>verview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Motivation and objective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Governing equations of fluid dynamics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Discontinuous Galerkin formulation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Development of RDGFLO code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Applications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Concluding remarks</a:t>
            </a: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Future work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9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Development of RDGFLO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92308"/>
              </p:ext>
            </p:extLst>
          </p:nvPr>
        </p:nvGraphicFramePr>
        <p:xfrm>
          <a:off x="304800" y="13716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Workflow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for p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2000" baseline="0" dirty="0" err="1" smtClean="0">
                          <a:latin typeface="Arial"/>
                          <a:cs typeface="Arial"/>
                        </a:rPr>
                        <a:t>multigird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method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591703"/>
              </p:ext>
            </p:extLst>
          </p:nvPr>
        </p:nvGraphicFramePr>
        <p:xfrm>
          <a:off x="304800" y="1752600"/>
          <a:ext cx="8534400" cy="40284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3307"/>
                <a:gridCol w="4201093"/>
              </a:tblGrid>
              <a:tr h="176666"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Loop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over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steps</a:t>
                      </a:r>
                      <a:endParaRPr lang="en-US" sz="1400" b="1" dirty="0">
                        <a:solidFill>
                          <a:srgbClr val="66006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P-</a:t>
                      </a:r>
                      <a:r>
                        <a:rPr lang="en-US" altLang="zh-CN" sz="1400" b="1" dirty="0" err="1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multgrid</a:t>
                      </a:r>
                      <a:endParaRPr lang="zh-CN" altLang="en-US" sz="1400" b="1" dirty="0" smtClean="0">
                        <a:solidFill>
                          <a:srgbClr val="660066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132269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DO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itime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 = 1,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ntime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Transfer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P1-&gt;P0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ACC</a:t>
                      </a:r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Predict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time-step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higher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Predict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time-step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lower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level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Loop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over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TVDRK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stages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lang="zh-CN" altLang="en-US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baseline="0" dirty="0" err="1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rDG</a:t>
                      </a:r>
                      <a:r>
                        <a:rPr lang="en-US" altLang="zh-CN" sz="1400" b="1" baseline="0" dirty="0" smtClean="0">
                          <a:solidFill>
                            <a:srgbClr val="660066"/>
                          </a:solidFill>
                          <a:latin typeface="Times New Roman"/>
                          <a:cs typeface="Times New Roman"/>
                        </a:rPr>
                        <a:t>(P1P2)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Compute R.H.S vector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</a:t>
                      </a:r>
                      <a:endParaRPr lang="en-US" altLang="zh-CN" sz="1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Do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istage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=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1,</a:t>
                      </a:r>
                      <a:r>
                        <a:rPr lang="zh-CN" altLang="en-US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nstage</a:t>
                      </a:r>
                      <a:endParaRPr lang="zh-CN" altLang="en-US" sz="14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 </a:t>
                      </a:r>
                      <a:r>
                        <a:rPr lang="en-US" altLang="zh-CN" sz="1400" b="1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Compute L.H.S matrix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 = M/</a:t>
                      </a:r>
                      <a:r>
                        <a:rPr lang="en-US" altLang="zh-CN" sz="1400" b="1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dt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– </a:t>
                      </a:r>
                      <a:r>
                        <a:rPr lang="en-US" altLang="zh-CN" sz="1400" b="1" baseline="0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dR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/</a:t>
                      </a:r>
                      <a:r>
                        <a:rPr lang="en-US" altLang="zh-CN" sz="1400" b="1" baseline="0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dU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04964">
                <a:tc>
                  <a:txBody>
                    <a:bodyPr/>
                    <a:lstStyle/>
                    <a:p>
                      <a:endParaRPr lang="zh-CN" alt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 </a:t>
                      </a:r>
                      <a:r>
                        <a:rPr lang="en-US" altLang="zh-CN" sz="1400" b="1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Solve the linear system</a:t>
                      </a:r>
                      <a:r>
                        <a:rPr lang="en-US" altLang="zh-CN" sz="1400" b="1" baseline="0" dirty="0" smtClean="0">
                          <a:solidFill>
                            <a:srgbClr val="8F00FF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Au=R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P1P2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least-squares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reconstruction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!!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Linear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solver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err="1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Preconditioner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R.H.S.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residual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diffusion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! Preconditioning: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P</a:t>
                      </a:r>
                      <a:r>
                        <a:rPr lang="en-US" altLang="zh-CN" sz="14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-1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Au=P</a:t>
                      </a:r>
                      <a:r>
                        <a:rPr lang="en-US" altLang="zh-CN" sz="1400" b="1" baseline="30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-1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19526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WENO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reconstruction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!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Option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1.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GMRES</a:t>
                      </a:r>
                      <a:r>
                        <a:rPr lang="zh-CN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+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LU-SGS</a:t>
                      </a:r>
                      <a:endParaRPr lang="en-US" sz="1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&lt;ACC&gt;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residual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from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convection</a:t>
                      </a:r>
                      <a:endParaRPr lang="en-US" sz="1400" b="1" baseline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!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lang="zh-CN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Option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2.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LU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-SGS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Jacobi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&lt;ACC&gt;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update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solution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vector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!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Option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Jacobi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           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!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Option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4.</a:t>
                      </a:r>
                      <a:r>
                        <a:rPr lang="zh-CN" altLang="en-US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       </a:t>
                      </a:r>
                      <a:r>
                        <a:rPr lang="en-US" altLang="zh-CN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…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en-US" altLang="zh-CN" sz="14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ENDDO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rgbClr val="008000"/>
                          </a:solidFill>
                          <a:latin typeface="Times New Roman"/>
                          <a:cs typeface="Times New Roman"/>
                        </a:rPr>
                        <a:t>ENDDO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88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Computing Resource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1445"/>
              </p:ext>
            </p:extLst>
          </p:nvPr>
        </p:nvGraphicFramePr>
        <p:xfrm>
          <a:off x="304800" y="1371600"/>
          <a:ext cx="8534400" cy="15239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CPU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2-way SMPs with AMD Opteron 6128 (Many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Core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with 8 cores per socket (16 cores per node)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32 GB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DRAM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2.0 GHz core-speed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for 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6128 Opteron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(single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core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73857"/>
              </p:ext>
            </p:extLst>
          </p:nvPr>
        </p:nvGraphicFramePr>
        <p:xfrm>
          <a:off x="304800" y="3124200"/>
          <a:ext cx="8534400" cy="124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GPU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NVIDIA Tesla K20c</a:t>
                      </a:r>
                      <a:endParaRPr lang="en-US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Memory amount: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5.0 GB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Stream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processors: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2496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592424"/>
              </p:ext>
            </p:extLst>
          </p:nvPr>
        </p:nvGraphicFramePr>
        <p:xfrm>
          <a:off x="304800" y="4648200"/>
          <a:ext cx="8534400" cy="17678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Software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(64 bit)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Operating system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CentOS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5.7 Linux x86 64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Compilation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&amp; runtime suite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PGI Accelerator with</a:t>
                      </a:r>
                      <a:r>
                        <a:rPr lang="zh-CN" alt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OpenACC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(ver. 13.</a:t>
                      </a:r>
                      <a:r>
                        <a:rPr lang="en-US" altLang="zh-CN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OpenMPI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(ver. 1.5.</a:t>
                      </a:r>
                      <a:r>
                        <a:rPr lang="en-US" altLang="zh-CN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 </a:t>
                      </a:r>
                      <a:endParaRPr lang="en-US" sz="1600" b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centos-2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638800"/>
            <a:ext cx="1674495" cy="731520"/>
          </a:xfrm>
          <a:prstGeom prst="rect">
            <a:avLst/>
          </a:prstGeom>
        </p:spPr>
      </p:pic>
      <p:pic>
        <p:nvPicPr>
          <p:cNvPr id="7" name="Picture 6" descr="pgi120x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638800"/>
            <a:ext cx="1020726" cy="731520"/>
          </a:xfrm>
          <a:prstGeom prst="rect">
            <a:avLst/>
          </a:prstGeom>
        </p:spPr>
      </p:pic>
      <p:pic>
        <p:nvPicPr>
          <p:cNvPr id="8" name="Picture 7" descr="open-mpi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638800"/>
            <a:ext cx="737234" cy="731520"/>
          </a:xfrm>
          <a:prstGeom prst="rect">
            <a:avLst/>
          </a:prstGeom>
        </p:spPr>
      </p:pic>
      <p:pic>
        <p:nvPicPr>
          <p:cNvPr id="9" name="Picture 8" descr="NVTES_WithCUDA_3D_2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581400"/>
            <a:ext cx="731520" cy="731520"/>
          </a:xfrm>
          <a:prstGeom prst="rect">
            <a:avLst/>
          </a:prstGeom>
        </p:spPr>
      </p:pic>
      <p:pic>
        <p:nvPicPr>
          <p:cNvPr id="10" name="Picture 9" descr="A_Opteron_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33600"/>
            <a:ext cx="62345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Performance Assessment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520289"/>
              </p:ext>
            </p:extLst>
          </p:nvPr>
        </p:nvGraphicFramePr>
        <p:xfrm>
          <a:off x="304800" y="1371600"/>
          <a:ext cx="8534400" cy="21335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Timing measurements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Unit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running time 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</a:t>
                      </a:r>
                      <a:r>
                        <a:rPr lang="en-US" sz="1800" b="0" i="1" kern="1200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unit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where the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running time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run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refers to the time recorded for completing the time marching loop with a given iteration number Ntime.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632197"/>
              </p:ext>
            </p:extLst>
          </p:nvPr>
        </p:nvGraphicFramePr>
        <p:xfrm>
          <a:off x="2667000" y="2133600"/>
          <a:ext cx="405089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Equation" r:id="rId3" imgW="2616200" imgH="393700" progId="Equation.DSMT4">
                  <p:embed/>
                </p:oleObj>
              </mc:Choice>
              <mc:Fallback>
                <p:oleObj name="Equation" r:id="rId3" imgW="26162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2133600"/>
                        <a:ext cx="4050891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788191"/>
              </p:ext>
            </p:extLst>
          </p:nvPr>
        </p:nvGraphicFramePr>
        <p:xfrm>
          <a:off x="304800" y="3733800"/>
          <a:ext cx="8534400" cy="1280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1066800"/>
                <a:gridCol w="74676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Control sets </a:t>
                      </a:r>
                      <a:r>
                        <a:rPr lang="en-US" sz="2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(simulations in double-precision arithmetic)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Parallel computing with </a:t>
                      </a:r>
                      <a:r>
                        <a:rPr lang="en-US" sz="1800" b="1" i="0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GPU device</a:t>
                      </a: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CPU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Serial computing with </a:t>
                      </a:r>
                      <a:r>
                        <a:rPr lang="en-US" sz="1800" b="1" u="none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CPU core</a:t>
                      </a:r>
                      <a:endParaRPr lang="en-US" sz="1800" b="1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5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</a:t>
            </a:r>
            <a:r>
              <a:rPr lang="en-US" altLang="zh-CN" sz="2800" dirty="0" smtClean="0">
                <a:solidFill>
                  <a:srgbClr val="000090"/>
                </a:solidFill>
              </a:rPr>
              <a:t>iming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3776"/>
              </p:ext>
            </p:extLst>
          </p:nvPr>
        </p:nvGraphicFramePr>
        <p:xfrm>
          <a:off x="304800" y="1371600"/>
          <a:ext cx="8534400" cy="5120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Subsonic flow past a sphere </a:t>
                      </a:r>
                      <a:r>
                        <a:rPr lang="en-US" altLang="zh-CN" sz="2000" b="1" dirty="0" smtClean="0">
                          <a:latin typeface="Arial"/>
                          <a:cs typeface="Arial"/>
                        </a:rPr>
                        <a:t>at </a:t>
                      </a:r>
                      <a:r>
                        <a:rPr lang="en-US" altLang="zh-CN" sz="2000" b="1" i="1" dirty="0" smtClean="0">
                          <a:latin typeface="Arial"/>
                          <a:cs typeface="Arial"/>
                        </a:rPr>
                        <a:t>M</a:t>
                      </a:r>
                      <a:r>
                        <a:rPr lang="en-US" altLang="zh-CN" sz="2000" b="1" baseline="-25000" dirty="0" smtClean="0">
                          <a:latin typeface="Arial"/>
                          <a:cs typeface="Arial"/>
                        </a:rPr>
                        <a:t>∞ </a:t>
                      </a:r>
                      <a:r>
                        <a:rPr lang="en-US" altLang="zh-CN" sz="2000" b="1" dirty="0" smtClean="0">
                          <a:latin typeface="Arial"/>
                          <a:cs typeface="Arial"/>
                        </a:rPr>
                        <a:t>= 0.50 and α = 0°.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 a sequence of four successively refined tetrahedral grids.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Pressure 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contours plotted on the surface triangular meshes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5" descr="1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2056610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1b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98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 descr="1c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 descr="1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098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2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2b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2c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2d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38600"/>
            <a:ext cx="2056609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2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853038"/>
              </p:ext>
            </p:extLst>
          </p:nvPr>
        </p:nvGraphicFramePr>
        <p:xfrm>
          <a:off x="304800" y="13716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Timing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measurements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of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p-</a:t>
                      </a:r>
                      <a:r>
                        <a:rPr lang="en-US" altLang="zh-CN" sz="2000" baseline="0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DG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methods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49021"/>
              </p:ext>
            </p:extLst>
          </p:nvPr>
        </p:nvGraphicFramePr>
        <p:xfrm>
          <a:off x="457200" y="2057400"/>
          <a:ext cx="8229599" cy="3810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635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altLang="zh-CN" baseline="-25000" dirty="0" err="1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pMG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DG(P1)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altLang="zh-CN" baseline="-25000" dirty="0" err="1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pMG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rDG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(P1P2)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Nelem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Speedup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Speedup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2,426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12.53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16.31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1.30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25.93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39.95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1.54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16,467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5.15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19.40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3.77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16.36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49.28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3.01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124,706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3.01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27.15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9.00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13.55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53.24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3.94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966,497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2.02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21.37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10.58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34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134522"/>
              </p:ext>
            </p:extLst>
          </p:nvPr>
        </p:nvGraphicFramePr>
        <p:xfrm>
          <a:off x="304800" y="1371600"/>
          <a:ext cx="8534400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Convergence history </a:t>
                      </a:r>
                      <a:r>
                        <a:rPr lang="en-US" sz="2000" baseline="0" dirty="0" err="1" smtClean="0">
                          <a:latin typeface="Arial"/>
                          <a:cs typeface="Arial"/>
                        </a:rPr>
                        <a:t>v.s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. CPU time between </a:t>
                      </a:r>
                      <a:r>
                        <a:rPr lang="en-US" sz="2000" baseline="0" dirty="0" err="1" smtClean="0">
                          <a:latin typeface="Arial"/>
                          <a:cs typeface="Arial"/>
                        </a:rPr>
                        <a:t>pMG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DG on GPU and DG on CPU.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fi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72000" cy="3200400"/>
          </a:xfrm>
          <a:prstGeom prst="rect">
            <a:avLst/>
          </a:prstGeom>
        </p:spPr>
      </p:pic>
      <p:pic>
        <p:nvPicPr>
          <p:cNvPr id="9" name="图片 8" descr="fig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14600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</a:t>
            </a:r>
            <a:r>
              <a:rPr lang="en-US" altLang="zh-CN" sz="2800" dirty="0" smtClean="0">
                <a:solidFill>
                  <a:srgbClr val="000090"/>
                </a:solidFill>
              </a:rPr>
              <a:t>iming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46414"/>
              </p:ext>
            </p:extLst>
          </p:nvPr>
        </p:nvGraphicFramePr>
        <p:xfrm>
          <a:off x="304800" y="1371600"/>
          <a:ext cx="8534400" cy="5120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Transonic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flow over a Boeing 747 aircraft. </a:t>
                      </a:r>
                      <a:r>
                        <a:rPr lang="en-US" altLang="zh-CN" sz="2000" b="1" i="1" dirty="0" smtClean="0">
                          <a:latin typeface="Arial"/>
                          <a:cs typeface="Arial"/>
                        </a:rPr>
                        <a:t>M</a:t>
                      </a:r>
                      <a:r>
                        <a:rPr lang="en-US" altLang="zh-CN" sz="2000" b="1" baseline="-25000" dirty="0" smtClean="0">
                          <a:latin typeface="Arial"/>
                          <a:cs typeface="Arial"/>
                        </a:rPr>
                        <a:t>∞ </a:t>
                      </a:r>
                      <a:r>
                        <a:rPr lang="en-US" altLang="zh-CN" sz="2000" b="1" dirty="0" smtClean="0">
                          <a:latin typeface="Arial"/>
                          <a:cs typeface="Arial"/>
                        </a:rPr>
                        <a:t>= 0.85 and α = 2°.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altLang="zh-CN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On a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set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of two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tetrahedral grids.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US" altLang="zh-CN" sz="18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nelem</a:t>
                      </a:r>
                      <a:r>
                        <a:rPr lang="zh-CN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=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253,577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and</a:t>
                      </a: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1,025,170)</a:t>
                      </a: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Pressure 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contours plotted on the surface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of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Boeing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747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aircraft.</a:t>
                      </a: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 descr="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4343400" cy="2413000"/>
          </a:xfrm>
          <a:prstGeom prst="rect">
            <a:avLst/>
          </a:prstGeom>
        </p:spPr>
      </p:pic>
      <p:pic>
        <p:nvPicPr>
          <p:cNvPr id="5" name="图片 4" descr="f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67000"/>
            <a:ext cx="4327837" cy="24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5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55740"/>
              </p:ext>
            </p:extLst>
          </p:nvPr>
        </p:nvGraphicFramePr>
        <p:xfrm>
          <a:off x="304800" y="13716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Timing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measurements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of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p-</a:t>
                      </a:r>
                      <a:r>
                        <a:rPr lang="en-US" altLang="zh-CN" sz="2000" baseline="0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DG</a:t>
                      </a:r>
                      <a:r>
                        <a:rPr lang="zh-CN" alt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baseline="0" dirty="0" smtClean="0">
                          <a:latin typeface="Arial"/>
                          <a:cs typeface="Arial"/>
                        </a:rPr>
                        <a:t>methods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54634"/>
              </p:ext>
            </p:extLst>
          </p:nvPr>
        </p:nvGraphicFramePr>
        <p:xfrm>
          <a:off x="228600" y="2489200"/>
          <a:ext cx="8458199" cy="2540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4042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635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altLang="zh-CN" baseline="-25000" dirty="0" err="1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pMG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DG(P1)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altLang="zh-CN" baseline="-25000" dirty="0" err="1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pMG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rDG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(P1P2)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Nelem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Speedup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GPU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CPU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Speedup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253,477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3.47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21.49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6.19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32.94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81.43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2.47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1,025,170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2.61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22.71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8.70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30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67992"/>
              </p:ext>
            </p:extLst>
          </p:nvPr>
        </p:nvGraphicFramePr>
        <p:xfrm>
          <a:off x="304800" y="1371600"/>
          <a:ext cx="8534400" cy="70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Convergence history </a:t>
                      </a:r>
                      <a:r>
                        <a:rPr lang="en-US" sz="2000" baseline="0" dirty="0" err="1" smtClean="0">
                          <a:latin typeface="Arial"/>
                          <a:cs typeface="Arial"/>
                        </a:rPr>
                        <a:t>v.s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. CPU time between </a:t>
                      </a:r>
                      <a:r>
                        <a:rPr lang="en-US" sz="2000" baseline="0" dirty="0" err="1" smtClean="0">
                          <a:latin typeface="Arial"/>
                          <a:cs typeface="Arial"/>
                        </a:rPr>
                        <a:t>pMG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DG on GPU and DG on CPU.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fig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572000" cy="3200400"/>
          </a:xfrm>
          <a:prstGeom prst="rect">
            <a:avLst/>
          </a:prstGeom>
        </p:spPr>
      </p:pic>
      <p:pic>
        <p:nvPicPr>
          <p:cNvPr id="5" name="图片 4" descr="fig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2514600"/>
            <a:ext cx="4278086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5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Development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379774"/>
              </p:ext>
            </p:extLst>
          </p:nvPr>
        </p:nvGraphicFramePr>
        <p:xfrm>
          <a:off x="304800" y="1371600"/>
          <a:ext cx="8534400" cy="4602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err="1" smtClean="0">
                          <a:latin typeface="Arial"/>
                          <a:cs typeface="Arial"/>
                        </a:rPr>
                        <a:t>Rosenbrock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method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i="0" dirty="0" smtClean="0">
                          <a:latin typeface="Arial"/>
                          <a:cs typeface="Arial"/>
                        </a:rPr>
                        <a:t>S</a:t>
                      </a:r>
                      <a:r>
                        <a:rPr lang="en-US" altLang="zh-CN" b="1" i="0" dirty="0" smtClean="0">
                          <a:latin typeface="Arial"/>
                          <a:cs typeface="Arial"/>
                        </a:rPr>
                        <a:t>tarting</a:t>
                      </a:r>
                      <a:r>
                        <a:rPr lang="zh-CN" altLang="en-US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dirty="0" smtClean="0">
                          <a:latin typeface="Arial"/>
                          <a:cs typeface="Arial"/>
                        </a:rPr>
                        <a:t>point:</a:t>
                      </a:r>
                      <a:r>
                        <a:rPr lang="zh-CN" altLang="en-US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dirty="0" smtClean="0">
                          <a:latin typeface="Arial"/>
                          <a:cs typeface="Arial"/>
                        </a:rPr>
                        <a:t>Diagonally</a:t>
                      </a:r>
                      <a:r>
                        <a:rPr lang="zh-CN" altLang="en-US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dirty="0" smtClean="0">
                          <a:latin typeface="Arial"/>
                          <a:cs typeface="Arial"/>
                        </a:rPr>
                        <a:t>Runge-Kutta</a:t>
                      </a:r>
                      <a:r>
                        <a:rPr lang="zh-CN" altLang="en-US" b="1" i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dirty="0" smtClean="0">
                          <a:latin typeface="Arial"/>
                          <a:cs typeface="Arial"/>
                        </a:rPr>
                        <a:t>method</a:t>
                      </a:r>
                      <a:endParaRPr lang="en-US" b="1" i="0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zh-CN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Main</a:t>
                      </a:r>
                      <a:r>
                        <a:rPr lang="zh-CN" altLang="en-US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idea:</a:t>
                      </a:r>
                      <a:r>
                        <a:rPr lang="zh-CN" altLang="en-US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Linearize</a:t>
                      </a:r>
                      <a:r>
                        <a:rPr lang="zh-CN" altLang="en-US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formula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altLang="zh-CN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altLang="zh-CN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altLang="zh-CN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altLang="zh-CN" b="1" i="0" baseline="0" dirty="0" smtClean="0">
                        <a:solidFill>
                          <a:schemeClr val="dk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Replace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Jacobian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          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by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                   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so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that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err="1" smtClean="0">
                          <a:latin typeface="Arial"/>
                          <a:cs typeface="Arial"/>
                        </a:rPr>
                        <a:t>Jacobian</a:t>
                      </a:r>
                      <a:r>
                        <a:rPr lang="zh-CN" altLang="en-US" b="1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latin typeface="Arial"/>
                          <a:cs typeface="Arial"/>
                        </a:rPr>
                        <a:t>is only computed once.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altLang="zh-CN" b="1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3rd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order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stages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ROB</a:t>
                      </a:r>
                      <a:r>
                        <a:rPr lang="zh-CN" altLang="en-US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b="1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methods are implemented in RDGFLO code.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525793"/>
              </p:ext>
            </p:extLst>
          </p:nvPr>
        </p:nvGraphicFramePr>
        <p:xfrm>
          <a:off x="1993900" y="2057400"/>
          <a:ext cx="5016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4" imgW="2006600" imgH="457200" progId="Equation.DSMT4">
                  <p:embed/>
                </p:oleObj>
              </mc:Choice>
              <mc:Fallback>
                <p:oleObj name="Equation" r:id="rId4" imgW="2006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3900" y="2057400"/>
                        <a:ext cx="501650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239438"/>
              </p:ext>
            </p:extLst>
          </p:nvPr>
        </p:nvGraphicFramePr>
        <p:xfrm>
          <a:off x="1981200" y="3657600"/>
          <a:ext cx="4229100" cy="588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Equation" r:id="rId6" imgW="1460500" imgH="203200" progId="Equation.DSMT4">
                  <p:embed/>
                </p:oleObj>
              </mc:Choice>
              <mc:Fallback>
                <p:oleObj name="Equation" r:id="rId6" imgW="1460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81200" y="3657600"/>
                        <a:ext cx="4229100" cy="588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264593"/>
              </p:ext>
            </p:extLst>
          </p:nvPr>
        </p:nvGraphicFramePr>
        <p:xfrm>
          <a:off x="2988733" y="4529666"/>
          <a:ext cx="762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Equation" r:id="rId8" imgW="406400" imgH="203200" progId="Equation.DSMT4">
                  <p:embed/>
                </p:oleObj>
              </mc:Choice>
              <mc:Fallback>
                <p:oleObj name="Equation" r:id="rId8" imgW="406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88733" y="4529666"/>
                        <a:ext cx="762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103598"/>
              </p:ext>
            </p:extLst>
          </p:nvPr>
        </p:nvGraphicFramePr>
        <p:xfrm>
          <a:off x="4038600" y="4546599"/>
          <a:ext cx="13001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Equation" r:id="rId10" imgW="660400" imgH="203200" progId="Equation.DSMT4">
                  <p:embed/>
                </p:oleObj>
              </mc:Choice>
              <mc:Fallback>
                <p:oleObj name="Equation" r:id="rId10" imgW="660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38600" y="4546599"/>
                        <a:ext cx="1300163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20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GPU Computing in CFD – Overview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09469"/>
              </p:ext>
            </p:extLst>
          </p:nvPr>
        </p:nvGraphicFramePr>
        <p:xfrm>
          <a:off x="304800" y="1447800"/>
          <a:ext cx="8534400" cy="1432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lt1"/>
                          </a:solidFill>
                          <a:latin typeface="Arial"/>
                          <a:cs typeface="Arial"/>
                        </a:rPr>
                        <a:t>GPGPU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General-purpose computing on graphics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processing units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 utilization of GPU, which typically handles computation only for computer graphics, to perform computation in applications traditionally handled by CPU.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292184"/>
              </p:ext>
            </p:extLst>
          </p:nvPr>
        </p:nvGraphicFramePr>
        <p:xfrm>
          <a:off x="304800" y="30480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Why?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The great potential and scalability of GPGPU for CFD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applications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!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33174"/>
              </p:ext>
            </p:extLst>
          </p:nvPr>
        </p:nvGraphicFramePr>
        <p:xfrm>
          <a:off x="304800" y="39624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How?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Offload the computing-intensive portion from the host CPUs to the GPU devices.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167621"/>
              </p:ext>
            </p:extLst>
          </p:nvPr>
        </p:nvGraphicFramePr>
        <p:xfrm>
          <a:off x="304800" y="4876800"/>
          <a:ext cx="8534400" cy="1584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Programming models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OpenCL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: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the currently dominant open GPGPU programming language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NVIDIA’s CUDA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: the dominant proprietary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framework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: a collection of directives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designed to simplify parallel programming</a:t>
                      </a:r>
                      <a:endParaRPr lang="en-US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1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39661"/>
              </p:ext>
            </p:extLst>
          </p:nvPr>
        </p:nvGraphicFramePr>
        <p:xfrm>
          <a:off x="304800" y="1143000"/>
          <a:ext cx="8534400" cy="53278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67200"/>
                <a:gridCol w="4267200"/>
              </a:tblGrid>
              <a:tr h="1905000">
                <a:tc gridSpan="2">
                  <a:txBody>
                    <a:bodyPr/>
                    <a:lstStyle/>
                    <a:p>
                      <a:r>
                        <a:rPr lang="en-US" altLang="zh-CN" sz="2000" dirty="0" smtClean="0"/>
                        <a:t>Isentropic</a:t>
                      </a:r>
                      <a:r>
                        <a:rPr lang="zh-CN" altLang="en-US" sz="2000" dirty="0" smtClean="0"/>
                        <a:t> </a:t>
                      </a:r>
                      <a:r>
                        <a:rPr lang="en-US" altLang="zh-CN" sz="2000" dirty="0" smtClean="0"/>
                        <a:t>vortex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Free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stream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conditions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altLang="zh-CN" sz="2000" b="1" kern="1200" dirty="0" smtClean="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Perturbations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b="1" kern="1200" dirty="0" smtClean="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L2-norm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b="1" kern="1200" dirty="0" smtClean="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40759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CN" alt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                                  </a:t>
                      </a: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The ESDIRK3 ,ROSI2PW, and ROS34PRW schemes exhibit a slope of 2.95, 2.95 and 2.71 respectively, indicating these 3 methods could achieve a 3rd order of convergence.</a:t>
                      </a:r>
                    </a:p>
                    <a:p>
                      <a:pPr marL="285750" marR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However, ROSI2Pw scheme, just exhibits a slope of 2.0, indicating that this scheme only obtains a 2nd order</a:t>
                      </a:r>
                      <a:r>
                        <a:rPr lang="en-US" sz="1600" b="0" baseline="0" dirty="0" smtClean="0">
                          <a:latin typeface="Arial"/>
                          <a:cs typeface="Arial"/>
                        </a:rPr>
                        <a:t> of accuracy.</a:t>
                      </a:r>
                      <a:endParaRPr lang="en-US" sz="1600" b="0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All the parameters for ROS are taken from</a:t>
                      </a:r>
                      <a:r>
                        <a:rPr lang="en-US" sz="1600" b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Joachim Rang’ paper, “New </a:t>
                      </a:r>
                      <a:r>
                        <a:rPr lang="en-US" sz="1600" b="0" dirty="0" err="1" smtClean="0">
                          <a:latin typeface="Arial"/>
                          <a:cs typeface="Arial"/>
                        </a:rPr>
                        <a:t>Rosenbrock</a:t>
                      </a:r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 methods of order 3 for PDAEs of index 2.”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430140"/>
              </p:ext>
            </p:extLst>
          </p:nvPr>
        </p:nvGraphicFramePr>
        <p:xfrm>
          <a:off x="3276600" y="1524000"/>
          <a:ext cx="1973179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4" imgW="1562100" imgH="241300" progId="Equation.DSMT4">
                  <p:embed/>
                </p:oleObj>
              </mc:Choice>
              <mc:Fallback>
                <p:oleObj name="Equation" r:id="rId4" imgW="15621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6600" y="1524000"/>
                        <a:ext cx="1973179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69041"/>
              </p:ext>
            </p:extLst>
          </p:nvPr>
        </p:nvGraphicFramePr>
        <p:xfrm>
          <a:off x="2286000" y="1828800"/>
          <a:ext cx="48291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6" name="Equation" r:id="rId6" imgW="3822700" imgH="635000" progId="Equation.DSMT4">
                  <p:embed/>
                </p:oleObj>
              </mc:Choice>
              <mc:Fallback>
                <p:oleObj name="Equation" r:id="rId6" imgW="3822700" imgH="63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0" y="1828800"/>
                        <a:ext cx="4829175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92770"/>
              </p:ext>
            </p:extLst>
          </p:nvPr>
        </p:nvGraphicFramePr>
        <p:xfrm>
          <a:off x="1676400" y="2438400"/>
          <a:ext cx="26797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Equation" r:id="rId8" imgW="2120900" imgH="520700" progId="Equation.DSMT4">
                  <p:embed/>
                </p:oleObj>
              </mc:Choice>
              <mc:Fallback>
                <p:oleObj name="Equation" r:id="rId8" imgW="21209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6400" y="2438400"/>
                        <a:ext cx="2679700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C:\Users\liufield\Downloads\time order (1).png"/>
          <p:cNvPicPr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3033" r="15041" b="1122"/>
          <a:stretch/>
        </p:blipFill>
        <p:spPr bwMode="auto">
          <a:xfrm>
            <a:off x="457200" y="3124200"/>
            <a:ext cx="3542295" cy="3202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830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665343"/>
              </p:ext>
            </p:extLst>
          </p:nvPr>
        </p:nvGraphicFramePr>
        <p:xfrm>
          <a:off x="304800" y="1371600"/>
          <a:ext cx="8534400" cy="5090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arman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vortex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street.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Ma=0.1, Re=200</a:t>
                      </a: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Computed Mach contours at t=100 for flow past a cylinder at a Mach number of 0.1, and Reynolds number of 200.</a:t>
                      </a: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7" descr="E:\Report\PNG\PBW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2" t="12085" r="11856" b="10783"/>
          <a:stretch/>
        </p:blipFill>
        <p:spPr bwMode="auto">
          <a:xfrm>
            <a:off x="2074545" y="2133600"/>
            <a:ext cx="5088255" cy="2907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918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32189"/>
              </p:ext>
            </p:extLst>
          </p:nvPr>
        </p:nvGraphicFramePr>
        <p:xfrm>
          <a:off x="304800" y="1371600"/>
          <a:ext cx="8534400" cy="51354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6709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arman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vortex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street.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Ma=0.1, Re=200</a:t>
                      </a:r>
                    </a:p>
                  </a:txBody>
                  <a:tcPr/>
                </a:tc>
              </a:tr>
              <a:tr h="44344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Time history of the lift coefficient for viscous flow past a cylinder</a:t>
                      </a:r>
                      <a:r>
                        <a:rPr lang="zh-CN" altLang="en-US" sz="1600" b="1" dirty="0" smtClean="0"/>
                        <a:t>.</a:t>
                      </a:r>
                      <a:endParaRPr lang="en-US" altLang="zh-CN" sz="1600" b="1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Left:</a:t>
                      </a:r>
                      <a:r>
                        <a:rPr lang="zh-CN" altLang="en-US" sz="1600" b="1" dirty="0" smtClean="0"/>
                        <a:t> </a:t>
                      </a:r>
                      <a:r>
                        <a:rPr lang="en-US" altLang="zh-CN" sz="1600" b="1" dirty="0" smtClean="0"/>
                        <a:t>ROSI2PW+</a:t>
                      </a:r>
                      <a:r>
                        <a:rPr lang="en-US" altLang="zh-CN" sz="1600" b="1" dirty="0" smtClean="0"/>
                        <a:t>rDG(P1P2),</a:t>
                      </a:r>
                      <a:r>
                        <a:rPr lang="zh-CN" altLang="en-US" sz="1600" b="1" dirty="0" smtClean="0"/>
                        <a:t> </a:t>
                      </a:r>
                      <a:r>
                        <a:rPr lang="en-US" altLang="zh-CN" sz="1600" b="1" dirty="0" smtClean="0"/>
                        <a:t>Right:</a:t>
                      </a:r>
                      <a:r>
                        <a:rPr lang="zh-CN" altLang="en-US" sz="1600" b="1" dirty="0" smtClean="0"/>
                        <a:t> </a:t>
                      </a:r>
                      <a:r>
                        <a:rPr lang="en-US" altLang="zh-CN" sz="1600" b="1" dirty="0" smtClean="0"/>
                        <a:t>ROS34PRW+rDG(P1P2)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8" descr="E:\Report\PNG\CVS\liftPBW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" y="2362200"/>
            <a:ext cx="4074160" cy="285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0" descr="E:\Report\PNG\CVS\LIFTprw.pn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154805" cy="291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06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46209"/>
              </p:ext>
            </p:extLst>
          </p:nvPr>
        </p:nvGraphicFramePr>
        <p:xfrm>
          <a:off x="304800" y="1371600"/>
          <a:ext cx="8534400" cy="507124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4303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arman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vortex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street.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Ma=0.1, Re=200</a:t>
                      </a:r>
                    </a:p>
                  </a:txBody>
                  <a:tcPr/>
                </a:tc>
              </a:tr>
              <a:tr h="437020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Comparison of CPU time (running on 256 cores)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between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ROS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and the ESDIRK3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(based on rDGp1p2)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542359"/>
              </p:ext>
            </p:extLst>
          </p:nvPr>
        </p:nvGraphicFramePr>
        <p:xfrm>
          <a:off x="685800" y="3073400"/>
          <a:ext cx="7806268" cy="29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990600"/>
                <a:gridCol w="2197101"/>
                <a:gridCol w="1951567"/>
              </a:tblGrid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Solution</a:t>
                      </a:r>
                      <a:r>
                        <a:rPr lang="en-US" altLang="zh-CN" sz="1800" baseline="0" dirty="0" smtClean="0">
                          <a:solidFill>
                            <a:srgbClr val="000000"/>
                          </a:solidFill>
                        </a:rPr>
                        <a:t> at t=500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△t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Time steps</a:t>
                      </a:r>
                    </a:p>
                    <a:p>
                      <a:pPr algn="ctr"/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CPU time</a:t>
                      </a:r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ESDIRK3</a:t>
                      </a:r>
                      <a:endParaRPr lang="en-US" altLang="zh-C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1,047.0</a:t>
                      </a:r>
                      <a:endParaRPr lang="zh-CN" altLang="en-US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ROSI2P2W</a:t>
                      </a:r>
                      <a:endParaRPr lang="en-US" altLang="zh-CN" sz="1800" dirty="0" smtClean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886.8</a:t>
                      </a:r>
                      <a:endParaRPr lang="zh-CN" altLang="en-US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ROS34PRW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316.5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61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376234"/>
              </p:ext>
            </p:extLst>
          </p:nvPr>
        </p:nvGraphicFramePr>
        <p:xfrm>
          <a:off x="304800" y="1371600"/>
          <a:ext cx="8534400" cy="4815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SD7003 airfoil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Ma=0.1,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Re=10,000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AoA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=4°</a:t>
                      </a:r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Computed</a:t>
                      </a:r>
                      <a:r>
                        <a:rPr lang="en-US" altLang="zh-CN" sz="16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/>
                        <a:t>pressure contours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2286000"/>
            <a:ext cx="4610668" cy="356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59460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03026"/>
              </p:ext>
            </p:extLst>
          </p:nvPr>
        </p:nvGraphicFramePr>
        <p:xfrm>
          <a:off x="304800" y="1371600"/>
          <a:ext cx="8534400" cy="5029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74626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SD7003 airfoil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Ma=0.1,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Re=10,000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AoA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=4°</a:t>
                      </a:r>
                    </a:p>
                  </a:txBody>
                  <a:tcPr/>
                </a:tc>
              </a:tr>
              <a:tr h="42829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Comparison of CPU time (running on 256 cores)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between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ROS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and the ESDIRK3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(based on </a:t>
                      </a:r>
                      <a:r>
                        <a:rPr lang="en-US" altLang="zh-CN" sz="1600" b="1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(P1P2))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376356"/>
              </p:ext>
            </p:extLst>
          </p:nvPr>
        </p:nvGraphicFramePr>
        <p:xfrm>
          <a:off x="685800" y="3048000"/>
          <a:ext cx="7806268" cy="29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990600"/>
                <a:gridCol w="2197101"/>
                <a:gridCol w="1951567"/>
              </a:tblGrid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Solution</a:t>
                      </a:r>
                      <a:r>
                        <a:rPr lang="en-US" altLang="zh-CN" sz="1800" baseline="0" dirty="0" smtClean="0">
                          <a:solidFill>
                            <a:srgbClr val="000000"/>
                          </a:solidFill>
                        </a:rPr>
                        <a:t> at t=100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△t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Time steps</a:t>
                      </a:r>
                    </a:p>
                    <a:p>
                      <a:pPr algn="ctr"/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CPU time</a:t>
                      </a:r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ESDIRK3</a:t>
                      </a:r>
                      <a:endParaRPr lang="en-US" altLang="zh-C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83,187.0</a:t>
                      </a:r>
                      <a:endParaRPr lang="zh-CN" altLang="en-US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ROSI2PW</a:t>
                      </a:r>
                      <a:endParaRPr lang="en-US" altLang="zh-CN" sz="1800" dirty="0" smtClean="0"/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3,168.6</a:t>
                      </a:r>
                      <a:endParaRPr lang="zh-CN" altLang="en-US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ROS34PRW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0.004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25,000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7,117.5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33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372211"/>
              </p:ext>
            </p:extLst>
          </p:nvPr>
        </p:nvGraphicFramePr>
        <p:xfrm>
          <a:off x="304800" y="1219200"/>
          <a:ext cx="8534400" cy="5029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3D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Lid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driven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cavity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Ma=0.2,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Re=10,000</a:t>
                      </a:r>
                    </a:p>
                  </a:txBody>
                  <a:tcPr/>
                </a:tc>
              </a:tr>
              <a:tr h="43281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ldc3d_isoRe120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4117374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ldc3d_MaRe120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4117373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/>
        </p:nvSpPr>
        <p:spPr>
          <a:xfrm>
            <a:off x="381000" y="56388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Instantaneous Mach number </a:t>
            </a:r>
            <a:r>
              <a:rPr lang="en-US" sz="1600" dirty="0" err="1" smtClean="0"/>
              <a:t>iso</a:t>
            </a:r>
            <a:r>
              <a:rPr lang="en-US" sz="1600" dirty="0" smtClean="0"/>
              <a:t>-surfaces in the cubical domain</a:t>
            </a:r>
            <a:endParaRPr lang="en-US" sz="1600" dirty="0"/>
          </a:p>
        </p:txBody>
      </p:sp>
      <p:sp>
        <p:nvSpPr>
          <p:cNvPr id="10" name="TextBox 10"/>
          <p:cNvSpPr txBox="1"/>
          <p:nvPr/>
        </p:nvSpPr>
        <p:spPr>
          <a:xfrm>
            <a:off x="4648200" y="56388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Instantaneous Mach number contours on spanwise mid-plane</a:t>
            </a:r>
            <a:endParaRPr lang="en-US" sz="1600" dirty="0"/>
          </a:p>
        </p:txBody>
      </p:sp>
      <p:sp>
        <p:nvSpPr>
          <p:cNvPr id="11" name="Rectangle 11"/>
          <p:cNvSpPr/>
          <p:nvPr/>
        </p:nvSpPr>
        <p:spPr>
          <a:xfrm>
            <a:off x="304800" y="6336268"/>
            <a:ext cx="85344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Simulation of </a:t>
            </a:r>
            <a:r>
              <a:rPr lang="en-US" b="1" u="sng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incompressible flows </a:t>
            </a:r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using a </a:t>
            </a:r>
            <a:r>
              <a:rPr lang="en-US" b="1" u="sng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compressible flow </a:t>
            </a:r>
            <a:r>
              <a:rPr lang="en-US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code  </a:t>
            </a:r>
            <a:endParaRPr lang="en-US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47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691716"/>
              </p:ext>
            </p:extLst>
          </p:nvPr>
        </p:nvGraphicFramePr>
        <p:xfrm>
          <a:off x="304800" y="1295400"/>
          <a:ext cx="8534400" cy="4297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6192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3D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Lid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driven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cavity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Ma=0.2,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Re=10,000</a:t>
                      </a:r>
                    </a:p>
                  </a:txBody>
                  <a:tcPr/>
                </a:tc>
              </a:tr>
              <a:tr h="34193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 descr="tmpvelmean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438400"/>
            <a:ext cx="2775857" cy="2590800"/>
          </a:xfrm>
          <a:prstGeom prst="rect">
            <a:avLst/>
          </a:prstGeom>
        </p:spPr>
      </p:pic>
      <p:pic>
        <p:nvPicPr>
          <p:cNvPr id="4" name="图片 3" descr="tmpvelrms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43" y="2438400"/>
            <a:ext cx="2775857" cy="2590800"/>
          </a:xfrm>
          <a:prstGeom prst="rect">
            <a:avLst/>
          </a:prstGeom>
        </p:spPr>
      </p:pic>
      <p:pic>
        <p:nvPicPr>
          <p:cNvPr id="12" name="图片 11" descr="tmpvelrxy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438400"/>
            <a:ext cx="277585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7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Numerical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validation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98851"/>
              </p:ext>
            </p:extLst>
          </p:nvPr>
        </p:nvGraphicFramePr>
        <p:xfrm>
          <a:off x="304800" y="1371600"/>
          <a:ext cx="8534400" cy="47244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7391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3D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Lid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driven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cavity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Ma=0.2,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Re=10,000</a:t>
                      </a:r>
                    </a:p>
                  </a:txBody>
                  <a:tcPr/>
                </a:tc>
              </a:tr>
              <a:tr h="398520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Comparison of CPU time (running on 256 cores)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between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ROS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and</a:t>
                      </a:r>
                      <a:r>
                        <a:rPr lang="zh-CN" altLang="en-US" sz="16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600" b="1" dirty="0" smtClean="0">
                          <a:latin typeface="Arial"/>
                          <a:cs typeface="Arial"/>
                        </a:rPr>
                        <a:t>ESDIRK3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1600" b="1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1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kern="1200" baseline="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370171"/>
              </p:ext>
            </p:extLst>
          </p:nvPr>
        </p:nvGraphicFramePr>
        <p:xfrm>
          <a:off x="685800" y="2997200"/>
          <a:ext cx="7806268" cy="287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990600"/>
                <a:gridCol w="2197101"/>
                <a:gridCol w="1951567"/>
              </a:tblGrid>
              <a:tr h="6604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Solution</a:t>
                      </a:r>
                      <a:r>
                        <a:rPr lang="en-US" altLang="zh-CN" sz="1800" baseline="0" dirty="0" smtClean="0">
                          <a:solidFill>
                            <a:srgbClr val="000000"/>
                          </a:solidFill>
                        </a:rPr>
                        <a:t> at t=3000</a:t>
                      </a:r>
                      <a:endParaRPr lang="en-US" altLang="zh-CN" sz="18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△t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Time steps</a:t>
                      </a:r>
                    </a:p>
                    <a:p>
                      <a:pPr algn="ctr"/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</a:rPr>
                        <a:t>CPU time</a:t>
                      </a:r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ESDIRK3</a:t>
                      </a:r>
                      <a:endParaRPr lang="en-US" altLang="zh-C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30,000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263,010.0</a:t>
                      </a:r>
                      <a:endParaRPr lang="zh-CN" altLang="en-US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ROSI2PW</a:t>
                      </a:r>
                    </a:p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30,000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68,437.8</a:t>
                      </a:r>
                      <a:endParaRPr lang="zh-CN" altLang="en-US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ROS34PRW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0.1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30,000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66,065.0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19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DNS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39085"/>
              </p:ext>
            </p:extLst>
          </p:nvPr>
        </p:nvGraphicFramePr>
        <p:xfrm>
          <a:off x="304800" y="1371600"/>
          <a:ext cx="8534400" cy="767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Explicit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periodic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boundary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condition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p"/>
                      </a:pP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Add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array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‘</a:t>
                      </a:r>
                      <a:r>
                        <a:rPr lang="en-US" altLang="zh-CN" dirty="0" err="1" smtClean="0">
                          <a:latin typeface="Arial"/>
                          <a:cs typeface="Arial"/>
                        </a:rPr>
                        <a:t>bperi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(2,nbfac)’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store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periodic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B.C.</a:t>
                      </a:r>
                      <a:r>
                        <a:rPr lang="zh-CN" altLang="en-US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dirty="0" smtClean="0">
                          <a:latin typeface="Arial"/>
                          <a:cs typeface="Arial"/>
                        </a:rPr>
                        <a:t>information</a:t>
                      </a:r>
                      <a:endParaRPr lang="zh-CN" alt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947717"/>
              </p:ext>
            </p:extLst>
          </p:nvPr>
        </p:nvGraphicFramePr>
        <p:xfrm>
          <a:off x="304800" y="23622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DNS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3D Taylor-Green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4" descr="Kinetic dissipation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95600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GPU Computing in CFD – Overview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67982"/>
              </p:ext>
            </p:extLst>
          </p:nvPr>
        </p:nvGraphicFramePr>
        <p:xfrm>
          <a:off x="304800" y="1447800"/>
          <a:ext cx="8534400" cy="4511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lt1"/>
                          </a:solidFill>
                          <a:latin typeface="Arial"/>
                          <a:cs typeface="Arial"/>
                        </a:rPr>
                        <a:t>A variety of applications (selected)</a:t>
                      </a:r>
                      <a:endParaRPr lang="en-US" sz="20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finite difference method (FDM)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E.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Elsen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P.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LeGresley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and E.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Darve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Large Calculation of the Flow over a Hypersonic Vehicle Using a GPU.  </a:t>
                      </a:r>
                      <a:r>
                        <a:rPr lang="en-US" sz="1400" b="1" u="sng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J.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Comput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Phys.</a:t>
                      </a: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227(24):10148–10161, 2008. </a:t>
                      </a:r>
                      <a:endParaRPr lang="en-US" sz="800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finite volume method (FVM)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A. Corrigan, F.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Camelli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R.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Löhner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and J.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Wallin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Running Unstructured Grid-based CFD Solvers on Modern Graphics Hardware. </a:t>
                      </a:r>
                      <a:endParaRPr lang="en-US" sz="1400" b="1" u="sng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Int. J.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Numer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Methods Fluids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(2):221–229, 2011.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n-US" sz="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spectral difference method (SDM)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B. Zimmerman, Z. Wang, and M.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Visbal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 </a:t>
                      </a:r>
                      <a:endParaRPr lang="en-US" sz="1400" b="0" dirty="0" smtClean="0"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High-Order Spectral Difference: Verification and Acceleration Using GPU Computing. </a:t>
                      </a:r>
                      <a:endParaRPr lang="en-US" sz="1400" b="0" u="sng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AIAA Paper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2013-2491, 2013.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800" dirty="0" smtClean="0"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 the discontinuous Galerkin method (DGM)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Klöckner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, T. Warburton, J. Bridge, and J. S.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Hesthaven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u="sng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Nodal Discontinuous Galerkin Methods on Graphics Processors. </a:t>
                      </a:r>
                      <a:endParaRPr lang="cs-CZ" sz="1400" b="1" u="sng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  <a:p>
                      <a:pPr marL="91440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J.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Comput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 Phys.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228(21):7863–7882, 2009.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6096000"/>
            <a:ext cx="8534400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spc="50" dirty="0" smtClean="0">
                <a:ln w="13500">
                  <a:solidFill>
                    <a:srgbClr val="000000">
                      <a:alpha val="6500"/>
                    </a:srgb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Observation: most GPU-related CFD solvers are based on CUDA</a:t>
            </a:r>
            <a:endParaRPr lang="en-US" sz="2000" b="1" spc="50" dirty="0">
              <a:ln w="13500">
                <a:solidFill>
                  <a:srgbClr val="000000">
                    <a:alpha val="6500"/>
                  </a:srgb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Application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of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RDGFLO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–</a:t>
            </a:r>
            <a:r>
              <a:rPr lang="zh-CN" altLang="zh-CN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DNS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55826"/>
              </p:ext>
            </p:extLst>
          </p:nvPr>
        </p:nvGraphicFramePr>
        <p:xfrm>
          <a:off x="304800" y="135636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DNS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3D Taylor-Green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 descr="cpu1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165600" cy="3711657"/>
          </a:xfrm>
          <a:prstGeom prst="rect">
            <a:avLst/>
          </a:prstGeom>
        </p:spPr>
      </p:pic>
      <p:pic>
        <p:nvPicPr>
          <p:cNvPr id="10" name="图片 9" descr="cpu16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4165600" cy="371165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04800" y="569563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GPU</a:t>
            </a:r>
            <a:r>
              <a:rPr kumimoji="1" lang="zh-CN" altLang="en-US" dirty="0" smtClean="0"/>
              <a:t>/</a:t>
            </a:r>
            <a:r>
              <a:rPr kumimoji="1" lang="en-US" altLang="zh-CN" dirty="0" smtClean="0"/>
              <a:t>CPU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computing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history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iso</a:t>
            </a:r>
            <a:r>
              <a:rPr kumimoji="1" lang="en-US" altLang="zh-CN" dirty="0" smtClean="0"/>
              <a:t>-surface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z-component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dimensionless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vorticity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nelem</a:t>
            </a:r>
            <a:r>
              <a:rPr kumimoji="1" lang="en-US" altLang="zh-CN" dirty="0" smtClean="0"/>
              <a:t>=81</a:t>
            </a:r>
            <a:r>
              <a:rPr kumimoji="1" lang="en-US" altLang="zh-CN" baseline="30000" dirty="0" smtClean="0"/>
              <a:t>3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0&lt;t&lt;20s)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64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Timing test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
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841608"/>
              </p:ext>
            </p:extLst>
          </p:nvPr>
        </p:nvGraphicFramePr>
        <p:xfrm>
          <a:off x="304800" y="1295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test: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Taylor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problem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hexahedral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grid</a:t>
                      </a:r>
                      <a:r>
                        <a:rPr lang="zh-CN" altLang="en-US" sz="200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37235"/>
              </p:ext>
            </p:extLst>
          </p:nvPr>
        </p:nvGraphicFramePr>
        <p:xfrm>
          <a:off x="304800" y="1828800"/>
          <a:ext cx="8534400" cy="1300480"/>
        </p:xfrm>
        <a:graphic>
          <a:graphicData uri="http://schemas.openxmlformats.org/drawingml/2006/table">
            <a:tbl>
              <a:tblPr/>
              <a:tblGrid>
                <a:gridCol w="1310693"/>
                <a:gridCol w="1355376"/>
                <a:gridCol w="1355376"/>
                <a:gridCol w="1504318"/>
                <a:gridCol w="1355376"/>
                <a:gridCol w="1653261"/>
              </a:tblGrid>
              <a:tr h="3288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Timing on 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wall</a:t>
                      </a:r>
                      <a:r>
                        <a:rPr lang="en-US" altLang="zh-CN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-time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nelem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1gpu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16cpu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speed</a:t>
                      </a:r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_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up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-16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41</a:t>
                      </a:r>
                      <a:r>
                        <a:rPr lang="en-US" altLang="zh-CN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</a:t>
                      </a:r>
                      <a:endParaRPr lang="en-US" altLang="zh-CN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11.14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128.73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11.55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14.38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1.29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00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81</a:t>
                      </a:r>
                      <a:r>
                        <a:rPr lang="en-US" altLang="zh-CN" sz="20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3</a:t>
                      </a:r>
                      <a:endParaRPr lang="en-US" altLang="zh-CN" sz="20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11.65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120.80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10.37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13.52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1.16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195262"/>
              </p:ext>
            </p:extLst>
          </p:nvPr>
        </p:nvGraphicFramePr>
        <p:xfrm>
          <a:off x="304800" y="35052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Arial"/>
                          <a:cs typeface="Arial"/>
                        </a:rPr>
                        <a:t>Result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300685"/>
              </p:ext>
            </p:extLst>
          </p:nvPr>
        </p:nvGraphicFramePr>
        <p:xfrm>
          <a:off x="304800" y="3901440"/>
          <a:ext cx="8534400" cy="21488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computing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20s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physical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time,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one GPU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takes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1.06h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r>
                        <a:rPr lang="en-US" altLang="zh-CN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grid,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while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CPUs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need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1.37h.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r>
                        <a:rPr lang="en-US" altLang="zh-CN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grid,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one GPU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needs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17.2h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while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CPUs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requires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20h.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Timing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results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for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finer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mesh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would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require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multi-GPU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computing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based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on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MPI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data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altLang="zh-CN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transfer.</a:t>
                      </a:r>
                      <a:r>
                        <a:rPr lang="zh-CN" altLang="en-US" i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endParaRPr lang="en-US" altLang="zh-CN" i="0" baseline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12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Concluding Remarks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170143"/>
              </p:ext>
            </p:extLst>
          </p:nvPr>
        </p:nvGraphicFramePr>
        <p:xfrm>
          <a:off x="304800" y="1371600"/>
          <a:ext cx="8534400" cy="3078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Development 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A p</a:t>
                      </a:r>
                      <a:r>
                        <a:rPr lang="zh-CN" altLang="zh-CN" sz="1800" b="1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1800" b="1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reconstructed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has been implemented 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average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speed-up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factor 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10.58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is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achieved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pMG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-DG(P1)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average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speed-up factor 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3.94x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 is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achieved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pMG-rDG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(P1P2)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aseline="0" dirty="0" smtClean="0">
                        <a:latin typeface="Arial"/>
                        <a:cs typeface="Arial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err="1" smtClean="0">
                          <a:latin typeface="Arial"/>
                          <a:cs typeface="Arial"/>
                        </a:rPr>
                        <a:t>Rosenbrock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 methods have been developed on CPU 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Demonstrate a temporal third order of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accuracy.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Outperform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ESDIRK3, leading to an efficient and accurate method for unsteady flow problems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30502"/>
              </p:ext>
            </p:extLst>
          </p:nvPr>
        </p:nvGraphicFramePr>
        <p:xfrm>
          <a:off x="304800" y="5044440"/>
          <a:ext cx="8534400" cy="13106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pplication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Direct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Simulation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Taylor-Green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problem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average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speed-up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factor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up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11.55x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can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be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achieved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(P1P2)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15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Future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r>
              <a:rPr lang="en-US" altLang="zh-CN" sz="2800" dirty="0" smtClean="0">
                <a:solidFill>
                  <a:srgbClr val="000090"/>
                </a:solidFill>
              </a:rPr>
              <a:t>Work</a:t>
            </a:r>
            <a:r>
              <a:rPr lang="zh-CN" altLang="en-US" sz="2800" dirty="0" smtClean="0">
                <a:solidFill>
                  <a:srgbClr val="000090"/>
                </a:solidFill>
              </a:rPr>
              <a:t> 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179265"/>
              </p:ext>
            </p:extLst>
          </p:nvPr>
        </p:nvGraphicFramePr>
        <p:xfrm>
          <a:off x="304800" y="1371600"/>
          <a:ext cx="8534400" cy="3627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Development 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</a:t>
                      </a:r>
                      <a:r>
                        <a:rPr lang="zh-CN" altLang="zh-CN" sz="1800" b="1" dirty="0" smtClean="0"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zh-CN" sz="1800" b="1" dirty="0" err="1" smtClean="0">
                          <a:latin typeface="Arial"/>
                          <a:cs typeface="Arial"/>
                        </a:rPr>
                        <a:t>Multigrid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reconstructed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Extend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current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solver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viscous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problem.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Avoid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memory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contention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issue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LU-SGS using renumbering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i="0" baseline="0" dirty="0" smtClean="0">
                          <a:latin typeface="Arial"/>
                          <a:cs typeface="Arial"/>
                        </a:rPr>
                        <a:t>algorithm</a:t>
                      </a:r>
                      <a:r>
                        <a:rPr lang="zh-CN" altLang="en-US" sz="1800" i="0" baseline="0" dirty="0" smtClean="0">
                          <a:latin typeface="Arial"/>
                          <a:cs typeface="Arial"/>
                        </a:rPr>
                        <a:t> 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800" baseline="0" dirty="0" smtClean="0">
                        <a:latin typeface="Arial"/>
                        <a:cs typeface="Arial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err="1" smtClean="0">
                          <a:latin typeface="Arial"/>
                          <a:cs typeface="Arial"/>
                        </a:rPr>
                        <a:t>Rosenbrock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 method on GPU platform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Port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using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OpenACC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derivatives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Fully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reconstructed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discontinuous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Galerkin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baseline="0" dirty="0" smtClean="0">
                          <a:latin typeface="Arial"/>
                          <a:cs typeface="Arial"/>
                        </a:rPr>
                        <a:t>platform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Extend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solver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onto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higher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order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method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make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fully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implicit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err="1" smtClean="0">
                          <a:latin typeface="Arial"/>
                          <a:cs typeface="Arial"/>
                        </a:rPr>
                        <a:t>rDG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solver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working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on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Attempt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avoid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local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array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issue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GMRES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265908"/>
              </p:ext>
            </p:extLst>
          </p:nvPr>
        </p:nvGraphicFramePr>
        <p:xfrm>
          <a:off x="304800" y="5166361"/>
          <a:ext cx="8534400" cy="13106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</a:t>
                      </a:r>
                      <a:r>
                        <a:rPr lang="en-US" altLang="zh-CN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pplication</a:t>
                      </a:r>
                      <a:r>
                        <a:rPr lang="zh-CN" alt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of RDGFLO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Direct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Numerical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Simulation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Taylor-Green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Vortex</a:t>
                      </a:r>
                      <a:r>
                        <a:rPr lang="zh-CN" altLang="en-US" sz="1800" b="1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="1" dirty="0" smtClean="0">
                          <a:latin typeface="Arial"/>
                          <a:cs typeface="Arial"/>
                        </a:rPr>
                        <a:t>problem</a:t>
                      </a:r>
                      <a:endParaRPr lang="en-US" sz="1800" b="1" baseline="0" dirty="0" smtClean="0">
                        <a:latin typeface="Arial"/>
                        <a:cs typeface="Arial"/>
                      </a:endParaRPr>
                    </a:p>
                    <a:p>
                      <a:pPr marL="800100" marR="0" lvl="1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Extend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current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work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onto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Multi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-GPU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platform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via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MPI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data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transfer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for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larger</a:t>
                      </a:r>
                      <a:r>
                        <a:rPr lang="zh-CN" alt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zh-CN" sz="1800" baseline="0" dirty="0" smtClean="0">
                          <a:latin typeface="Arial"/>
                          <a:cs typeface="Arial"/>
                        </a:rPr>
                        <a:t>scale of problems</a:t>
                      </a:r>
                      <a:endParaRPr lang="en-US" sz="1800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92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Plan for the next two years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5334000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Development</a:t>
            </a:r>
          </a:p>
          <a:p>
            <a:pPr marL="85725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 third order accurate RDGFLO code in both time and space on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multi GPUs</a:t>
            </a:r>
          </a:p>
          <a:p>
            <a:pPr marL="85725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000" dirty="0" smtClean="0">
                <a:latin typeface="Arial"/>
                <a:cs typeface="Arial"/>
              </a:rPr>
              <a:t>Improvement and optimization of the RDGFLO code via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Co-design</a:t>
            </a:r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400" dirty="0" smtClean="0">
                <a:latin typeface="Arial"/>
                <a:cs typeface="Arial"/>
              </a:rPr>
              <a:t>Application</a:t>
            </a:r>
          </a:p>
          <a:p>
            <a:pPr marL="85725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000" dirty="0">
                <a:latin typeface="Arial"/>
                <a:cs typeface="Arial"/>
              </a:rPr>
              <a:t>LES and DNS for aerodynamic flows</a:t>
            </a:r>
          </a:p>
          <a:p>
            <a:pPr marL="85725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000" dirty="0" smtClean="0">
                <a:latin typeface="Arial"/>
                <a:cs typeface="Arial"/>
              </a:rPr>
              <a:t>Shock boundary layer interaction</a:t>
            </a:r>
          </a:p>
          <a:p>
            <a:pPr marL="85725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000" dirty="0">
                <a:latin typeface="Arial"/>
                <a:cs typeface="Arial"/>
              </a:rPr>
              <a:t>Hypersonic </a:t>
            </a:r>
            <a:r>
              <a:rPr lang="en-US" sz="2000" dirty="0" smtClean="0">
                <a:latin typeface="Arial"/>
                <a:cs typeface="Arial"/>
              </a:rPr>
              <a:t>flows</a:t>
            </a:r>
          </a:p>
          <a:p>
            <a:pPr marL="857250" lvl="1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sz="2000" dirty="0" smtClean="0">
                <a:latin typeface="Arial"/>
                <a:cs typeface="Arial"/>
              </a:rPr>
              <a:t>Combustion </a:t>
            </a:r>
            <a:r>
              <a:rPr lang="en-US" sz="2000" dirty="0">
                <a:latin typeface="Arial"/>
                <a:cs typeface="Arial"/>
              </a:rPr>
              <a:t>and reactive </a:t>
            </a:r>
            <a:r>
              <a:rPr lang="en-US" sz="2000" dirty="0" smtClean="0">
                <a:latin typeface="Arial"/>
                <a:cs typeface="Arial"/>
              </a:rPr>
              <a:t>flows</a:t>
            </a:r>
            <a:endParaRPr lang="en-US" sz="2400" dirty="0">
              <a:latin typeface="Arial"/>
              <a:cs typeface="Arial"/>
            </a:endParaRPr>
          </a:p>
          <a:p>
            <a:pPr marL="457200" lvl="1" indent="-457200">
              <a:lnSpc>
                <a:spcPct val="150000"/>
              </a:lnSpc>
              <a:buFont typeface="+mj-ea"/>
              <a:buAutoNum type="circleNumDbPlain"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-457200">
              <a:lnSpc>
                <a:spcPct val="150000"/>
              </a:lnSpc>
              <a:buFont typeface="+mj-ea"/>
              <a:buAutoNum type="circleNumDbPlain"/>
            </a:pP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4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Motivation &amp; Objectives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36897"/>
              </p:ext>
            </p:extLst>
          </p:nvPr>
        </p:nvGraphicFramePr>
        <p:xfrm>
          <a:off x="304800" y="1371600"/>
          <a:ext cx="8534400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Motivation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Tap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the power of GPU parallel computing for the aerodynamic design of Unmanned Aerial Vehicle (UAV) with CFD toolkits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 b="25604"/>
          <a:stretch/>
        </p:blipFill>
        <p:spPr>
          <a:xfrm>
            <a:off x="304800" y="2514600"/>
            <a:ext cx="8534400" cy="3678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6248400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MQ-1 Predator UAV </a:t>
            </a:r>
            <a:r>
              <a:rPr lang="en-US" sz="1400" dirty="0" smtClean="0"/>
              <a:t>(Source: </a:t>
            </a:r>
            <a:r>
              <a:rPr lang="en-US" sz="1400" u="sng" dirty="0" err="1" smtClean="0">
                <a:solidFill>
                  <a:srgbClr val="0000FF"/>
                </a:solidFill>
              </a:rPr>
              <a:t>grabcad.com</a:t>
            </a:r>
            <a:r>
              <a:rPr lang="en-US" sz="1400" dirty="0" smtClean="0"/>
              <a:t> CAD by Chao Wey)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455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Motivation &amp; Objectives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27179"/>
              </p:ext>
            </p:extLst>
          </p:nvPr>
        </p:nvGraphicFramePr>
        <p:xfrm>
          <a:off x="304800" y="1371600"/>
          <a:ext cx="8534400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Objectives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A portable, efficient and ultimately competitive GPU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parallelization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strategy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for extensible and sustainable high-fidelity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 CFD code development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613919"/>
              </p:ext>
            </p:extLst>
          </p:nvPr>
        </p:nvGraphicFramePr>
        <p:xfrm>
          <a:off x="304800" y="2667000"/>
          <a:ext cx="8534400" cy="2956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An unavoidable debate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– CUDA, OpenCL or OpenACC?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It really depends on your needs, e.g., for us, </a:t>
                      </a: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cross-platform portability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Support from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a wide range of compiler and accelerator vendors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C/C++ and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Fortran</a:t>
                      </a:r>
                      <a:r>
                        <a:rPr lang="en-US" sz="18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latin typeface="Arial"/>
                          <a:cs typeface="Arial"/>
                        </a:rPr>
                        <a:t>Best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performance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fine-tuning effort,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especially for a legacy code package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Available computing resource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baseline="0" dirty="0" smtClean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baseline="0" dirty="0" smtClean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baseline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NV_CUDA_wid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r="24098"/>
          <a:stretch/>
        </p:blipFill>
        <p:spPr>
          <a:xfrm>
            <a:off x="685800" y="4800600"/>
            <a:ext cx="698343" cy="731520"/>
          </a:xfrm>
          <a:prstGeom prst="rect">
            <a:avLst/>
          </a:prstGeom>
        </p:spPr>
      </p:pic>
      <p:pic>
        <p:nvPicPr>
          <p:cNvPr id="8" name="Picture 7" descr="OpenCL_Logo_RGB_60mm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3264" r="2648" b="2404"/>
          <a:stretch/>
        </p:blipFill>
        <p:spPr>
          <a:xfrm>
            <a:off x="1828800" y="4800600"/>
            <a:ext cx="733869" cy="731520"/>
          </a:xfrm>
          <a:prstGeom prst="rect">
            <a:avLst/>
          </a:prstGeom>
        </p:spPr>
      </p:pic>
      <p:pic>
        <p:nvPicPr>
          <p:cNvPr id="9" name="Picture 8" descr="openacc-logo-v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00600"/>
            <a:ext cx="1893693" cy="731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GPU-Computing Framework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37340"/>
              </p:ext>
            </p:extLst>
          </p:nvPr>
        </p:nvGraphicFramePr>
        <p:xfrm>
          <a:off x="304800" y="1371600"/>
          <a:ext cx="8534400" cy="5288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Desirable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features of the resulting CFD code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Multi-compiler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compatibility</a:t>
                      </a:r>
                      <a:endParaRPr lang="en-US" b="1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GNU Fortran compiler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Intel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Fortran compiler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PGI Accelerator Fortran compiler (with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support)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CAPS Fortran compiler (with </a:t>
                      </a:r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 support)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Cross-platform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portability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Intel CPUs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AMD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CPUs / APUs (with potential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support in 2014)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baseline="0" dirty="0" smtClean="0">
                          <a:latin typeface="Arial"/>
                          <a:cs typeface="Arial"/>
                        </a:rPr>
                        <a:t>NVIDIA CUDA-enabled GPUs (with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OpenACC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support)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Extensible and sustainable programming schemes</a:t>
                      </a: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Competitive performance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logoCC_fond_blanc-300x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00400"/>
            <a:ext cx="1908313" cy="731520"/>
          </a:xfrm>
          <a:prstGeom prst="rect">
            <a:avLst/>
          </a:prstGeom>
        </p:spPr>
      </p:pic>
      <p:pic>
        <p:nvPicPr>
          <p:cNvPr id="4" name="Picture 3" descr="gfortran_logo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/>
        </p:blipFill>
        <p:spPr>
          <a:xfrm>
            <a:off x="838200" y="3200400"/>
            <a:ext cx="975008" cy="731520"/>
          </a:xfrm>
          <a:prstGeom prst="rect">
            <a:avLst/>
          </a:prstGeom>
        </p:spPr>
      </p:pic>
      <p:pic>
        <p:nvPicPr>
          <p:cNvPr id="5" name="Picture 4" descr="intel_dev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1363081" cy="731520"/>
          </a:xfrm>
          <a:prstGeom prst="rect">
            <a:avLst/>
          </a:prstGeom>
        </p:spPr>
      </p:pic>
      <p:pic>
        <p:nvPicPr>
          <p:cNvPr id="7" name="Picture 6" descr="accel_logo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400"/>
            <a:ext cx="658368" cy="731520"/>
          </a:xfrm>
          <a:prstGeom prst="rect">
            <a:avLst/>
          </a:prstGeom>
        </p:spPr>
      </p:pic>
      <p:pic>
        <p:nvPicPr>
          <p:cNvPr id="8" name="Picture 7" descr="intel_xeon_logo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05400"/>
            <a:ext cx="980388" cy="731520"/>
          </a:xfrm>
          <a:prstGeom prst="rect">
            <a:avLst/>
          </a:prstGeom>
        </p:spPr>
      </p:pic>
      <p:pic>
        <p:nvPicPr>
          <p:cNvPr id="9" name="Picture 8" descr="amd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05400"/>
            <a:ext cx="1888180" cy="731520"/>
          </a:xfrm>
          <a:prstGeom prst="rect">
            <a:avLst/>
          </a:prstGeom>
        </p:spPr>
      </p:pic>
      <p:pic>
        <p:nvPicPr>
          <p:cNvPr id="10" name="Picture 9" descr="tesla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105400"/>
            <a:ext cx="758052" cy="731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Legacy CFD Package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385805"/>
              </p:ext>
            </p:extLst>
          </p:nvPr>
        </p:nvGraphicFramePr>
        <p:xfrm>
          <a:off x="304800" y="1371600"/>
          <a:ext cx="8534400" cy="1996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RDGFLO – a baseline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 code for OpenACC-based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GPU parallelization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A </a:t>
                      </a:r>
                      <a:r>
                        <a:rPr lang="en-US" b="1" u="sng" dirty="0" smtClean="0">
                          <a:latin typeface="Arial"/>
                          <a:cs typeface="Arial"/>
                        </a:rPr>
                        <a:t>R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econstructed </a:t>
                      </a:r>
                      <a:r>
                        <a:rPr lang="en-US" b="1" u="sng" dirty="0" smtClean="0">
                          <a:latin typeface="Arial"/>
                          <a:cs typeface="Arial"/>
                        </a:rPr>
                        <a:t>D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iscontinuous </a:t>
                      </a:r>
                      <a:r>
                        <a:rPr lang="en-US" b="1" u="sng" dirty="0" smtClean="0">
                          <a:latin typeface="Arial"/>
                          <a:cs typeface="Arial"/>
                        </a:rPr>
                        <a:t>G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alerkin finite element </a:t>
                      </a:r>
                      <a:r>
                        <a:rPr lang="en-US" b="1" u="sng" dirty="0" err="1" smtClean="0">
                          <a:latin typeface="Arial"/>
                          <a:cs typeface="Arial"/>
                        </a:rPr>
                        <a:t>FLO</a:t>
                      </a:r>
                      <a:r>
                        <a:rPr lang="en-US" b="1" dirty="0" err="1" smtClean="0">
                          <a:latin typeface="Arial"/>
                          <a:cs typeface="Arial"/>
                        </a:rPr>
                        <a:t>w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 code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High-order solution of compressible flows at all speeds on 3-D hybrid grids 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Explicit / implicit solution schemes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Domain-partition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based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MPI parallel computing</a:t>
                      </a: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 descr="m6_tetr_level1_pr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119570" cy="1737360"/>
          </a:xfrm>
          <a:prstGeom prst="rect">
            <a:avLst/>
          </a:prstGeom>
        </p:spPr>
      </p:pic>
      <p:pic>
        <p:nvPicPr>
          <p:cNvPr id="19" name="Picture 18" descr="b747_tetr_grid_mac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14800"/>
            <a:ext cx="3119569" cy="173736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28349"/>
              </p:ext>
            </p:extLst>
          </p:nvPr>
        </p:nvGraphicFramePr>
        <p:xfrm>
          <a:off x="304800" y="3581400"/>
          <a:ext cx="8534400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Gallery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 descr="eglin_tetr_transonic_pres_lowe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14800"/>
            <a:ext cx="2606040" cy="1737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ONERA M6 wing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5943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wing/pylon/finned-store configuration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594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Boeing 747 aircraft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Governing Equations of Fluid </a:t>
            </a:r>
            <a:r>
              <a:rPr lang="en-US" sz="2800" dirty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ynamics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597141"/>
              </p:ext>
            </p:extLst>
          </p:nvPr>
        </p:nvGraphicFramePr>
        <p:xfrm>
          <a:off x="304800" y="1371600"/>
          <a:ext cx="8534400" cy="35051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8534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The Navier-Stokes equations for unsteady compressible flows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/>
                          <a:cs typeface="Arial"/>
                        </a:rPr>
                        <a:t>where the summation convention is used. The conservative variable vector 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U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advective flux vector </a:t>
                      </a:r>
                      <a:r>
                        <a:rPr lang="en-US" b="1" dirty="0" smtClean="0">
                          <a:latin typeface="Arial"/>
                          <a:cs typeface="Arial"/>
                        </a:rPr>
                        <a:t>F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and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viscous flux 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G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are defined by    </a:t>
                      </a:r>
                    </a:p>
                    <a:p>
                      <a:endParaRPr lang="en-US" b="0" i="0" baseline="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b="0" i="1" baseline="-25000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1766706"/>
              </p:ext>
            </p:extLst>
          </p:nvPr>
        </p:nvGraphicFramePr>
        <p:xfrm>
          <a:off x="2644775" y="1905000"/>
          <a:ext cx="333375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3" imgW="1968500" imgH="431800" progId="Equation.3">
                  <p:embed/>
                </p:oleObj>
              </mc:Choice>
              <mc:Fallback>
                <p:oleObj name="Equation" r:id="rId3" imgW="1968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4775" y="1905000"/>
                        <a:ext cx="3333750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236650"/>
              </p:ext>
            </p:extLst>
          </p:nvPr>
        </p:nvGraphicFramePr>
        <p:xfrm>
          <a:off x="1600200" y="3352800"/>
          <a:ext cx="1141153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5" imgW="622300" imgH="698500" progId="Equation.3">
                  <p:embed/>
                </p:oleObj>
              </mc:Choice>
              <mc:Fallback>
                <p:oleObj name="Equation" r:id="rId5" imgW="6223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3352800"/>
                        <a:ext cx="1141153" cy="128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613851"/>
              </p:ext>
            </p:extLst>
          </p:nvPr>
        </p:nvGraphicFramePr>
        <p:xfrm>
          <a:off x="3276600" y="3352800"/>
          <a:ext cx="1874838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7" imgW="1117600" imgH="762000" progId="Equation.3">
                  <p:embed/>
                </p:oleObj>
              </mc:Choice>
              <mc:Fallback>
                <p:oleObj name="Equation" r:id="rId7" imgW="11176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6600" y="3352800"/>
                        <a:ext cx="1874838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932305"/>
              </p:ext>
            </p:extLst>
          </p:nvPr>
        </p:nvGraphicFramePr>
        <p:xfrm>
          <a:off x="5638800" y="3352800"/>
          <a:ext cx="1708747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9" imgW="1155700" imgH="863600" progId="Equation.DSMT4">
                  <p:embed/>
                </p:oleObj>
              </mc:Choice>
              <mc:Fallback>
                <p:oleObj name="Equation" r:id="rId9" imgW="11557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38800" y="3352800"/>
                        <a:ext cx="1708747" cy="128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0" y="241012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AFOSR BRI – Co-Design of Hardware/Software for Predicting UAV Aerodynamics   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Univers LT Std 57 Cn"/>
        <a:ea typeface="宋体"/>
        <a:cs typeface=""/>
      </a:majorFont>
      <a:minorFont>
        <a:latin typeface="Univers LT Std 57 Cn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41385</TotalTime>
  <Words>3553</Words>
  <Application>Microsoft Macintosh PowerPoint</Application>
  <PresentationFormat>全屏显示(4:3)</PresentationFormat>
  <Paragraphs>798</Paragraphs>
  <Slides>44</Slides>
  <Notes>26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6" baseType="lpstr">
      <vt:lpstr>Default Design</vt:lpstr>
      <vt:lpstr>Equation</vt:lpstr>
      <vt:lpstr>Development of a Portable, GPU-Accelerated Reconstructed Discontinuous Galerkin Code on Unstructured Hybrid Grids</vt:lpstr>
      <vt:lpstr>Outline</vt:lpstr>
      <vt:lpstr>GPU Computing in CFD – Overview</vt:lpstr>
      <vt:lpstr>GPU Computing in CFD – Overview</vt:lpstr>
      <vt:lpstr>Motivation &amp; Objectives</vt:lpstr>
      <vt:lpstr>Motivation &amp; Objectives</vt:lpstr>
      <vt:lpstr>GPU-Computing Framework</vt:lpstr>
      <vt:lpstr>Legacy CFD Package</vt:lpstr>
      <vt:lpstr>Governing Equations of Fluid Dynamics</vt:lpstr>
      <vt:lpstr>Governing Equations of Fluid Dynamics</vt:lpstr>
      <vt:lpstr>Discontinuous Galerkin Method</vt:lpstr>
      <vt:lpstr>Reconstructed Discontinuous Galerkin Method</vt:lpstr>
      <vt:lpstr>Discontinuous Galerkin Method</vt:lpstr>
      <vt:lpstr>Design of OpenACC Parallel Regions</vt:lpstr>
      <vt:lpstr>Design of OpenACC Parallel Regions</vt:lpstr>
      <vt:lpstr>Design of OpenACC Parallel Regions</vt:lpstr>
      <vt:lpstr>Design of OpenACC Parallel Regions</vt:lpstr>
      <vt:lpstr>Design of OpenACC Parallel Regions</vt:lpstr>
      <vt:lpstr>Design of OpenACC Parallel Regions</vt:lpstr>
      <vt:lpstr>Development of RDGFLO</vt:lpstr>
      <vt:lpstr>Computing Resource</vt:lpstr>
      <vt:lpstr>Performance Assessment</vt:lpstr>
      <vt:lpstr>Timing test</vt:lpstr>
      <vt:lpstr>Timing test</vt:lpstr>
      <vt:lpstr>Timing test</vt:lpstr>
      <vt:lpstr>Timing test</vt:lpstr>
      <vt:lpstr>Timing test</vt:lpstr>
      <vt:lpstr>Timing test</vt:lpstr>
      <vt:lpstr>Development of RDGFLO</vt:lpstr>
      <vt:lpstr>Numerical validation</vt:lpstr>
      <vt:lpstr>Numerical validation</vt:lpstr>
      <vt:lpstr>Numerical validation</vt:lpstr>
      <vt:lpstr>Numerical validation</vt:lpstr>
      <vt:lpstr>Numerical validation</vt:lpstr>
      <vt:lpstr>Numerical validation</vt:lpstr>
      <vt:lpstr>Numerical validation</vt:lpstr>
      <vt:lpstr>Numerical validation</vt:lpstr>
      <vt:lpstr>Numerical validation</vt:lpstr>
      <vt:lpstr>Application of RDGFLO – DNS</vt:lpstr>
      <vt:lpstr>Application of RDGFLO – DNS</vt:lpstr>
      <vt:lpstr>Timing test</vt:lpstr>
      <vt:lpstr>Concluding Remarks</vt:lpstr>
      <vt:lpstr>Future Work </vt:lpstr>
      <vt:lpstr>Plan for the next two years</vt:lpstr>
    </vt:vector>
  </TitlesOfParts>
  <Company>Luquire George Andrews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 Beasley</dc:creator>
  <cp:lastModifiedBy>Jialin Lou</cp:lastModifiedBy>
  <cp:revision>486</cp:revision>
  <cp:lastPrinted>2014-11-07T19:12:48Z</cp:lastPrinted>
  <dcterms:created xsi:type="dcterms:W3CDTF">2009-06-24T16:12:47Z</dcterms:created>
  <dcterms:modified xsi:type="dcterms:W3CDTF">2014-12-19T18:26:30Z</dcterms:modified>
</cp:coreProperties>
</file>