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7"/>
  </p:notesMasterIdLst>
  <p:sldIdLst>
    <p:sldId id="264" r:id="rId2"/>
    <p:sldId id="310" r:id="rId3"/>
    <p:sldId id="332" r:id="rId4"/>
    <p:sldId id="327" r:id="rId5"/>
    <p:sldId id="355" r:id="rId6"/>
    <p:sldId id="353" r:id="rId7"/>
    <p:sldId id="354" r:id="rId8"/>
    <p:sldId id="336" r:id="rId9"/>
    <p:sldId id="337" r:id="rId10"/>
    <p:sldId id="338" r:id="rId11"/>
    <p:sldId id="339" r:id="rId12"/>
    <p:sldId id="340" r:id="rId13"/>
    <p:sldId id="341" r:id="rId14"/>
    <p:sldId id="342" r:id="rId15"/>
    <p:sldId id="343" r:id="rId16"/>
    <p:sldId id="344" r:id="rId17"/>
    <p:sldId id="345" r:id="rId18"/>
    <p:sldId id="346" r:id="rId19"/>
    <p:sldId id="347" r:id="rId20"/>
    <p:sldId id="349" r:id="rId21"/>
    <p:sldId id="350" r:id="rId22"/>
    <p:sldId id="351" r:id="rId23"/>
    <p:sldId id="356" r:id="rId24"/>
    <p:sldId id="358" r:id="rId25"/>
    <p:sldId id="357"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05" autoAdjust="0"/>
  </p:normalViewPr>
  <p:slideViewPr>
    <p:cSldViewPr>
      <p:cViewPr varScale="1">
        <p:scale>
          <a:sx n="85" d="100"/>
          <a:sy n="85" d="100"/>
        </p:scale>
        <p:origin x="96" y="144"/>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1EB52A-C4F8-4460-A87C-C2EEAFB732B4}" type="datetimeFigureOut">
              <a:rPr lang="en-US" smtClean="0"/>
              <a:t>12/19/2014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F097C-FA50-4B4A-BBAD-68856EF8BBF2}" type="slidenum">
              <a:rPr lang="en-US" smtClean="0"/>
              <a:t>‹#›</a:t>
            </a:fld>
            <a:endParaRPr lang="en-US"/>
          </a:p>
        </p:txBody>
      </p:sp>
    </p:spTree>
    <p:extLst>
      <p:ext uri="{BB962C8B-B14F-4D97-AF65-F5344CB8AC3E}">
        <p14:creationId xmlns:p14="http://schemas.microsoft.com/office/powerpoint/2010/main" val="40322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4AD0E6-A542-4506-91F8-2E0BF8CAF740}" type="slidenum">
              <a:rPr lang="en-US"/>
              <a:t>8</a:t>
            </a:fld>
            <a:endParaRPr lang="en-US"/>
          </a:p>
        </p:txBody>
      </p:sp>
    </p:spTree>
    <p:extLst>
      <p:ext uri="{BB962C8B-B14F-4D97-AF65-F5344CB8AC3E}">
        <p14:creationId xmlns:p14="http://schemas.microsoft.com/office/powerpoint/2010/main" val="162911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a:t>
            </a:r>
            <a:r>
              <a:rPr lang="en-US" baseline="0" dirty="0" smtClean="0"/>
              <a:t> video shows validation of our code using one of the </a:t>
            </a:r>
            <a:r>
              <a:rPr lang="en-US" baseline="0" dirty="0" err="1" smtClean="0"/>
              <a:t>Turek-Hron</a:t>
            </a:r>
            <a:r>
              <a:rPr lang="en-US" baseline="0" dirty="0" smtClean="0"/>
              <a:t> FSI benchmark. We demonstrate capability of handling large deformation and structure/fluid density ratio unity, which is often very difficult to simulate in many framework. We can see transient flow development, onset of structural oscillation and eventually reaching a steady state vibration and regular vortex shedding patterns.</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a:t>17</a:t>
            </a:fld>
            <a:endParaRPr lang="en-US"/>
          </a:p>
        </p:txBody>
      </p:sp>
    </p:spTree>
    <p:extLst>
      <p:ext uri="{BB962C8B-B14F-4D97-AF65-F5344CB8AC3E}">
        <p14:creationId xmlns:p14="http://schemas.microsoft.com/office/powerpoint/2010/main" val="2292713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Rubber ring :</a:t>
            </a:r>
            <a:r>
              <a:rPr lang="en-US" baseline="0" dirty="0" smtClean="0"/>
              <a:t> Reynolds number =100</a:t>
            </a:r>
          </a:p>
          <a:p>
            <a:r>
              <a:rPr lang="en-US" baseline="0" dirty="0" smtClean="0"/>
              <a:t>This video shows that we can handle internal fluid as well and can simulate fluid-structure-fluid simulations</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18</a:t>
            </a:fld>
            <a:endParaRPr lang="en-US"/>
          </a:p>
        </p:txBody>
      </p:sp>
    </p:spTree>
    <p:extLst>
      <p:ext uri="{BB962C8B-B14F-4D97-AF65-F5344CB8AC3E}">
        <p14:creationId xmlns:p14="http://schemas.microsoft.com/office/powerpoint/2010/main" val="48164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21</a:t>
            </a:fld>
            <a:endParaRPr lang="en-US"/>
          </a:p>
        </p:txBody>
      </p:sp>
    </p:spTree>
    <p:extLst>
      <p:ext uri="{BB962C8B-B14F-4D97-AF65-F5344CB8AC3E}">
        <p14:creationId xmlns:p14="http://schemas.microsoft.com/office/powerpoint/2010/main" val="375063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smtClean="0">
                <a:solidFill>
                  <a:schemeClr val="tx2"/>
                </a:solidFill>
              </a:rPr>
              <a:t>Enhanced capability such as  contact detection, collision simulation are very demanding computationally. </a:t>
            </a:r>
          </a:p>
          <a:p>
            <a:endParaRPr lang="en-US" sz="1200" dirty="0" smtClean="0">
              <a:solidFill>
                <a:schemeClr val="tx2"/>
              </a:solidFill>
            </a:endParaRPr>
          </a:p>
          <a:p>
            <a:r>
              <a:rPr lang="en-US" sz="1200" dirty="0" smtClean="0">
                <a:solidFill>
                  <a:schemeClr val="tx2"/>
                </a:solidFill>
              </a:rPr>
              <a:t>Due to several demands on multifunctional, lightweight materials, materials used in MAV constructions are increasingly complex to model (orthotropic properties, layered materials, carbon nanotubes, </a:t>
            </a:r>
            <a:r>
              <a:rPr lang="en-US" sz="1200" dirty="0" err="1" smtClean="0">
                <a:solidFill>
                  <a:schemeClr val="tx2"/>
                </a:solidFill>
              </a:rPr>
              <a:t>piezomotors</a:t>
            </a:r>
            <a:r>
              <a:rPr lang="en-US" sz="1200" dirty="0" smtClean="0">
                <a:solidFill>
                  <a:schemeClr val="tx2"/>
                </a:solidFill>
              </a:rPr>
              <a:t>)</a:t>
            </a:r>
          </a:p>
          <a:p>
            <a:endParaRPr lang="en-US" sz="1200" dirty="0" smtClean="0">
              <a:solidFill>
                <a:schemeClr val="tx2"/>
              </a:solidFill>
            </a:endParaRPr>
          </a:p>
          <a:p>
            <a:r>
              <a:rPr lang="en-US" sz="1200" dirty="0" smtClean="0">
                <a:solidFill>
                  <a:schemeClr val="tx2"/>
                </a:solidFill>
              </a:rPr>
              <a:t>Also, properties of these materials may be dependent on load, temperature and other environmental factors. Some parts may go through plastic deformation too. Such simulations pose computational challenge in structural solution.</a:t>
            </a:r>
          </a:p>
          <a:p>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22</a:t>
            </a:fld>
            <a:endParaRPr lang="en-US"/>
          </a:p>
        </p:txBody>
      </p:sp>
    </p:spTree>
    <p:extLst>
      <p:ext uri="{BB962C8B-B14F-4D97-AF65-F5344CB8AC3E}">
        <p14:creationId xmlns:p14="http://schemas.microsoft.com/office/powerpoint/2010/main" val="375063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If we want</a:t>
            </a:r>
            <a:r>
              <a:rPr lang="en-US" baseline="0" dirty="0" smtClean="0"/>
              <a:t> to simulate the geometry on the left, for BCG :    at least divide it into 6 blocks. </a:t>
            </a:r>
          </a:p>
          <a:p>
            <a:r>
              <a:rPr lang="en-US" baseline="0" dirty="0" smtClean="0"/>
              <a:t>                                                                                 IBM: </a:t>
            </a:r>
            <a:r>
              <a:rPr lang="en-US" baseline="0" dirty="0" err="1" smtClean="0"/>
              <a:t>bgmesh</a:t>
            </a:r>
            <a:r>
              <a:rPr lang="en-US" baseline="0" dirty="0" smtClean="0"/>
              <a:t> and surface mesh.</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9</a:t>
            </a:fld>
            <a:endParaRPr lang="en-US"/>
          </a:p>
        </p:txBody>
      </p:sp>
    </p:spTree>
    <p:extLst>
      <p:ext uri="{BB962C8B-B14F-4D97-AF65-F5344CB8AC3E}">
        <p14:creationId xmlns:p14="http://schemas.microsoft.com/office/powerpoint/2010/main" val="164768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Have a close look at the circle</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10</a:t>
            </a:fld>
            <a:endParaRPr lang="en-US"/>
          </a:p>
        </p:txBody>
      </p:sp>
    </p:spTree>
    <p:extLst>
      <p:ext uri="{BB962C8B-B14F-4D97-AF65-F5344CB8AC3E}">
        <p14:creationId xmlns:p14="http://schemas.microsoft.com/office/powerpoint/2010/main" val="148969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a:t>11</a:t>
            </a:fld>
            <a:endParaRPr lang="en-US"/>
          </a:p>
        </p:txBody>
      </p:sp>
    </p:spTree>
    <p:extLst>
      <p:ext uri="{BB962C8B-B14F-4D97-AF65-F5344CB8AC3E}">
        <p14:creationId xmlns:p14="http://schemas.microsoft.com/office/powerpoint/2010/main" val="221059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If</a:t>
            </a:r>
            <a:r>
              <a:rPr lang="en-US" baseline="0" dirty="0" smtClean="0"/>
              <a:t> one close fluid node has a velocity 1, the next </a:t>
            </a:r>
            <a:r>
              <a:rPr lang="en-US" baseline="0" dirty="0" err="1" smtClean="0"/>
              <a:t>ib</a:t>
            </a:r>
            <a:r>
              <a:rPr lang="en-US" baseline="0" dirty="0" smtClean="0"/>
              <a:t> node maybe have a interpolation velocity value of 0.5. and in the next time step, this 0.5 will act as a velocity boundary condition</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smtClean="0"/>
              <a:t>12</a:t>
            </a:fld>
            <a:endParaRPr lang="en-US"/>
          </a:p>
        </p:txBody>
      </p:sp>
    </p:spTree>
    <p:extLst>
      <p:ext uri="{BB962C8B-B14F-4D97-AF65-F5344CB8AC3E}">
        <p14:creationId xmlns:p14="http://schemas.microsoft.com/office/powerpoint/2010/main" val="311257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4 elements developed:</a:t>
            </a:r>
            <a:r>
              <a:rPr lang="en-US" baseline="0" dirty="0" smtClean="0"/>
              <a:t> </a:t>
            </a:r>
            <a:r>
              <a:rPr lang="en-US" baseline="0" dirty="0" err="1" smtClean="0"/>
              <a:t>triangular,quadrilateral</a:t>
            </a:r>
            <a:r>
              <a:rPr lang="en-US" baseline="0" dirty="0" smtClean="0"/>
              <a:t>, tetrahedron and brick.</a:t>
            </a:r>
          </a:p>
          <a:p>
            <a:r>
              <a:rPr lang="en-US" baseline="0" dirty="0" smtClean="0"/>
              <a:t>Linear models fails to capture physics when deformations are large as it does not account for changing material co-ordinate system and presence of stress in the material. Geometric nonlinearity takes care of these material co-ordinate system transformations  and stress-stiffening.</a:t>
            </a:r>
            <a:endParaRPr lang="en-US" dirty="0"/>
          </a:p>
        </p:txBody>
      </p:sp>
      <p:sp>
        <p:nvSpPr>
          <p:cNvPr id="4" name="Slide Number Placeholder 3"/>
          <p:cNvSpPr>
            <a:spLocks noGrp="1"/>
          </p:cNvSpPr>
          <p:nvPr>
            <p:ph type="sldNum" sz="quarter" idx="10"/>
          </p:nvPr>
        </p:nvSpPr>
        <p:spPr/>
        <p:txBody>
          <a:bodyPr/>
          <a:lstStyle/>
          <a:p>
            <a:fld id="{920F097C-FA50-4B4A-BBAD-68856EF8BBF2}" type="slidenum">
              <a:rPr lang="en-US" smtClean="0"/>
              <a:t>13</a:t>
            </a:fld>
            <a:endParaRPr lang="en-US"/>
          </a:p>
        </p:txBody>
      </p:sp>
    </p:spTree>
    <p:extLst>
      <p:ext uri="{BB962C8B-B14F-4D97-AF65-F5344CB8AC3E}">
        <p14:creationId xmlns:p14="http://schemas.microsoft.com/office/powerpoint/2010/main" val="316663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METIS does</a:t>
            </a:r>
            <a:r>
              <a:rPr lang="en-US" baseline="0" dirty="0" smtClean="0"/>
              <a:t> node reordering using recursive subdomain bi-section. This leads to better cache efficient system matrix. </a:t>
            </a:r>
            <a:endParaRPr lang="en-US" dirty="0"/>
          </a:p>
        </p:txBody>
      </p:sp>
      <p:sp>
        <p:nvSpPr>
          <p:cNvPr id="4" name="Slide Number Placeholder 3"/>
          <p:cNvSpPr>
            <a:spLocks noGrp="1"/>
          </p:cNvSpPr>
          <p:nvPr>
            <p:ph type="sldNum" sz="quarter" idx="10"/>
          </p:nvPr>
        </p:nvSpPr>
        <p:spPr/>
        <p:txBody>
          <a:bodyPr/>
          <a:lstStyle/>
          <a:p>
            <a:fld id="{920F097C-FA50-4B4A-BBAD-68856EF8BBF2}" type="slidenum">
              <a:rPr lang="en-US" smtClean="0"/>
              <a:t>14</a:t>
            </a:fld>
            <a:endParaRPr lang="en-US"/>
          </a:p>
        </p:txBody>
      </p:sp>
    </p:spTree>
    <p:extLst>
      <p:ext uri="{BB962C8B-B14F-4D97-AF65-F5344CB8AC3E}">
        <p14:creationId xmlns:p14="http://schemas.microsoft.com/office/powerpoint/2010/main" val="317612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Read the </a:t>
            </a:r>
            <a:r>
              <a:rPr lang="en-US" dirty="0" err="1" smtClean="0"/>
              <a:t>bgmesh</a:t>
            </a:r>
            <a:r>
              <a:rPr lang="en-US" baseline="0" dirty="0" smtClean="0"/>
              <a:t> and the </a:t>
            </a:r>
            <a:r>
              <a:rPr lang="en-US" baseline="0" dirty="0" err="1" smtClean="0"/>
              <a:t>ib</a:t>
            </a:r>
            <a:r>
              <a:rPr lang="en-US" baseline="0" dirty="0" smtClean="0"/>
              <a:t> surface first, and then put them into IBM, IBM define the </a:t>
            </a:r>
            <a:r>
              <a:rPr lang="en-US" baseline="0" dirty="0" err="1" smtClean="0"/>
              <a:t>nodetype</a:t>
            </a:r>
            <a:r>
              <a:rPr lang="en-US" baseline="0" dirty="0" smtClean="0"/>
              <a:t> on the background mesh. And then fluid solver will solve the governing equations for the fluid domain. After this, IBM will calculate the forces act on the IB surface. Then structure solver will solve the structure equations under these forces. After this, for strong coupling, we will check the convergence: the displacement change between each inner iteration; for loose coupling, we will match to the next time step. Then the coordinates and velocity and accelerations on the immersed surface will be updated base on the deformation calculated by the structure solver.</a:t>
            </a:r>
            <a:endParaRPr lang="en-US" dirty="0"/>
          </a:p>
        </p:txBody>
      </p:sp>
      <p:sp>
        <p:nvSpPr>
          <p:cNvPr id="4" name="Slide Number Placeholder 3"/>
          <p:cNvSpPr>
            <a:spLocks noGrp="1"/>
          </p:cNvSpPr>
          <p:nvPr>
            <p:ph type="sldNum" sz="quarter" idx="10"/>
          </p:nvPr>
        </p:nvSpPr>
        <p:spPr/>
        <p:txBody>
          <a:bodyPr/>
          <a:lstStyle/>
          <a:p>
            <a:fld id="{C44AD0E6-A542-4506-91F8-2E0BF8CAF740}" type="slidenum">
              <a:rPr lang="en-US"/>
              <a:t>15</a:t>
            </a:fld>
            <a:endParaRPr lang="en-US"/>
          </a:p>
        </p:txBody>
      </p:sp>
    </p:spTree>
    <p:extLst>
      <p:ext uri="{BB962C8B-B14F-4D97-AF65-F5344CB8AC3E}">
        <p14:creationId xmlns:p14="http://schemas.microsoft.com/office/powerpoint/2010/main" val="3597612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a:rPr>
                          <m:t>𝜎</m:t>
                        </m:r>
                      </m:e>
                      <m:sub>
                        <m:r>
                          <a:rPr lang="en-US" b="0" i="1" dirty="0" smtClean="0">
                            <a:latin typeface="Cambria Math"/>
                          </a:rPr>
                          <m:t>𝑓</m:t>
                        </m:r>
                      </m:sub>
                    </m:sSub>
                    <m:r>
                      <a:rPr lang="en-US" b="0" i="1" dirty="0" smtClean="0">
                        <a:latin typeface="Cambria Math"/>
                      </a:rPr>
                      <m:t>𝑛</m:t>
                    </m:r>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𝜎</m:t>
                        </m:r>
                      </m:e>
                      <m:sub>
                        <m:r>
                          <a:rPr lang="en-US" b="0" i="1" dirty="0" smtClean="0">
                            <a:latin typeface="Cambria Math"/>
                          </a:rPr>
                          <m:t>𝑠</m:t>
                        </m:r>
                      </m:sub>
                    </m:sSub>
                    <m:r>
                      <a:rPr lang="en-US" b="0" i="1" dirty="0" smtClean="0">
                        <a:latin typeface="Cambria Math"/>
                      </a:rPr>
                      <m:t>𝑛</m:t>
                    </m:r>
                  </m:oMath>
                </a14:m>
                <a:r>
                  <a:rPr lang="en-US" dirty="0" smtClean="0"/>
                  <a:t>         1.  forces on</a:t>
                </a:r>
                <a:r>
                  <a:rPr lang="en-US" baseline="0" dirty="0" smtClean="0"/>
                  <a:t> the fluid is the same with the force on the structure </a:t>
                </a:r>
              </a:p>
              <a:p>
                <a:r>
                  <a:rPr lang="en-US" baseline="0" dirty="0" smtClean="0"/>
                  <a:t>	2. displacement, velocity, acceleration on the interface are the same for fluid and structure</a:t>
                </a:r>
                <a:endParaRPr lang="en-US" dirty="0"/>
              </a:p>
            </p:txBody>
          </p:sp>
        </mc:Choice>
        <mc:Fallback xmlns="">
          <p:sp>
            <p:nvSpPr>
              <p:cNvPr id="3" name="Notes Placeholder 2"/>
              <p:cNvSpPr>
                <a:spLocks noGrp="1"/>
              </p:cNvSpPr>
              <p:nvPr>
                <p:ph type="body" idx="1"/>
              </p:nvPr>
            </p:nvSpPr>
            <p:spPr/>
            <p:txBody>
              <a:bodyPr/>
              <a:lstStyle/>
              <a:p>
                <a:r>
                  <a:rPr lang="en-US" b="0" i="0" dirty="0" smtClean="0">
                    <a:latin typeface="Cambria Math"/>
                  </a:rPr>
                  <a:t>𝜎</a:t>
                </a:r>
                <a:r>
                  <a:rPr lang="en-US" b="0" i="0" dirty="0" smtClean="0">
                    <a:latin typeface="Cambria Math" panose="02040503050406030204" pitchFamily="18" charset="0"/>
                  </a:rPr>
                  <a:t>_</a:t>
                </a:r>
                <a:r>
                  <a:rPr lang="en-US" b="0" i="0" dirty="0" smtClean="0">
                    <a:latin typeface="Cambria Math"/>
                  </a:rPr>
                  <a:t>𝑓 𝑛=𝜎</a:t>
                </a:r>
                <a:r>
                  <a:rPr lang="en-US" b="0" i="0" dirty="0" smtClean="0">
                    <a:latin typeface="Cambria Math" panose="02040503050406030204" pitchFamily="18" charset="0"/>
                  </a:rPr>
                  <a:t>_</a:t>
                </a:r>
                <a:r>
                  <a:rPr lang="en-US" b="0" i="0" dirty="0" smtClean="0">
                    <a:latin typeface="Cambria Math"/>
                  </a:rPr>
                  <a:t>𝑠 𝑛</a:t>
                </a:r>
                <a:r>
                  <a:rPr lang="en-US" dirty="0" smtClean="0"/>
                  <a:t> </a:t>
                </a:r>
                <a:r>
                  <a:rPr lang="en-US" dirty="0" smtClean="0"/>
                  <a:t>        1.  forces on</a:t>
                </a:r>
                <a:r>
                  <a:rPr lang="en-US" baseline="0" dirty="0" smtClean="0"/>
                  <a:t> the fluid is the same with the force on the structure </a:t>
                </a:r>
              </a:p>
              <a:p>
                <a:r>
                  <a:rPr lang="en-US" baseline="0" dirty="0" smtClean="0"/>
                  <a:t>	2. displacement, velocity, acceleration on the interface are the same for fluid and structure</a:t>
                </a:r>
                <a:endParaRPr lang="en-US" dirty="0"/>
              </a:p>
            </p:txBody>
          </p:sp>
        </mc:Fallback>
      </mc:AlternateContent>
      <p:sp>
        <p:nvSpPr>
          <p:cNvPr id="4" name="Slide Number Placeholder 3"/>
          <p:cNvSpPr>
            <a:spLocks noGrp="1"/>
          </p:cNvSpPr>
          <p:nvPr>
            <p:ph type="sldNum" sz="quarter" idx="10"/>
          </p:nvPr>
        </p:nvSpPr>
        <p:spPr/>
        <p:txBody>
          <a:bodyPr/>
          <a:lstStyle/>
          <a:p>
            <a:fld id="{C44AD0E6-A542-4506-91F8-2E0BF8CAF740}" type="slidenum">
              <a:rPr lang="en-US"/>
              <a:t>16</a:t>
            </a:fld>
            <a:endParaRPr lang="en-US"/>
          </a:p>
        </p:txBody>
      </p:sp>
    </p:spTree>
    <p:extLst>
      <p:ext uri="{BB962C8B-B14F-4D97-AF65-F5344CB8AC3E}">
        <p14:creationId xmlns:p14="http://schemas.microsoft.com/office/powerpoint/2010/main" val="81175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solidFill>
                  <a:srgbClr val="99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3"/>
          <p:cNvSpPr>
            <a:spLocks noGrp="1"/>
          </p:cNvSpPr>
          <p:nvPr>
            <p:ph type="ftr" sz="quarter" idx="10"/>
          </p:nvPr>
        </p:nvSpPr>
        <p:spPr/>
        <p:txBody>
          <a:bodyPr rIns="0"/>
          <a:lstStyle>
            <a:lvl1pPr>
              <a:defRPr/>
            </a:lvl1pPr>
          </a:lstStyle>
          <a:p>
            <a:fld id="{F582488B-6A82-4AD6-8944-2B10B4E43CD4}"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749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5251"/>
            <a:ext cx="8763000" cy="546249"/>
          </a:xfrm>
        </p:spPr>
        <p:txBody>
          <a:bodyPr/>
          <a:lstStyle>
            <a:lvl1pPr algn="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990000"/>
                </a:solidFill>
              </a:defRPr>
            </a:lvl1pPr>
            <a:lvl2pPr>
              <a:defRPr>
                <a:solidFill>
                  <a:schemeClr val="tx1"/>
                </a:solidFill>
              </a:defRPr>
            </a:lvl2pPr>
            <a:lvl3pPr>
              <a:defRPr b="1">
                <a:solidFill>
                  <a:srgbClr val="0000CC"/>
                </a:solidFill>
              </a:defRPr>
            </a:lvl3pPr>
            <a:lvl4pPr>
              <a:defRPr b="1">
                <a:solidFill>
                  <a:srgbClr val="FF0000"/>
                </a:solidFill>
              </a:defRPr>
            </a:lvl4pPr>
            <a:lvl5pPr>
              <a:defRPr b="1">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3"/>
          <p:cNvSpPr>
            <a:spLocks noGrp="1" noChangeArrowheads="1"/>
          </p:cNvSpPr>
          <p:nvPr>
            <p:ph type="ftr" sz="quarter" idx="3"/>
          </p:nvPr>
        </p:nvSpPr>
        <p:spPr bwMode="auto">
          <a:xfrm>
            <a:off x="8610600" y="4672012"/>
            <a:ext cx="304800" cy="2428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fld id="{4E3E3CF4-AC07-4754-985D-82E19C2167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117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914400"/>
            <a:ext cx="4381500" cy="3429000"/>
          </a:xfrm>
        </p:spPr>
        <p:txBody>
          <a:bodyPr/>
          <a:lstStyle>
            <a:lvl1pPr>
              <a:defRPr sz="2800"/>
            </a:lvl1pPr>
            <a:lvl2pPr>
              <a:defRPr sz="2400"/>
            </a:lvl2pPr>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10100" y="914400"/>
            <a:ext cx="4381500" cy="3429000"/>
          </a:xfrm>
        </p:spPr>
        <p:txBody>
          <a:bodyPr/>
          <a:lstStyle>
            <a:lvl1pPr>
              <a:defRPr sz="2800"/>
            </a:lvl1pPr>
            <a:lvl2pPr>
              <a:defRPr sz="2400"/>
            </a:lvl2pPr>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6" name="Rectangle 13"/>
          <p:cNvSpPr>
            <a:spLocks noGrp="1" noChangeArrowheads="1"/>
          </p:cNvSpPr>
          <p:nvPr>
            <p:ph type="ftr" sz="quarter" idx="3"/>
          </p:nvPr>
        </p:nvSpPr>
        <p:spPr bwMode="auto">
          <a:xfrm>
            <a:off x="8610600" y="4672012"/>
            <a:ext cx="304800" cy="2428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fld id="{4E3E3CF4-AC07-4754-985D-82E19C2167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784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Conten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76200" y="914400"/>
            <a:ext cx="4381500" cy="3429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10100" y="914400"/>
            <a:ext cx="4381500" cy="3429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8686800" y="4629150"/>
            <a:ext cx="381000" cy="242888"/>
          </a:xfrm>
        </p:spPr>
        <p:txBody>
          <a:bodyPr/>
          <a:lstStyle>
            <a:lvl1pPr>
              <a:defRPr/>
            </a:lvl1pPr>
          </a:lstStyle>
          <a:p>
            <a:fld id="{012904A8-60E4-464B-B77F-177315C52342}" type="slidenum">
              <a:rPr lang="en-US">
                <a:solidFill>
                  <a:srgbClr val="000000"/>
                </a:solidFill>
              </a:rPr>
              <a:pPr/>
              <a:t>‹#›</a:t>
            </a:fld>
            <a:endParaRPr lang="en-US" dirty="0">
              <a:solidFill>
                <a:srgbClr val="000000"/>
              </a:solidFill>
            </a:endParaRPr>
          </a:p>
        </p:txBody>
      </p:sp>
      <p:sp>
        <p:nvSpPr>
          <p:cNvPr id="6" name="Title 1"/>
          <p:cNvSpPr>
            <a:spLocks noGrp="1"/>
          </p:cNvSpPr>
          <p:nvPr>
            <p:ph type="title"/>
          </p:nvPr>
        </p:nvSpPr>
        <p:spPr>
          <a:xfrm>
            <a:off x="152400" y="25251"/>
            <a:ext cx="8763000" cy="546249"/>
          </a:xfrm>
        </p:spPr>
        <p:txBody>
          <a:bodyPr/>
          <a:lstStyle>
            <a:lvl1pPr algn="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4600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76200" y="914400"/>
            <a:ext cx="4381500" cy="3429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10100" y="914400"/>
            <a:ext cx="4381500" cy="165735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10100" y="2686050"/>
            <a:ext cx="4381500" cy="165735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dirty="0" smtClean="0"/>
              <a:t>Click to edit Master text styles</a:t>
            </a:r>
          </a:p>
          <a:p>
            <a:pPr lvl="1"/>
            <a:r>
              <a:rPr lang="en-US" dirty="0" smtClean="0"/>
              <a:t>Second level</a:t>
            </a:r>
          </a:p>
          <a:p>
            <a:pPr marL="1143000" lvl="2" indent="-228600" algn="l" rtl="0" fontAlgn="base">
              <a:spcBef>
                <a:spcPct val="20000"/>
              </a:spcBef>
              <a:spcAft>
                <a:spcPct val="0"/>
              </a:spcAft>
              <a:buChar char="•"/>
            </a:pPr>
            <a:r>
              <a:rPr lang="en-US" dirty="0" smtClean="0"/>
              <a:t>Third level</a:t>
            </a:r>
          </a:p>
          <a:p>
            <a:pPr marL="1600200" lvl="3" indent="-228600" algn="l" rtl="0" fontAlgn="base">
              <a:spcBef>
                <a:spcPct val="20000"/>
              </a:spcBef>
              <a:spcAft>
                <a:spcPct val="0"/>
              </a:spcAft>
              <a:buChar char="•"/>
            </a:pPr>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0"/>
          </p:nvPr>
        </p:nvSpPr>
        <p:spPr>
          <a:xfrm>
            <a:off x="8686800" y="4629150"/>
            <a:ext cx="381000" cy="242888"/>
          </a:xfrm>
        </p:spPr>
        <p:txBody>
          <a:bodyPr/>
          <a:lstStyle>
            <a:lvl1pPr>
              <a:defRPr/>
            </a:lvl1pPr>
          </a:lstStyle>
          <a:p>
            <a:fld id="{A6681BAA-0C72-42A1-AC7D-455EA66F2C69}" type="slidenum">
              <a:rPr lang="en-US">
                <a:solidFill>
                  <a:srgbClr val="000000"/>
                </a:solidFill>
              </a:rPr>
              <a:pPr/>
              <a:t>‹#›</a:t>
            </a:fld>
            <a:endParaRPr lang="en-US" dirty="0">
              <a:solidFill>
                <a:srgbClr val="000000"/>
              </a:solidFill>
            </a:endParaRPr>
          </a:p>
        </p:txBody>
      </p:sp>
      <p:sp>
        <p:nvSpPr>
          <p:cNvPr id="7" name="Title 1"/>
          <p:cNvSpPr>
            <a:spLocks noGrp="1"/>
          </p:cNvSpPr>
          <p:nvPr>
            <p:ph type="title"/>
          </p:nvPr>
        </p:nvSpPr>
        <p:spPr>
          <a:xfrm>
            <a:off x="152400" y="25251"/>
            <a:ext cx="8763000" cy="546249"/>
          </a:xfrm>
        </p:spPr>
        <p:txBody>
          <a:bodyPr/>
          <a:lstStyle>
            <a:lvl1pPr algn="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13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3252995" y="4957517"/>
            <a:ext cx="640080" cy="192024"/>
          </a:xfrm>
          <a:prstGeom prst="rect">
            <a:avLst/>
          </a:prstGeom>
          <a:noFill/>
          <a:ln>
            <a:noFill/>
          </a:ln>
        </p:spPr>
      </p:pic>
      <p:sp>
        <p:nvSpPr>
          <p:cNvPr id="1027" name="Rectangle 3"/>
          <p:cNvSpPr>
            <a:spLocks noGrp="1" noChangeArrowheads="1"/>
          </p:cNvSpPr>
          <p:nvPr>
            <p:ph type="title"/>
          </p:nvPr>
        </p:nvSpPr>
        <p:spPr bwMode="auto">
          <a:xfrm>
            <a:off x="152400" y="33226"/>
            <a:ext cx="8763000" cy="5462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152400" y="857250"/>
            <a:ext cx="8763000" cy="3771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2" name="Rectangle 8"/>
          <p:cNvSpPr>
            <a:spLocks noChangeArrowheads="1"/>
          </p:cNvSpPr>
          <p:nvPr/>
        </p:nvSpPr>
        <p:spPr bwMode="auto">
          <a:xfrm>
            <a:off x="4006701" y="4958300"/>
            <a:ext cx="4906632" cy="184666"/>
          </a:xfrm>
          <a:prstGeom prst="rect">
            <a:avLst/>
          </a:prstGeom>
          <a:noFill/>
          <a:ln w="9525">
            <a:noFill/>
            <a:miter lim="800000"/>
            <a:headEnd/>
            <a:tailEnd/>
          </a:ln>
        </p:spPr>
        <p:txBody>
          <a:bodyPr wrap="square" lIns="0" tIns="0" rIns="0" bIns="0">
            <a:spAutoFit/>
          </a:bodyPr>
          <a:lstStyle/>
          <a:p>
            <a:pPr algn="r" fontAlgn="base">
              <a:spcBef>
                <a:spcPct val="0"/>
              </a:spcBef>
              <a:spcAft>
                <a:spcPct val="0"/>
              </a:spcAft>
            </a:pPr>
            <a:r>
              <a:rPr lang="en-US" sz="1200" b="1" dirty="0">
                <a:solidFill>
                  <a:srgbClr val="000000"/>
                </a:solidFill>
                <a:latin typeface="Calibri" pitchFamily="34" charset="0"/>
              </a:rPr>
              <a:t>High Performance Computational Fluid-Thermal Sciences &amp; Engineering Lab</a:t>
            </a:r>
            <a:endParaRPr lang="en-US" sz="1200" dirty="0">
              <a:solidFill>
                <a:srgbClr val="000000"/>
              </a:solidFill>
              <a:latin typeface="Calibri" pitchFamily="34" charset="0"/>
            </a:endParaRPr>
          </a:p>
        </p:txBody>
      </p:sp>
      <p:sp>
        <p:nvSpPr>
          <p:cNvPr id="1035" name="Line 11"/>
          <p:cNvSpPr>
            <a:spLocks noChangeShapeType="1"/>
          </p:cNvSpPr>
          <p:nvPr/>
        </p:nvSpPr>
        <p:spPr bwMode="auto">
          <a:xfrm flipH="1">
            <a:off x="1066800" y="4937498"/>
            <a:ext cx="8077200" cy="0"/>
          </a:xfrm>
          <a:prstGeom prst="line">
            <a:avLst/>
          </a:prstGeom>
          <a:noFill/>
          <a:ln w="63500" cmpd="thickThin">
            <a:solidFill>
              <a:srgbClr val="0070C0"/>
            </a:solidFill>
            <a:round/>
            <a:headEnd/>
            <a:tailEnd/>
          </a:ln>
          <a:effectLst/>
        </p:spPr>
        <p:txBody>
          <a:bodyPr/>
          <a:lstStyle/>
          <a:p>
            <a:pPr fontAlgn="base">
              <a:spcBef>
                <a:spcPct val="0"/>
              </a:spcBef>
              <a:spcAft>
                <a:spcPct val="0"/>
              </a:spcAft>
            </a:pPr>
            <a:endParaRPr lang="en-US" b="1" dirty="0">
              <a:solidFill>
                <a:srgbClr val="000000"/>
              </a:solidFill>
            </a:endParaRPr>
          </a:p>
        </p:txBody>
      </p:sp>
      <p:sp>
        <p:nvSpPr>
          <p:cNvPr id="1037" name="Rectangle 13"/>
          <p:cNvSpPr>
            <a:spLocks noGrp="1" noChangeArrowheads="1"/>
          </p:cNvSpPr>
          <p:nvPr>
            <p:ph type="ftr" sz="quarter" idx="3"/>
          </p:nvPr>
        </p:nvSpPr>
        <p:spPr bwMode="auto">
          <a:xfrm>
            <a:off x="8610600" y="4672012"/>
            <a:ext cx="304800" cy="2428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pPr fontAlgn="base">
              <a:spcBef>
                <a:spcPct val="0"/>
              </a:spcBef>
              <a:spcAft>
                <a:spcPct val="0"/>
              </a:spcAft>
            </a:pPr>
            <a:fld id="{4E3E3CF4-AC07-4754-985D-82E19C21672B}" type="slidenum">
              <a:rPr lang="en-US" b="1" smtClean="0">
                <a:solidFill>
                  <a:srgbClr val="000000"/>
                </a:solidFill>
              </a:rPr>
              <a:pPr fontAlgn="base">
                <a:spcBef>
                  <a:spcPct val="0"/>
                </a:spcBef>
                <a:spcAft>
                  <a:spcPct val="0"/>
                </a:spcAft>
              </a:pPr>
              <a:t>‹#›</a:t>
            </a:fld>
            <a:endParaRPr lang="en-US" b="1" dirty="0">
              <a:solidFill>
                <a:srgbClr val="000000"/>
              </a:solidFill>
            </a:endParaRPr>
          </a:p>
        </p:txBody>
      </p:sp>
      <p:pic>
        <p:nvPicPr>
          <p:cNvPr id="1033" name="Picture 9" descr="VT"/>
          <p:cNvPicPr>
            <a:picLocks noChangeAspect="1" noChangeArrowheads="1"/>
          </p:cNvPicPr>
          <p:nvPr/>
        </p:nvPicPr>
        <p:blipFill>
          <a:blip r:embed="rId8"/>
          <a:srcRect/>
          <a:stretch>
            <a:fillRect/>
          </a:stretch>
        </p:blipFill>
        <p:spPr bwMode="auto">
          <a:xfrm>
            <a:off x="13809" y="4708810"/>
            <a:ext cx="1216025" cy="410766"/>
          </a:xfrm>
          <a:prstGeom prst="rect">
            <a:avLst/>
          </a:prstGeom>
          <a:noFill/>
        </p:spPr>
      </p:pic>
      <p:sp>
        <p:nvSpPr>
          <p:cNvPr id="13" name="Line 12"/>
          <p:cNvSpPr>
            <a:spLocks noChangeShapeType="1"/>
          </p:cNvSpPr>
          <p:nvPr userDrawn="1"/>
        </p:nvSpPr>
        <p:spPr bwMode="auto">
          <a:xfrm>
            <a:off x="0" y="619349"/>
            <a:ext cx="9144000" cy="0"/>
          </a:xfrm>
          <a:prstGeom prst="line">
            <a:avLst/>
          </a:prstGeom>
          <a:noFill/>
          <a:ln w="63500" cmpd="thinThick">
            <a:solidFill>
              <a:srgbClr val="0070C0"/>
            </a:solidFill>
            <a:round/>
            <a:headEnd/>
            <a:tailEnd/>
          </a:ln>
          <a:effectLst/>
        </p:spPr>
        <p:txBody>
          <a:bodyPr/>
          <a:lstStyle/>
          <a:p>
            <a:pPr fontAlgn="base">
              <a:spcBef>
                <a:spcPct val="0"/>
              </a:spcBef>
              <a:spcAft>
                <a:spcPct val="0"/>
              </a:spcAft>
            </a:pPr>
            <a:endParaRPr lang="en-US" b="1" dirty="0">
              <a:solidFill>
                <a:srgbClr val="000000"/>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537" y="14560"/>
            <a:ext cx="743989" cy="561109"/>
          </a:xfrm>
          <a:prstGeom prst="rect">
            <a:avLst/>
          </a:prstGeom>
        </p:spPr>
      </p:pic>
    </p:spTree>
    <p:extLst>
      <p:ext uri="{BB962C8B-B14F-4D97-AF65-F5344CB8AC3E}">
        <p14:creationId xmlns:p14="http://schemas.microsoft.com/office/powerpoint/2010/main" val="1090875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r" rtl="0" fontAlgn="base">
        <a:spcBef>
          <a:spcPct val="0"/>
        </a:spcBef>
        <a:spcAft>
          <a:spcPct val="0"/>
        </a:spcAft>
        <a:defRPr sz="3000" b="1">
          <a:solidFill>
            <a:schemeClr val="tx1"/>
          </a:solidFill>
          <a:latin typeface="Calibri" pitchFamily="34" charset="0"/>
          <a:ea typeface="+mj-ea"/>
          <a:cs typeface="+mj-cs"/>
        </a:defRPr>
      </a:lvl1pPr>
      <a:lvl2pPr algn="ctr" rtl="0" fontAlgn="base">
        <a:spcBef>
          <a:spcPct val="0"/>
        </a:spcBef>
        <a:spcAft>
          <a:spcPct val="0"/>
        </a:spcAft>
        <a:defRPr sz="3200" b="1">
          <a:solidFill>
            <a:schemeClr val="bg1"/>
          </a:solidFill>
          <a:latin typeface="Arial" charset="0"/>
        </a:defRPr>
      </a:lvl2pPr>
      <a:lvl3pPr algn="ctr" rtl="0" fontAlgn="base">
        <a:spcBef>
          <a:spcPct val="0"/>
        </a:spcBef>
        <a:spcAft>
          <a:spcPct val="0"/>
        </a:spcAft>
        <a:defRPr sz="3200" b="1">
          <a:solidFill>
            <a:schemeClr val="bg1"/>
          </a:solidFill>
          <a:latin typeface="Arial" charset="0"/>
        </a:defRPr>
      </a:lvl3pPr>
      <a:lvl4pPr algn="ctr" rtl="0" fontAlgn="base">
        <a:spcBef>
          <a:spcPct val="0"/>
        </a:spcBef>
        <a:spcAft>
          <a:spcPct val="0"/>
        </a:spcAft>
        <a:defRPr sz="3200" b="1">
          <a:solidFill>
            <a:schemeClr val="bg1"/>
          </a:solidFill>
          <a:latin typeface="Arial" charset="0"/>
        </a:defRPr>
      </a:lvl4pPr>
      <a:lvl5pPr algn="ctr" rtl="0" fontAlgn="base">
        <a:spcBef>
          <a:spcPct val="0"/>
        </a:spcBef>
        <a:spcAft>
          <a:spcPct val="0"/>
        </a:spcAft>
        <a:defRPr sz="3200" b="1">
          <a:solidFill>
            <a:schemeClr val="bg1"/>
          </a:solidFill>
          <a:latin typeface="Arial" charset="0"/>
        </a:defRPr>
      </a:lvl5pPr>
      <a:lvl6pPr marL="457200" algn="ctr" rtl="0" fontAlgn="base">
        <a:spcBef>
          <a:spcPct val="0"/>
        </a:spcBef>
        <a:spcAft>
          <a:spcPct val="0"/>
        </a:spcAft>
        <a:defRPr sz="3200" b="1">
          <a:solidFill>
            <a:schemeClr val="bg1"/>
          </a:solidFill>
          <a:latin typeface="Arial" charset="0"/>
        </a:defRPr>
      </a:lvl6pPr>
      <a:lvl7pPr marL="914400" algn="ctr" rtl="0" fontAlgn="base">
        <a:spcBef>
          <a:spcPct val="0"/>
        </a:spcBef>
        <a:spcAft>
          <a:spcPct val="0"/>
        </a:spcAft>
        <a:defRPr sz="3200" b="1">
          <a:solidFill>
            <a:schemeClr val="bg1"/>
          </a:solidFill>
          <a:latin typeface="Arial" charset="0"/>
        </a:defRPr>
      </a:lvl7pPr>
      <a:lvl8pPr marL="1371600" algn="ctr" rtl="0" fontAlgn="base">
        <a:spcBef>
          <a:spcPct val="0"/>
        </a:spcBef>
        <a:spcAft>
          <a:spcPct val="0"/>
        </a:spcAft>
        <a:defRPr sz="3200" b="1">
          <a:solidFill>
            <a:schemeClr val="bg1"/>
          </a:solidFill>
          <a:latin typeface="Arial" charset="0"/>
        </a:defRPr>
      </a:lvl8pPr>
      <a:lvl9pPr marL="1828800" algn="ctr" rtl="0" fontAlgn="base">
        <a:spcBef>
          <a:spcPct val="0"/>
        </a:spcBef>
        <a:spcAft>
          <a:spcPct val="0"/>
        </a:spcAft>
        <a:defRPr sz="3200" b="1">
          <a:solidFill>
            <a:schemeClr val="bg1"/>
          </a:solidFill>
          <a:latin typeface="Arial" charset="0"/>
        </a:defRPr>
      </a:lvl9pPr>
    </p:titleStyle>
    <p:bodyStyle>
      <a:lvl1pPr marL="342900" indent="-342900" algn="l" rtl="0" fontAlgn="base">
        <a:spcBef>
          <a:spcPct val="20000"/>
        </a:spcBef>
        <a:spcAft>
          <a:spcPct val="0"/>
        </a:spcAft>
        <a:buChar char="•"/>
        <a:defRPr sz="2800" b="1">
          <a:solidFill>
            <a:srgbClr val="990000"/>
          </a:solidFill>
          <a:latin typeface="Calibri" pitchFamily="34" charset="0"/>
          <a:ea typeface="+mn-ea"/>
          <a:cs typeface="+mn-cs"/>
        </a:defRPr>
      </a:lvl1pPr>
      <a:lvl2pPr marL="742950" indent="-285750" algn="l" rtl="0" fontAlgn="base">
        <a:spcBef>
          <a:spcPct val="20000"/>
        </a:spcBef>
        <a:spcAft>
          <a:spcPct val="0"/>
        </a:spcAft>
        <a:buFont typeface="Arial" charset="0"/>
        <a:buChar char="•"/>
        <a:defRPr sz="2400" b="1">
          <a:solidFill>
            <a:schemeClr val="tx1"/>
          </a:solidFill>
          <a:latin typeface="Calibri" pitchFamily="34" charset="0"/>
        </a:defRPr>
      </a:lvl2pPr>
      <a:lvl3pPr marL="1143000" indent="-228600" algn="l" rtl="0" fontAlgn="base">
        <a:spcBef>
          <a:spcPct val="20000"/>
        </a:spcBef>
        <a:spcAft>
          <a:spcPct val="0"/>
        </a:spcAft>
        <a:buChar char="•"/>
        <a:defRPr sz="2000" b="1">
          <a:solidFill>
            <a:srgbClr val="FF3300"/>
          </a:solidFill>
          <a:latin typeface="Calibri" pitchFamily="34" charset="0"/>
        </a:defRPr>
      </a:lvl3pPr>
      <a:lvl4pPr marL="1600200" indent="-228600" algn="l" rtl="0" fontAlgn="base">
        <a:spcBef>
          <a:spcPct val="20000"/>
        </a:spcBef>
        <a:spcAft>
          <a:spcPct val="0"/>
        </a:spcAft>
        <a:buChar char="•"/>
        <a:defRPr sz="2000">
          <a:solidFill>
            <a:schemeClr val="tx2"/>
          </a:solidFill>
          <a:latin typeface="Calibri" pitchFamily="34" charset="0"/>
        </a:defRPr>
      </a:lvl4pPr>
      <a:lvl5pPr marL="2057400" indent="-228600" algn="l" rtl="0" fontAlgn="base">
        <a:spcBef>
          <a:spcPct val="20000"/>
        </a:spcBef>
        <a:spcAft>
          <a:spcPct val="0"/>
        </a:spcAft>
        <a:buChar char="•"/>
        <a:defRPr sz="16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g"/><Relationship Id="rId12"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0.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UfYiQSWJAg?feature=player_detailpage" TargetMode="External"/><Relationship Id="rId1" Type="http://schemas.openxmlformats.org/officeDocument/2006/relationships/video" Target="https://www.youtube.com/embed/S77SYgOZXfg"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GenIDLEST</a:t>
            </a:r>
            <a:r>
              <a:rPr lang="en-US" dirty="0" smtClean="0"/>
              <a:t> Co-Design</a:t>
            </a:r>
            <a:endParaRPr lang="en-US" dirty="0"/>
          </a:p>
        </p:txBody>
      </p:sp>
      <p:sp>
        <p:nvSpPr>
          <p:cNvPr id="3" name="Content Placeholder 2"/>
          <p:cNvSpPr>
            <a:spLocks noGrp="1"/>
          </p:cNvSpPr>
          <p:nvPr>
            <p:ph idx="1"/>
          </p:nvPr>
        </p:nvSpPr>
        <p:spPr>
          <a:xfrm>
            <a:off x="152400" y="3998835"/>
            <a:ext cx="8763000" cy="527414"/>
          </a:xfrm>
        </p:spPr>
        <p:txBody>
          <a:bodyPr/>
          <a:lstStyle/>
          <a:p>
            <a:pPr marL="0" indent="0" algn="ctr">
              <a:buNone/>
            </a:pPr>
            <a:r>
              <a:rPr lang="en-US" dirty="0" smtClean="0">
                <a:solidFill>
                  <a:schemeClr val="tx1"/>
                </a:solidFill>
              </a:rPr>
              <a:t>Virginia Tech</a:t>
            </a:r>
            <a:endParaRPr lang="en-US" dirty="0">
              <a:solidFill>
                <a:schemeClr val="tx1"/>
              </a:solidFill>
            </a:endParaRPr>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1</a:t>
            </a:fld>
            <a:endParaRPr lang="en-US" dirty="0">
              <a:solidFill>
                <a:srgbClr val="000000"/>
              </a:solidFill>
            </a:endParaRPr>
          </a:p>
        </p:txBody>
      </p:sp>
      <p:sp>
        <p:nvSpPr>
          <p:cNvPr id="5" name="TextBox 4"/>
          <p:cNvSpPr txBox="1"/>
          <p:nvPr/>
        </p:nvSpPr>
        <p:spPr>
          <a:xfrm>
            <a:off x="6437992" y="4262542"/>
            <a:ext cx="2477409" cy="707886"/>
          </a:xfrm>
          <a:prstGeom prst="rect">
            <a:avLst/>
          </a:prstGeom>
          <a:noFill/>
        </p:spPr>
        <p:txBody>
          <a:bodyPr wrap="none" rtlCol="0">
            <a:spAutoFit/>
          </a:bodyPr>
          <a:lstStyle/>
          <a:p>
            <a:r>
              <a:rPr lang="en-US" sz="2000" b="1" dirty="0">
                <a:solidFill>
                  <a:srgbClr val="0000CC"/>
                </a:solidFill>
                <a:latin typeface="Calibri" pitchFamily="34" charset="0"/>
              </a:rPr>
              <a:t>AFOSR-BRI Workshop</a:t>
            </a:r>
          </a:p>
          <a:p>
            <a:r>
              <a:rPr lang="en-US" sz="2000" b="1" dirty="0" smtClean="0">
                <a:solidFill>
                  <a:srgbClr val="0000CC"/>
                </a:solidFill>
                <a:latin typeface="Calibri" pitchFamily="34" charset="0"/>
              </a:rPr>
              <a:t>December 19 2014</a:t>
            </a:r>
            <a:endParaRPr lang="en-US" sz="2000" b="1" dirty="0">
              <a:solidFill>
                <a:srgbClr val="0000CC"/>
              </a:solidFill>
              <a:latin typeface="Calibri" pitchFamily="34" charset="0"/>
            </a:endParaRPr>
          </a:p>
        </p:txBody>
      </p:sp>
      <p:sp>
        <p:nvSpPr>
          <p:cNvPr id="7" name="Rectangle 6"/>
          <p:cNvSpPr/>
          <p:nvPr/>
        </p:nvSpPr>
        <p:spPr>
          <a:xfrm>
            <a:off x="228600" y="819150"/>
            <a:ext cx="8686800" cy="3034677"/>
          </a:xfrm>
          <a:prstGeom prst="rect">
            <a:avLst/>
          </a:prstGeom>
        </p:spPr>
        <p:txBody>
          <a:bodyPr wrap="square">
            <a:spAutoFit/>
          </a:bodyPr>
          <a:lstStyle/>
          <a:p>
            <a:pPr lvl="0" algn="ctr" fontAlgn="base">
              <a:spcBef>
                <a:spcPct val="20000"/>
              </a:spcBef>
              <a:spcAft>
                <a:spcPct val="0"/>
              </a:spcAft>
            </a:pPr>
            <a:r>
              <a:rPr lang="en-US" sz="2800" b="1" dirty="0">
                <a:solidFill>
                  <a:srgbClr val="990000"/>
                </a:solidFill>
                <a:latin typeface="Calibri" pitchFamily="34" charset="0"/>
              </a:rPr>
              <a:t>Amit </a:t>
            </a:r>
            <a:r>
              <a:rPr lang="en-US" sz="2800" b="1" dirty="0" smtClean="0">
                <a:solidFill>
                  <a:srgbClr val="990000"/>
                </a:solidFill>
                <a:latin typeface="Calibri" pitchFamily="34" charset="0"/>
              </a:rPr>
              <a:t>Amritkar, </a:t>
            </a:r>
            <a:r>
              <a:rPr lang="en-US" sz="2800" b="1" dirty="0" err="1" smtClean="0">
                <a:solidFill>
                  <a:srgbClr val="990000"/>
                </a:solidFill>
                <a:latin typeface="Calibri" pitchFamily="34" charset="0"/>
              </a:rPr>
              <a:t>Keyur</a:t>
            </a:r>
            <a:r>
              <a:rPr lang="en-US" sz="2800" b="1" dirty="0" smtClean="0">
                <a:solidFill>
                  <a:srgbClr val="990000"/>
                </a:solidFill>
                <a:latin typeface="Calibri" pitchFamily="34" charset="0"/>
              </a:rPr>
              <a:t> Joshi</a:t>
            </a:r>
            <a:r>
              <a:rPr lang="en-US" sz="2800" b="1" dirty="0">
                <a:solidFill>
                  <a:srgbClr val="990000"/>
                </a:solidFill>
                <a:latin typeface="Calibri" pitchFamily="34" charset="0"/>
              </a:rPr>
              <a:t>, Long He </a:t>
            </a:r>
            <a:endParaRPr lang="en-US" sz="2800" b="1" dirty="0" smtClean="0">
              <a:solidFill>
                <a:srgbClr val="990000"/>
              </a:solidFill>
              <a:latin typeface="Calibri" pitchFamily="34" charset="0"/>
            </a:endParaRPr>
          </a:p>
          <a:p>
            <a:pPr lvl="0" algn="ctr" fontAlgn="base">
              <a:spcBef>
                <a:spcPct val="20000"/>
              </a:spcBef>
              <a:spcAft>
                <a:spcPct val="0"/>
              </a:spcAft>
            </a:pPr>
            <a:r>
              <a:rPr lang="en-US" sz="2800" b="1" dirty="0" smtClean="0">
                <a:solidFill>
                  <a:srgbClr val="990000"/>
                </a:solidFill>
                <a:latin typeface="Calibri" pitchFamily="34" charset="0"/>
              </a:rPr>
              <a:t>&amp; Danesh Tafti</a:t>
            </a:r>
          </a:p>
          <a:p>
            <a:pPr lvl="0" algn="ctr" fontAlgn="base">
              <a:spcBef>
                <a:spcPct val="20000"/>
              </a:spcBef>
              <a:spcAft>
                <a:spcPct val="0"/>
              </a:spcAft>
            </a:pPr>
            <a:endParaRPr lang="en-US" sz="1600" b="1" dirty="0" smtClean="0">
              <a:solidFill>
                <a:srgbClr val="990000"/>
              </a:solidFill>
              <a:latin typeface="Calibri" pitchFamily="34" charset="0"/>
            </a:endParaRPr>
          </a:p>
          <a:p>
            <a:pPr lvl="0" algn="ctr" fontAlgn="base">
              <a:spcBef>
                <a:spcPct val="20000"/>
              </a:spcBef>
              <a:spcAft>
                <a:spcPct val="0"/>
              </a:spcAft>
            </a:pPr>
            <a:r>
              <a:rPr lang="en-US" sz="2400" b="1" u="sng" dirty="0" smtClean="0">
                <a:latin typeface="Calibri" pitchFamily="34" charset="0"/>
              </a:rPr>
              <a:t>Collaborators</a:t>
            </a:r>
          </a:p>
          <a:p>
            <a:pPr lvl="0" algn="ctr" fontAlgn="base">
              <a:spcBef>
                <a:spcPct val="20000"/>
              </a:spcBef>
              <a:spcAft>
                <a:spcPct val="0"/>
              </a:spcAft>
            </a:pPr>
            <a:r>
              <a:rPr lang="en-US" sz="2400" b="1" dirty="0">
                <a:latin typeface="Calibri" pitchFamily="34" charset="0"/>
              </a:rPr>
              <a:t>Wu-chun </a:t>
            </a:r>
            <a:r>
              <a:rPr lang="en-US" sz="2400" b="1" dirty="0" smtClean="0">
                <a:latin typeface="Calibri" pitchFamily="34" charset="0"/>
              </a:rPr>
              <a:t>Feng</a:t>
            </a:r>
            <a:r>
              <a:rPr lang="en-US" sz="2400" b="1" dirty="0">
                <a:latin typeface="Calibri" pitchFamily="34" charset="0"/>
              </a:rPr>
              <a:t>, </a:t>
            </a:r>
            <a:r>
              <a:rPr lang="en-US" sz="2400" b="1" dirty="0" smtClean="0">
                <a:latin typeface="Calibri" pitchFamily="34" charset="0"/>
              </a:rPr>
              <a:t>Paul Sathre</a:t>
            </a:r>
            <a:r>
              <a:rPr lang="en-US" sz="2400" b="1" dirty="0">
                <a:latin typeface="Calibri" pitchFamily="34" charset="0"/>
              </a:rPr>
              <a:t>, Kaixi </a:t>
            </a:r>
            <a:r>
              <a:rPr lang="en-US" sz="2400" b="1" dirty="0" smtClean="0">
                <a:latin typeface="Calibri" pitchFamily="34" charset="0"/>
              </a:rPr>
              <a:t>Hou, </a:t>
            </a:r>
            <a:r>
              <a:rPr lang="en-US" sz="2400" b="1" dirty="0">
                <a:latin typeface="Calibri" pitchFamily="34" charset="0"/>
              </a:rPr>
              <a:t>Sriram </a:t>
            </a:r>
            <a:r>
              <a:rPr lang="en-US" sz="2400" b="1" dirty="0" smtClean="0">
                <a:latin typeface="Calibri" pitchFamily="34" charset="0"/>
              </a:rPr>
              <a:t>Chivukula</a:t>
            </a:r>
            <a:r>
              <a:rPr lang="en-US" sz="2400" b="1" dirty="0">
                <a:latin typeface="Calibri" pitchFamily="34" charset="0"/>
              </a:rPr>
              <a:t>, </a:t>
            </a:r>
            <a:r>
              <a:rPr lang="en-US" sz="2400" b="1" dirty="0" err="1">
                <a:latin typeface="Calibri" pitchFamily="34" charset="0"/>
              </a:rPr>
              <a:t>Hao</a:t>
            </a:r>
            <a:r>
              <a:rPr lang="en-US" sz="2400" b="1" dirty="0">
                <a:latin typeface="Calibri" pitchFamily="34" charset="0"/>
              </a:rPr>
              <a:t> </a:t>
            </a:r>
            <a:r>
              <a:rPr lang="en-US" sz="2400" b="1" dirty="0" smtClean="0">
                <a:latin typeface="Calibri" pitchFamily="34" charset="0"/>
              </a:rPr>
              <a:t>Wang, Tom </a:t>
            </a:r>
            <a:r>
              <a:rPr lang="en-US" sz="2400" b="1" dirty="0" err="1" smtClean="0">
                <a:latin typeface="Calibri" pitchFamily="34" charset="0"/>
              </a:rPr>
              <a:t>Scogland</a:t>
            </a:r>
            <a:r>
              <a:rPr lang="en-US" sz="2400" b="1" dirty="0" smtClean="0">
                <a:latin typeface="Calibri" pitchFamily="34" charset="0"/>
              </a:rPr>
              <a:t>,</a:t>
            </a:r>
          </a:p>
          <a:p>
            <a:pPr lvl="0" algn="ctr" fontAlgn="base">
              <a:spcBef>
                <a:spcPct val="20000"/>
              </a:spcBef>
              <a:spcAft>
                <a:spcPct val="0"/>
              </a:spcAft>
            </a:pPr>
            <a:r>
              <a:rPr lang="en-US" sz="2400" b="1" dirty="0" smtClean="0">
                <a:latin typeface="Calibri" pitchFamily="34" charset="0"/>
              </a:rPr>
              <a:t>Eric </a:t>
            </a:r>
            <a:r>
              <a:rPr lang="en-US" sz="2400" b="1" dirty="0">
                <a:latin typeface="Calibri" pitchFamily="34" charset="0"/>
              </a:rPr>
              <a:t>de </a:t>
            </a:r>
            <a:r>
              <a:rPr lang="en-US" sz="2400" b="1" dirty="0" err="1" smtClean="0">
                <a:latin typeface="Calibri" pitchFamily="34" charset="0"/>
              </a:rPr>
              <a:t>Sturler</a:t>
            </a:r>
            <a:r>
              <a:rPr lang="en-US" sz="2400" b="1" dirty="0" smtClean="0">
                <a:latin typeface="Calibri" pitchFamily="34" charset="0"/>
              </a:rPr>
              <a:t> &amp; </a:t>
            </a:r>
            <a:r>
              <a:rPr lang="en-US" sz="2400" b="1" dirty="0" err="1">
                <a:latin typeface="Calibri" pitchFamily="34" charset="0"/>
              </a:rPr>
              <a:t>Kasia</a:t>
            </a:r>
            <a:r>
              <a:rPr lang="en-US" sz="2400" b="1" dirty="0">
                <a:latin typeface="Calibri" pitchFamily="34" charset="0"/>
              </a:rPr>
              <a:t> </a:t>
            </a:r>
            <a:r>
              <a:rPr lang="en-US" sz="2400" b="1" dirty="0" err="1">
                <a:latin typeface="Calibri" pitchFamily="34" charset="0"/>
              </a:rPr>
              <a:t>Swirydowicz</a:t>
            </a:r>
            <a:endParaRPr lang="en-US" sz="2400" b="1" dirty="0">
              <a:latin typeface="Calibri" pitchFamily="34" charset="0"/>
            </a:endParaRPr>
          </a:p>
        </p:txBody>
      </p:sp>
    </p:spTree>
    <p:extLst>
      <p:ext uri="{BB962C8B-B14F-4D97-AF65-F5344CB8AC3E}">
        <p14:creationId xmlns:p14="http://schemas.microsoft.com/office/powerpoint/2010/main" val="44940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02317" y="1162363"/>
            <a:ext cx="3286125" cy="2921435"/>
          </a:xfrm>
        </p:spPr>
      </p:pic>
      <p:pic>
        <p:nvPicPr>
          <p:cNvPr id="5" name="Content Placeholder 10" desc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573" y="1117039"/>
            <a:ext cx="3286125" cy="2917997"/>
          </a:xfrm>
          <a:prstGeom prst="rect">
            <a:avLst/>
          </a:prstGeom>
        </p:spPr>
      </p:pic>
      <p:sp>
        <p:nvSpPr>
          <p:cNvPr id="6" name="TextBox 5"/>
          <p:cNvSpPr txBox="1"/>
          <p:nvPr/>
        </p:nvSpPr>
        <p:spPr>
          <a:xfrm>
            <a:off x="2776782" y="4095727"/>
            <a:ext cx="2857500" cy="407804"/>
          </a:xfrm>
          <a:prstGeom prst="rect">
            <a:avLst/>
          </a:prstGeom>
          <a:noFill/>
        </p:spPr>
        <p:txBody>
          <a:bodyPr wrap="square" lIns="68580" tIns="34290" rIns="68580" bIns="34290" rtlCol="0">
            <a:spAutoFit/>
          </a:bodyPr>
          <a:lstStyle/>
          <a:p>
            <a:pPr algn="ctr"/>
            <a:r>
              <a:rPr lang="en-US" sz="1100" dirty="0"/>
              <a:t>Curvilinear body-fitting grid around a circular surface</a:t>
            </a:r>
          </a:p>
        </p:txBody>
      </p:sp>
      <p:sp>
        <p:nvSpPr>
          <p:cNvPr id="7" name="TextBox 6"/>
          <p:cNvSpPr txBox="1"/>
          <p:nvPr/>
        </p:nvSpPr>
        <p:spPr>
          <a:xfrm>
            <a:off x="5909885" y="4083797"/>
            <a:ext cx="2857500" cy="407804"/>
          </a:xfrm>
          <a:prstGeom prst="rect">
            <a:avLst/>
          </a:prstGeom>
          <a:noFill/>
        </p:spPr>
        <p:txBody>
          <a:bodyPr wrap="square" lIns="68580" tIns="34290" rIns="68580" bIns="34290" rtlCol="0">
            <a:spAutoFit/>
          </a:bodyPr>
          <a:lstStyle/>
          <a:p>
            <a:pPr algn="ctr"/>
            <a:r>
              <a:rPr lang="en-US" sz="1100" dirty="0"/>
              <a:t>Body non-conforming </a:t>
            </a:r>
            <a:r>
              <a:rPr lang="en-US" sz="1100" dirty="0" err="1"/>
              <a:t>cartesian</a:t>
            </a:r>
            <a:r>
              <a:rPr lang="en-US" sz="1100" dirty="0"/>
              <a:t> grid and an immersed boundary</a:t>
            </a:r>
          </a:p>
        </p:txBody>
      </p:sp>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59533" y="1824516"/>
            <a:ext cx="2412206" cy="1833086"/>
          </a:xfrm>
          <a:prstGeom prst="rect">
            <a:avLst/>
          </a:prstGeom>
        </p:spPr>
      </p:pic>
      <p:sp>
        <p:nvSpPr>
          <p:cNvPr id="2" name="Rectangle 1"/>
          <p:cNvSpPr/>
          <p:nvPr/>
        </p:nvSpPr>
        <p:spPr bwMode="auto">
          <a:xfrm>
            <a:off x="900113" y="2500313"/>
            <a:ext cx="142875" cy="104298"/>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sp>
        <p:nvSpPr>
          <p:cNvPr id="10" name="Title 1"/>
          <p:cNvSpPr>
            <a:spLocks noGrp="1"/>
          </p:cNvSpPr>
          <p:nvPr>
            <p:ph type="title"/>
          </p:nvPr>
        </p:nvSpPr>
        <p:spPr>
          <a:xfrm>
            <a:off x="152400" y="25251"/>
            <a:ext cx="8763000" cy="546249"/>
          </a:xfrm>
        </p:spPr>
        <p:txBody>
          <a:bodyPr/>
          <a:lstStyle/>
          <a:p>
            <a:r>
              <a:rPr lang="en-US" dirty="0" smtClean="0"/>
              <a:t>Immersed </a:t>
            </a:r>
            <a:r>
              <a:rPr lang="en-US" dirty="0"/>
              <a:t>B</a:t>
            </a:r>
            <a:r>
              <a:rPr lang="en-US" dirty="0" smtClean="0"/>
              <a:t>oundary </a:t>
            </a:r>
            <a:r>
              <a:rPr lang="en-US" dirty="0"/>
              <a:t>M</a:t>
            </a:r>
            <a:r>
              <a:rPr lang="en-US" dirty="0" smtClean="0"/>
              <a:t>ethod</a:t>
            </a:r>
            <a:endParaRPr lang="en-US" dirty="0"/>
          </a:p>
        </p:txBody>
      </p:sp>
    </p:spTree>
    <p:extLst>
      <p:ext uri="{BB962C8B-B14F-4D97-AF65-F5344CB8AC3E}">
        <p14:creationId xmlns:p14="http://schemas.microsoft.com/office/powerpoint/2010/main" val="87614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a:spLocks noGrp="1"/>
          </p:cNvSpPr>
          <p:nvPr>
            <p:ph idx="1"/>
          </p:nvPr>
        </p:nvSpPr>
        <p:spPr>
          <a:xfrm>
            <a:off x="379042" y="1367800"/>
            <a:ext cx="2904632" cy="3076877"/>
          </a:xfrm>
        </p:spPr>
        <p:txBody>
          <a:bodyPr/>
          <a:lstStyle/>
          <a:p>
            <a:r>
              <a:rPr lang="en-US" dirty="0" smtClean="0">
                <a:solidFill>
                  <a:schemeClr val="tx1"/>
                </a:solidFill>
              </a:rPr>
              <a:t>Types of nodes and domains</a:t>
            </a:r>
          </a:p>
          <a:p>
            <a:pPr lvl="1"/>
            <a:r>
              <a:rPr lang="en-US" dirty="0" smtClean="0"/>
              <a:t>Fluid</a:t>
            </a:r>
          </a:p>
          <a:p>
            <a:pPr lvl="1"/>
            <a:r>
              <a:rPr lang="en-US" dirty="0" smtClean="0"/>
              <a:t>Solid</a:t>
            </a:r>
          </a:p>
          <a:p>
            <a:pPr lvl="1"/>
            <a:r>
              <a:rPr lang="en-US" dirty="0" smtClean="0"/>
              <a:t>Fluid IB</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86138" y="1195071"/>
            <a:ext cx="5312982" cy="1862454"/>
          </a:xfrm>
          <a:prstGeom prst="rect">
            <a:avLst/>
          </a:prstGeom>
        </p:spPr>
      </p:pic>
      <p:sp>
        <p:nvSpPr>
          <p:cNvPr id="2" name="Rectangle 1"/>
          <p:cNvSpPr/>
          <p:nvPr/>
        </p:nvSpPr>
        <p:spPr>
          <a:xfrm>
            <a:off x="4060636" y="3525041"/>
            <a:ext cx="4549964" cy="346249"/>
          </a:xfrm>
          <a:prstGeom prst="rect">
            <a:avLst/>
          </a:prstGeom>
        </p:spPr>
        <p:txBody>
          <a:bodyPr wrap="none" lIns="68580" tIns="34290" rIns="68580" bIns="34290">
            <a:spAutoFit/>
          </a:bodyPr>
          <a:lstStyle/>
          <a:p>
            <a:r>
              <a:rPr lang="en-US" dirty="0" err="1">
                <a:latin typeface="Times New Roman" panose="02020603050405020304" pitchFamily="18" charset="0"/>
                <a:ea typeface="Times New Roman" panose="02020603050405020304" pitchFamily="18" charset="0"/>
              </a:rPr>
              <a:t>Nodetype</a:t>
            </a:r>
            <a:r>
              <a:rPr lang="en-US" dirty="0">
                <a:latin typeface="Times New Roman" panose="02020603050405020304" pitchFamily="18" charset="0"/>
                <a:ea typeface="Times New Roman" panose="02020603050405020304" pitchFamily="18" charset="0"/>
              </a:rPr>
              <a:t>: solid is 0, fluid is 1, fluid </a:t>
            </a:r>
            <a:r>
              <a:rPr lang="en-US" dirty="0" err="1">
                <a:latin typeface="Times New Roman" panose="02020603050405020304" pitchFamily="18" charset="0"/>
                <a:ea typeface="Times New Roman" panose="02020603050405020304" pitchFamily="18" charset="0"/>
              </a:rPr>
              <a:t>ibnode</a:t>
            </a:r>
            <a:r>
              <a:rPr lang="en-US" dirty="0">
                <a:latin typeface="Times New Roman" panose="02020603050405020304" pitchFamily="18" charset="0"/>
                <a:ea typeface="Times New Roman" panose="02020603050405020304" pitchFamily="18" charset="0"/>
              </a:rPr>
              <a:t> is 2</a:t>
            </a:r>
            <a:endParaRPr lang="en-US" dirty="0"/>
          </a:p>
        </p:txBody>
      </p:sp>
      <p:sp>
        <p:nvSpPr>
          <p:cNvPr id="8" name="Title 1"/>
          <p:cNvSpPr>
            <a:spLocks noGrp="1"/>
          </p:cNvSpPr>
          <p:nvPr>
            <p:ph type="title"/>
          </p:nvPr>
        </p:nvSpPr>
        <p:spPr>
          <a:xfrm>
            <a:off x="152400" y="25251"/>
            <a:ext cx="8763000" cy="546249"/>
          </a:xfrm>
        </p:spPr>
        <p:txBody>
          <a:bodyPr/>
          <a:lstStyle/>
          <a:p>
            <a:r>
              <a:rPr lang="en-US" dirty="0" smtClean="0"/>
              <a:t>Immersed </a:t>
            </a:r>
            <a:r>
              <a:rPr lang="en-US" dirty="0"/>
              <a:t>B</a:t>
            </a:r>
            <a:r>
              <a:rPr lang="en-US" dirty="0" smtClean="0"/>
              <a:t>oundary </a:t>
            </a:r>
            <a:r>
              <a:rPr lang="en-US" dirty="0"/>
              <a:t>M</a:t>
            </a:r>
            <a:r>
              <a:rPr lang="en-US" dirty="0" smtClean="0"/>
              <a:t>ethod</a:t>
            </a:r>
            <a:endParaRPr lang="en-US" dirty="0"/>
          </a:p>
        </p:txBody>
      </p:sp>
    </p:spTree>
    <p:extLst>
      <p:ext uri="{BB962C8B-B14F-4D97-AF65-F5344CB8AC3E}">
        <p14:creationId xmlns:p14="http://schemas.microsoft.com/office/powerpoint/2010/main" val="1874847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508" y="742950"/>
            <a:ext cx="4572000" cy="3947234"/>
          </a:xfrm>
          <a:prstGeom prst="rect">
            <a:avLst/>
          </a:prstGeom>
        </p:spPr>
        <p:txBody>
          <a:bodyPr lIns="68580" tIns="34290" rIns="68580" bIns="34290">
            <a:spAutoFit/>
          </a:bodyPr>
          <a:lstStyle/>
          <a:p>
            <a:pPr marL="257175" indent="-257175">
              <a:buFont typeface="+mj-lt"/>
              <a:buAutoNum type="arabicPeriod"/>
            </a:pPr>
            <a:r>
              <a:rPr lang="en-US" dirty="0" smtClean="0"/>
              <a:t>Based on the immersed boundary provided by the surface grid, all the nodes in the background are assigned as one of the following </a:t>
            </a:r>
            <a:r>
              <a:rPr lang="en-US" dirty="0" err="1" smtClean="0"/>
              <a:t>nodetypes</a:t>
            </a:r>
            <a:r>
              <a:rPr lang="en-US" dirty="0"/>
              <a:t>: fluid node, solid node, fluid IB </a:t>
            </a:r>
            <a:r>
              <a:rPr lang="en-US" dirty="0" smtClean="0"/>
              <a:t>node, solid IB node. </a:t>
            </a:r>
          </a:p>
          <a:p>
            <a:pPr marL="257175" indent="-257175">
              <a:buFont typeface="+mj-lt"/>
              <a:buAutoNum type="arabicPeriod"/>
            </a:pPr>
            <a:endParaRPr lang="en-US" dirty="0"/>
          </a:p>
          <a:p>
            <a:pPr marL="257175" indent="-257175">
              <a:buFont typeface="+mj-lt"/>
              <a:buAutoNum type="arabicPeriod"/>
            </a:pPr>
            <a:r>
              <a:rPr lang="en-US" dirty="0"/>
              <a:t>The governing equations are solved for all the fluid nodes in the domain</a:t>
            </a:r>
            <a:r>
              <a:rPr lang="en-US" dirty="0" smtClean="0"/>
              <a:t>.</a:t>
            </a:r>
          </a:p>
          <a:p>
            <a:pPr marL="257175" indent="-257175">
              <a:buFont typeface="+mj-lt"/>
              <a:buAutoNum type="arabicPeriod"/>
            </a:pPr>
            <a:endParaRPr lang="en-US" dirty="0"/>
          </a:p>
          <a:p>
            <a:pPr marL="257175" indent="-257175">
              <a:buFont typeface="+mj-lt"/>
              <a:buAutoNum type="arabicPeriod"/>
            </a:pPr>
            <a:r>
              <a:rPr lang="en-US" dirty="0"/>
              <a:t>Modifications are made on the IB node values in order for the fluid and solid nodes to see the presence of the immersed boundary. </a:t>
            </a:r>
            <a:endParaRPr lang="en-US" dirty="0">
              <a:effectLst/>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30234" y="1473677"/>
            <a:ext cx="3854612" cy="1405254"/>
          </a:xfrm>
          <a:prstGeom prst="rect">
            <a:avLst/>
          </a:prstGeom>
        </p:spPr>
      </p:pic>
      <p:sp>
        <p:nvSpPr>
          <p:cNvPr id="6" name="Rectangle 5"/>
          <p:cNvSpPr/>
          <p:nvPr/>
        </p:nvSpPr>
        <p:spPr>
          <a:xfrm>
            <a:off x="4495800" y="3227925"/>
            <a:ext cx="4549964" cy="346249"/>
          </a:xfrm>
          <a:prstGeom prst="rect">
            <a:avLst/>
          </a:prstGeom>
        </p:spPr>
        <p:txBody>
          <a:bodyPr wrap="none" lIns="68580" tIns="34290" rIns="68580" bIns="34290">
            <a:spAutoFit/>
          </a:bodyPr>
          <a:lstStyle/>
          <a:p>
            <a:r>
              <a:rPr lang="en-US" dirty="0" err="1">
                <a:latin typeface="Times New Roman" panose="02020603050405020304" pitchFamily="18" charset="0"/>
                <a:ea typeface="Times New Roman" panose="02020603050405020304" pitchFamily="18" charset="0"/>
              </a:rPr>
              <a:t>Nodetype</a:t>
            </a:r>
            <a:r>
              <a:rPr lang="en-US" dirty="0">
                <a:latin typeface="Times New Roman" panose="02020603050405020304" pitchFamily="18" charset="0"/>
                <a:ea typeface="Times New Roman" panose="02020603050405020304" pitchFamily="18" charset="0"/>
              </a:rPr>
              <a:t>: solid is 0, fluid is 1, fluid </a:t>
            </a:r>
            <a:r>
              <a:rPr lang="en-US" dirty="0" err="1">
                <a:latin typeface="Times New Roman" panose="02020603050405020304" pitchFamily="18" charset="0"/>
                <a:ea typeface="Times New Roman" panose="02020603050405020304" pitchFamily="18" charset="0"/>
              </a:rPr>
              <a:t>ibnode</a:t>
            </a:r>
            <a:r>
              <a:rPr lang="en-US" dirty="0">
                <a:latin typeface="Times New Roman" panose="02020603050405020304" pitchFamily="18" charset="0"/>
                <a:ea typeface="Times New Roman" panose="02020603050405020304" pitchFamily="18" charset="0"/>
              </a:rPr>
              <a:t> is 2</a:t>
            </a:r>
            <a:endParaRPr lang="en-US" dirty="0"/>
          </a:p>
        </p:txBody>
      </p:sp>
      <p:sp>
        <p:nvSpPr>
          <p:cNvPr id="8" name="Title 1"/>
          <p:cNvSpPr>
            <a:spLocks noGrp="1"/>
          </p:cNvSpPr>
          <p:nvPr>
            <p:ph type="title"/>
          </p:nvPr>
        </p:nvSpPr>
        <p:spPr>
          <a:xfrm>
            <a:off x="152400" y="25251"/>
            <a:ext cx="8763000" cy="546249"/>
          </a:xfrm>
        </p:spPr>
        <p:txBody>
          <a:bodyPr/>
          <a:lstStyle/>
          <a:p>
            <a:r>
              <a:rPr lang="en-US" dirty="0" smtClean="0"/>
              <a:t>Immersed </a:t>
            </a:r>
            <a:r>
              <a:rPr lang="en-US" dirty="0"/>
              <a:t>B</a:t>
            </a:r>
            <a:r>
              <a:rPr lang="en-US" dirty="0" smtClean="0"/>
              <a:t>oundary </a:t>
            </a:r>
            <a:r>
              <a:rPr lang="en-US" dirty="0"/>
              <a:t>M</a:t>
            </a:r>
            <a:r>
              <a:rPr lang="en-US" dirty="0" smtClean="0"/>
              <a:t>ethod</a:t>
            </a:r>
            <a:endParaRPr lang="en-US" dirty="0"/>
          </a:p>
        </p:txBody>
      </p:sp>
    </p:spTree>
    <p:extLst>
      <p:ext uri="{BB962C8B-B14F-4D97-AF65-F5344CB8AC3E}">
        <p14:creationId xmlns:p14="http://schemas.microsoft.com/office/powerpoint/2010/main" val="25497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16162" y1="18208" x2="16162" y2="18208"/>
                      </a14:backgroundRemoval>
                    </a14:imgEffect>
                  </a14:imgLayer>
                </a14:imgProps>
              </a:ext>
              <a:ext uri="{28A0092B-C50C-407E-A947-70E740481C1C}">
                <a14:useLocalDpi xmlns:a14="http://schemas.microsoft.com/office/drawing/2010/main" val="0"/>
              </a:ext>
            </a:extLst>
          </a:blip>
          <a:stretch>
            <a:fillRect/>
          </a:stretch>
        </p:blipFill>
        <p:spPr>
          <a:xfrm>
            <a:off x="1541139" y="1774370"/>
            <a:ext cx="3395184" cy="3013655"/>
          </a:xfrm>
          <a:prstGeom prst="rect">
            <a:avLst/>
          </a:prstGeom>
        </p:spPr>
      </p:pic>
      <p:pic>
        <p:nvPicPr>
          <p:cNvPr id="36" name="Picture 3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15" b="89758" l="9975" r="97854">
                        <a14:foregroundMark x1="91540" y1="34993" x2="91540" y2="34993"/>
                        <a14:foregroundMark x1="46465" y1="46942" x2="46465" y2="46942"/>
                        <a14:backgroundMark x1="55808" y1="28307" x2="55808" y2="28307"/>
                      </a14:backgroundRemoval>
                    </a14:imgEffect>
                  </a14:imgLayer>
                </a14:imgProps>
              </a:ext>
              <a:ext uri="{28A0092B-C50C-407E-A947-70E740481C1C}">
                <a14:useLocalDpi xmlns:a14="http://schemas.microsoft.com/office/drawing/2010/main" val="0"/>
              </a:ext>
            </a:extLst>
          </a:blip>
          <a:srcRect l="7595" t="4667" r="17494" b="12608"/>
          <a:stretch/>
        </p:blipFill>
        <p:spPr>
          <a:xfrm>
            <a:off x="1882814" y="2004156"/>
            <a:ext cx="2180229" cy="2135319"/>
          </a:xfrm>
          <a:prstGeom prst="rect">
            <a:avLst/>
          </a:prstGeom>
        </p:spPr>
      </p:pic>
      <p:sp>
        <p:nvSpPr>
          <p:cNvPr id="2" name="Title 1"/>
          <p:cNvSpPr>
            <a:spLocks noGrp="1"/>
          </p:cNvSpPr>
          <p:nvPr>
            <p:ph type="title"/>
          </p:nvPr>
        </p:nvSpPr>
        <p:spPr>
          <a:xfrm>
            <a:off x="3962400" y="109022"/>
            <a:ext cx="5181601" cy="515117"/>
          </a:xfrm>
        </p:spPr>
        <p:txBody>
          <a:bodyPr/>
          <a:lstStyle/>
          <a:p>
            <a:pPr algn="ctr"/>
            <a:r>
              <a:rPr lang="en-US" dirty="0" smtClean="0"/>
              <a:t>Nonlinear Structural FE Code</a:t>
            </a:r>
            <a:endParaRPr lang="en-US" dirty="0"/>
          </a:p>
        </p:txBody>
      </p:sp>
      <p:sp>
        <p:nvSpPr>
          <p:cNvPr id="3" name="TextBox 2"/>
          <p:cNvSpPr txBox="1"/>
          <p:nvPr/>
        </p:nvSpPr>
        <p:spPr>
          <a:xfrm>
            <a:off x="218178" y="748831"/>
            <a:ext cx="8229600" cy="1454244"/>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dirty="0" smtClean="0"/>
              <a:t>Capable of Large deformation, large strain, large rotation</a:t>
            </a:r>
          </a:p>
          <a:p>
            <a:pPr marL="257175" indent="-257175">
              <a:buFont typeface="Arial" panose="020B0604020202020204" pitchFamily="34" charset="0"/>
              <a:buChar char="•"/>
            </a:pPr>
            <a:r>
              <a:rPr lang="en-US" dirty="0" smtClean="0"/>
              <a:t>Geometric Nonlinearity</a:t>
            </a:r>
          </a:p>
          <a:p>
            <a:pPr marL="257175" indent="-257175">
              <a:buFont typeface="Arial" panose="020B0604020202020204" pitchFamily="34" charset="0"/>
              <a:buChar char="•"/>
            </a:pPr>
            <a:r>
              <a:rPr lang="en-US" dirty="0" smtClean="0"/>
              <a:t>Total </a:t>
            </a:r>
            <a:r>
              <a:rPr lang="en-US" dirty="0" err="1" smtClean="0"/>
              <a:t>Lagrangian</a:t>
            </a:r>
            <a:r>
              <a:rPr lang="en-US" dirty="0" smtClean="0"/>
              <a:t> as well as Updated </a:t>
            </a:r>
            <a:r>
              <a:rPr lang="en-US" dirty="0" err="1" smtClean="0"/>
              <a:t>Lagrangian</a:t>
            </a:r>
            <a:r>
              <a:rPr lang="en-US" dirty="0" smtClean="0"/>
              <a:t> formulation</a:t>
            </a:r>
          </a:p>
          <a:p>
            <a:pPr marL="257175" indent="-257175">
              <a:buFont typeface="Arial" panose="020B0604020202020204" pitchFamily="34" charset="0"/>
              <a:buChar char="•"/>
            </a:pPr>
            <a:r>
              <a:rPr lang="en-US" dirty="0" smtClean="0"/>
              <a:t>3D as well as 2D elements</a:t>
            </a:r>
          </a:p>
          <a:p>
            <a:pPr marL="257175" indent="-257175">
              <a:buFont typeface="Arial" panose="020B0604020202020204" pitchFamily="34" charset="0"/>
              <a:buChar char="•"/>
            </a:pPr>
            <a:endParaRPr lang="en-US" dirty="0"/>
          </a:p>
        </p:txBody>
      </p:sp>
      <p:grpSp>
        <p:nvGrpSpPr>
          <p:cNvPr id="33" name="Group 13"/>
          <p:cNvGrpSpPr>
            <a:grpSpLocks noChangeAspect="1"/>
          </p:cNvGrpSpPr>
          <p:nvPr/>
        </p:nvGrpSpPr>
        <p:grpSpPr>
          <a:xfrm>
            <a:off x="5733608" y="922261"/>
            <a:ext cx="3017520" cy="463625"/>
            <a:chOff x="1727200" y="3161658"/>
            <a:chExt cx="8696960" cy="1068086"/>
          </a:xfrm>
        </p:grpSpPr>
        <p:sp>
          <p:nvSpPr>
            <p:cNvPr id="5" name="Isosceles Triangle 16"/>
            <p:cNvSpPr/>
            <p:nvPr/>
          </p:nvSpPr>
          <p:spPr bwMode="auto">
            <a:xfrm>
              <a:off x="1727200" y="3367526"/>
              <a:ext cx="1117600" cy="823476"/>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6" name="Oval 22"/>
            <p:cNvSpPr/>
            <p:nvPr/>
          </p:nvSpPr>
          <p:spPr bwMode="auto">
            <a:xfrm>
              <a:off x="2258670" y="3341767"/>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7" name="Oval 23"/>
            <p:cNvSpPr/>
            <p:nvPr/>
          </p:nvSpPr>
          <p:spPr bwMode="auto">
            <a:xfrm>
              <a:off x="2802446" y="4114801"/>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8" name="Oval 24"/>
            <p:cNvSpPr/>
            <p:nvPr/>
          </p:nvSpPr>
          <p:spPr bwMode="auto">
            <a:xfrm>
              <a:off x="1727201" y="4113621"/>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9" name="Rectangle 26"/>
            <p:cNvSpPr/>
            <p:nvPr/>
          </p:nvSpPr>
          <p:spPr bwMode="auto">
            <a:xfrm>
              <a:off x="3556000" y="3341766"/>
              <a:ext cx="1727200" cy="77185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0" name="Oval 30"/>
            <p:cNvSpPr/>
            <p:nvPr/>
          </p:nvSpPr>
          <p:spPr bwMode="auto">
            <a:xfrm>
              <a:off x="3538829" y="3290554"/>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1" name="Oval 42"/>
            <p:cNvSpPr/>
            <p:nvPr/>
          </p:nvSpPr>
          <p:spPr bwMode="auto">
            <a:xfrm>
              <a:off x="5272326" y="3277372"/>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2" name="Oval 43"/>
            <p:cNvSpPr/>
            <p:nvPr/>
          </p:nvSpPr>
          <p:spPr bwMode="auto">
            <a:xfrm>
              <a:off x="3532250" y="4038601"/>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3" name="Oval 44"/>
            <p:cNvSpPr/>
            <p:nvPr/>
          </p:nvSpPr>
          <p:spPr bwMode="auto">
            <a:xfrm>
              <a:off x="5267461" y="4050300"/>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5" name="Isosceles Triangle 54"/>
            <p:cNvSpPr/>
            <p:nvPr/>
          </p:nvSpPr>
          <p:spPr bwMode="auto">
            <a:xfrm rot="20179955">
              <a:off x="6604000" y="3367526"/>
              <a:ext cx="711200" cy="518675"/>
            </a:xfrm>
            <a:prstGeom prst="triangle">
              <a:avLst>
                <a:gd name="adj" fmla="val 434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16" name="Isosceles Triangle 55"/>
            <p:cNvSpPr/>
            <p:nvPr/>
          </p:nvSpPr>
          <p:spPr bwMode="auto">
            <a:xfrm rot="1877702">
              <a:off x="6361554" y="3337621"/>
              <a:ext cx="605161" cy="546667"/>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cxnSp>
          <p:nvCxnSpPr>
            <p:cNvPr id="18" name="Straight Connector 56"/>
            <p:cNvCxnSpPr/>
            <p:nvPr/>
          </p:nvCxnSpPr>
          <p:spPr bwMode="auto">
            <a:xfrm>
              <a:off x="6263597" y="3687345"/>
              <a:ext cx="1125799" cy="3429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9" name="Oval 57"/>
            <p:cNvSpPr/>
            <p:nvPr/>
          </p:nvSpPr>
          <p:spPr bwMode="auto">
            <a:xfrm>
              <a:off x="6775116" y="3299196"/>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20" name="Oval 58"/>
            <p:cNvSpPr/>
            <p:nvPr/>
          </p:nvSpPr>
          <p:spPr bwMode="auto">
            <a:xfrm>
              <a:off x="6246857" y="3637216"/>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21" name="Oval 59"/>
            <p:cNvSpPr/>
            <p:nvPr/>
          </p:nvSpPr>
          <p:spPr bwMode="auto">
            <a:xfrm>
              <a:off x="6743982" y="3913942"/>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22" name="Oval 60"/>
            <p:cNvSpPr/>
            <p:nvPr/>
          </p:nvSpPr>
          <p:spPr bwMode="auto">
            <a:xfrm>
              <a:off x="7332373" y="3679016"/>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26" name="Rectangle 61"/>
            <p:cNvSpPr/>
            <p:nvPr/>
          </p:nvSpPr>
          <p:spPr bwMode="auto">
            <a:xfrm>
              <a:off x="8737600" y="3430181"/>
              <a:ext cx="1320800" cy="467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cxnSp>
          <p:nvCxnSpPr>
            <p:cNvPr id="28" name="Straight Connector 62"/>
            <p:cNvCxnSpPr/>
            <p:nvPr/>
          </p:nvCxnSpPr>
          <p:spPr bwMode="auto">
            <a:xfrm flipV="1">
              <a:off x="8754772" y="3226158"/>
              <a:ext cx="304800" cy="1723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63"/>
            <p:cNvCxnSpPr/>
            <p:nvPr/>
          </p:nvCxnSpPr>
          <p:spPr bwMode="auto">
            <a:xfrm flipV="1">
              <a:off x="10058400" y="3238555"/>
              <a:ext cx="304800" cy="1723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64"/>
            <p:cNvCxnSpPr/>
            <p:nvPr/>
          </p:nvCxnSpPr>
          <p:spPr bwMode="auto">
            <a:xfrm flipV="1">
              <a:off x="10075572" y="3739166"/>
              <a:ext cx="304800" cy="1723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65"/>
            <p:cNvCxnSpPr/>
            <p:nvPr/>
          </p:nvCxnSpPr>
          <p:spPr bwMode="auto">
            <a:xfrm flipH="1">
              <a:off x="9059573" y="3238555"/>
              <a:ext cx="13036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66"/>
            <p:cNvCxnSpPr/>
            <p:nvPr/>
          </p:nvCxnSpPr>
          <p:spPr bwMode="auto">
            <a:xfrm>
              <a:off x="10363200" y="3264493"/>
              <a:ext cx="0" cy="50189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67"/>
            <p:cNvCxnSpPr/>
            <p:nvPr/>
          </p:nvCxnSpPr>
          <p:spPr bwMode="auto">
            <a:xfrm>
              <a:off x="9059572" y="3259509"/>
              <a:ext cx="0" cy="43554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9" name="Straight Connector 68"/>
            <p:cNvCxnSpPr/>
            <p:nvPr/>
          </p:nvCxnSpPr>
          <p:spPr bwMode="auto">
            <a:xfrm flipV="1">
              <a:off x="9059573" y="3740154"/>
              <a:ext cx="1303628" cy="12375"/>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6" name="Straight Connector 69"/>
            <p:cNvCxnSpPr/>
            <p:nvPr/>
          </p:nvCxnSpPr>
          <p:spPr bwMode="auto">
            <a:xfrm flipV="1">
              <a:off x="8754772" y="3746341"/>
              <a:ext cx="304800" cy="151559"/>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7" name="Oval 70"/>
            <p:cNvSpPr/>
            <p:nvPr/>
          </p:nvSpPr>
          <p:spPr bwMode="auto">
            <a:xfrm>
              <a:off x="8720429" y="3377379"/>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48" name="Oval 71"/>
            <p:cNvSpPr/>
            <p:nvPr/>
          </p:nvSpPr>
          <p:spPr bwMode="auto">
            <a:xfrm>
              <a:off x="9042401" y="3161658"/>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49" name="Oval 72"/>
            <p:cNvSpPr/>
            <p:nvPr/>
          </p:nvSpPr>
          <p:spPr bwMode="auto">
            <a:xfrm>
              <a:off x="10313117" y="3174537"/>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50" name="Oval 73"/>
            <p:cNvSpPr/>
            <p:nvPr/>
          </p:nvSpPr>
          <p:spPr bwMode="auto">
            <a:xfrm>
              <a:off x="9042401" y="3695058"/>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51" name="Oval 74"/>
            <p:cNvSpPr/>
            <p:nvPr/>
          </p:nvSpPr>
          <p:spPr bwMode="auto">
            <a:xfrm>
              <a:off x="8743898" y="3847458"/>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52" name="Oval 75"/>
            <p:cNvSpPr/>
            <p:nvPr/>
          </p:nvSpPr>
          <p:spPr bwMode="auto">
            <a:xfrm>
              <a:off x="10041229" y="3847458"/>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sp>
          <p:nvSpPr>
            <p:cNvPr id="53" name="Oval 76"/>
            <p:cNvSpPr/>
            <p:nvPr/>
          </p:nvSpPr>
          <p:spPr bwMode="auto">
            <a:xfrm>
              <a:off x="10363201" y="3657601"/>
              <a:ext cx="60959" cy="114943"/>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a:latin typeface="Arial" charset="0"/>
                <a:ea typeface="ＭＳ Ｐゴシック" pitchFamily="116" charset="-128"/>
              </a:endParaRPr>
            </a:p>
          </p:txBody>
        </p:sp>
      </p:grpSp>
      <p:sp>
        <p:nvSpPr>
          <p:cNvPr id="54" name="Rectangle 53"/>
          <p:cNvSpPr/>
          <p:nvPr/>
        </p:nvSpPr>
        <p:spPr>
          <a:xfrm>
            <a:off x="930099" y="4086024"/>
            <a:ext cx="6594683" cy="623248"/>
          </a:xfrm>
          <a:prstGeom prst="rect">
            <a:avLst/>
          </a:prstGeom>
        </p:spPr>
        <p:txBody>
          <a:bodyPr wrap="square" lIns="68580" tIns="34290" rIns="68580" bIns="34290">
            <a:spAutoFit/>
          </a:bodyPr>
          <a:lstStyle/>
          <a:p>
            <a:pPr marL="257175" indent="-257175">
              <a:buFont typeface="Arial" panose="020B0604020202020204" pitchFamily="34" charset="0"/>
              <a:buChar char="•"/>
            </a:pPr>
            <a:r>
              <a:rPr lang="en-US" dirty="0" smtClean="0"/>
              <a:t>Extensible to material nonlinearity,( </a:t>
            </a:r>
            <a:r>
              <a:rPr lang="en-US" dirty="0" err="1" smtClean="0"/>
              <a:t>hyperelasticity</a:t>
            </a:r>
            <a:r>
              <a:rPr lang="en-US" dirty="0" smtClean="0"/>
              <a:t>, plasticity)</a:t>
            </a:r>
          </a:p>
          <a:p>
            <a:pPr marL="257175" indent="-257175">
              <a:buFont typeface="Arial" panose="020B0604020202020204" pitchFamily="34" charset="0"/>
              <a:buChar char="•"/>
            </a:pPr>
            <a:r>
              <a:rPr lang="en-US" dirty="0" smtClean="0"/>
              <a:t>Extensible to active materials such as </a:t>
            </a:r>
            <a:r>
              <a:rPr lang="en-US" dirty="0" err="1" smtClean="0"/>
              <a:t>piezo</a:t>
            </a:r>
            <a:r>
              <a:rPr lang="en-US" dirty="0" smtClean="0"/>
              <a:t>-ceramics</a:t>
            </a:r>
            <a:endParaRPr lang="en-US" dirty="0"/>
          </a:p>
        </p:txBody>
      </p:sp>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78002" t="724" r="2777" b="38201"/>
          <a:stretch/>
        </p:blipFill>
        <p:spPr>
          <a:xfrm>
            <a:off x="1128928" y="1885950"/>
            <a:ext cx="801011" cy="2259147"/>
          </a:xfrm>
          <a:prstGeom prst="rect">
            <a:avLst/>
          </a:prstGeom>
        </p:spPr>
      </p:pic>
      <p:pic>
        <p:nvPicPr>
          <p:cNvPr id="40" name="Picture 39"/>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8763" y1="32859" x2="38763" y2="32859"/>
                      </a14:backgroundRemoval>
                    </a14:imgEffect>
                  </a14:imgLayer>
                </a14:imgProps>
              </a:ext>
              <a:ext uri="{28A0092B-C50C-407E-A947-70E740481C1C}">
                <a14:useLocalDpi xmlns:a14="http://schemas.microsoft.com/office/drawing/2010/main" val="0"/>
              </a:ext>
            </a:extLst>
          </a:blip>
          <a:stretch>
            <a:fillRect/>
          </a:stretch>
        </p:blipFill>
        <p:spPr>
          <a:xfrm>
            <a:off x="5785637" y="1317896"/>
            <a:ext cx="2510329" cy="2228234"/>
          </a:xfrm>
          <a:prstGeom prst="rect">
            <a:avLst/>
          </a:prstGeom>
        </p:spPr>
      </p:pic>
      <p:pic>
        <p:nvPicPr>
          <p:cNvPr id="41" name="Picture 4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27" b="99858" l="9975" r="100000">
                        <a14:backgroundMark x1="41288" y1="38265" x2="41288" y2="38265"/>
                      </a14:backgroundRemoval>
                    </a14:imgEffect>
                  </a14:imgLayer>
                </a14:imgProps>
              </a:ext>
              <a:ext uri="{28A0092B-C50C-407E-A947-70E740481C1C}">
                <a14:useLocalDpi xmlns:a14="http://schemas.microsoft.com/office/drawing/2010/main" val="0"/>
              </a:ext>
            </a:extLst>
          </a:blip>
          <a:srcRect l="14636" t="31046"/>
          <a:stretch/>
        </p:blipFill>
        <p:spPr>
          <a:xfrm>
            <a:off x="6100109" y="1992297"/>
            <a:ext cx="2232341" cy="1600580"/>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l="78002" t="980" r="2578" b="33171"/>
          <a:stretch/>
        </p:blipFill>
        <p:spPr>
          <a:xfrm>
            <a:off x="4902213" y="1730285"/>
            <a:ext cx="749108" cy="2254645"/>
          </a:xfrm>
          <a:prstGeom prst="rect">
            <a:avLst/>
          </a:prstGeom>
        </p:spPr>
      </p:pic>
      <p:sp>
        <p:nvSpPr>
          <p:cNvPr id="14" name="TextBox 13"/>
          <p:cNvSpPr txBox="1"/>
          <p:nvPr/>
        </p:nvSpPr>
        <p:spPr>
          <a:xfrm>
            <a:off x="2218765" y="2004156"/>
            <a:ext cx="1334741" cy="300083"/>
          </a:xfrm>
          <a:prstGeom prst="rect">
            <a:avLst/>
          </a:prstGeom>
          <a:noFill/>
        </p:spPr>
        <p:txBody>
          <a:bodyPr wrap="none" lIns="68580" tIns="34290" rIns="68580" bIns="34290" rtlCol="0">
            <a:spAutoFit/>
          </a:bodyPr>
          <a:lstStyle/>
          <a:p>
            <a:r>
              <a:rPr lang="en-US" sz="1500" b="1" dirty="0">
                <a:solidFill>
                  <a:srgbClr val="C00000"/>
                </a:solidFill>
              </a:rPr>
              <a:t>Linear model</a:t>
            </a:r>
          </a:p>
        </p:txBody>
      </p:sp>
      <p:sp>
        <p:nvSpPr>
          <p:cNvPr id="55" name="TextBox 54"/>
          <p:cNvSpPr txBox="1"/>
          <p:nvPr/>
        </p:nvSpPr>
        <p:spPr>
          <a:xfrm>
            <a:off x="6323500" y="1977807"/>
            <a:ext cx="1644922" cy="300083"/>
          </a:xfrm>
          <a:prstGeom prst="rect">
            <a:avLst/>
          </a:prstGeom>
          <a:noFill/>
        </p:spPr>
        <p:txBody>
          <a:bodyPr wrap="none" lIns="68580" tIns="34290" rIns="68580" bIns="34290" rtlCol="0">
            <a:spAutoFit/>
          </a:bodyPr>
          <a:lstStyle/>
          <a:p>
            <a:r>
              <a:rPr lang="en-US" sz="1500" b="1" dirty="0">
                <a:solidFill>
                  <a:srgbClr val="C00000"/>
                </a:solidFill>
              </a:rPr>
              <a:t>Nonlinear model</a:t>
            </a:r>
          </a:p>
        </p:txBody>
      </p:sp>
    </p:spTree>
    <p:extLst>
      <p:ext uri="{BB962C8B-B14F-4D97-AF65-F5344CB8AC3E}">
        <p14:creationId xmlns:p14="http://schemas.microsoft.com/office/powerpoint/2010/main" val="33010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794402"/>
            <a:ext cx="8229600" cy="2285241"/>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dirty="0"/>
              <a:t>Special sparse matrix storage stores only nonzero elements</a:t>
            </a:r>
          </a:p>
          <a:p>
            <a:pPr marL="257175" indent="-257175">
              <a:buFont typeface="Arial" panose="020B0604020202020204" pitchFamily="34" charset="0"/>
              <a:buChar char="•"/>
            </a:pPr>
            <a:r>
              <a:rPr lang="en-US" dirty="0"/>
              <a:t>Preconditioned Conjugate Gradient method</a:t>
            </a:r>
          </a:p>
          <a:p>
            <a:pPr marL="257175" indent="-257175">
              <a:buFont typeface="Arial" panose="020B0604020202020204" pitchFamily="34" charset="0"/>
              <a:buChar char="•"/>
            </a:pPr>
            <a:r>
              <a:rPr lang="en-US" dirty="0"/>
              <a:t>Nonlinear iterations through Newton-</a:t>
            </a:r>
            <a:r>
              <a:rPr lang="en-US" dirty="0" err="1"/>
              <a:t>Raphson</a:t>
            </a:r>
            <a:r>
              <a:rPr lang="en-US" dirty="0"/>
              <a:t> iterations, also modified NR and Initial Stress updates are supported</a:t>
            </a:r>
          </a:p>
          <a:p>
            <a:pPr marL="257175" indent="-257175">
              <a:buFont typeface="Arial" panose="020B0604020202020204" pitchFamily="34" charset="0"/>
              <a:buChar char="•"/>
            </a:pPr>
            <a:r>
              <a:rPr lang="en-US" dirty="0" err="1"/>
              <a:t>Newmark</a:t>
            </a:r>
            <a:r>
              <a:rPr lang="en-US" dirty="0"/>
              <a:t> method for time integration gives unconditional stability and  introduces no numerical damping</a:t>
            </a:r>
          </a:p>
          <a:p>
            <a:pPr marL="257175" indent="-257175">
              <a:buFont typeface="Arial" panose="020B0604020202020204" pitchFamily="34" charset="0"/>
              <a:buChar char="•"/>
            </a:pPr>
            <a:r>
              <a:rPr lang="en-US" dirty="0"/>
              <a:t>Parallelized through </a:t>
            </a:r>
            <a:r>
              <a:rPr lang="en-US" dirty="0" err="1"/>
              <a:t>OpenMP</a:t>
            </a:r>
            <a:r>
              <a:rPr lang="en-US" dirty="0"/>
              <a:t> and extensible to MPI</a:t>
            </a:r>
          </a:p>
          <a:p>
            <a:pPr marL="257175" indent="-257175">
              <a:buFont typeface="Arial" panose="020B0604020202020204" pitchFamily="34" charset="0"/>
              <a:buChar char="•"/>
            </a:pPr>
            <a:r>
              <a:rPr lang="en-US" dirty="0"/>
              <a:t>Exploring METIS for mesh partition and mesh adaptation</a:t>
            </a:r>
          </a:p>
        </p:txBody>
      </p:sp>
      <p:pic>
        <p:nvPicPr>
          <p:cNvPr id="7"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079643"/>
            <a:ext cx="3657600" cy="1691048"/>
          </a:xfrm>
          <a:prstGeom prst="rect">
            <a:avLst/>
          </a:prstGeom>
        </p:spPr>
      </p:pic>
      <p:sp>
        <p:nvSpPr>
          <p:cNvPr id="8" name="Rectangle 5"/>
          <p:cNvSpPr/>
          <p:nvPr/>
        </p:nvSpPr>
        <p:spPr>
          <a:xfrm>
            <a:off x="762000" y="3775125"/>
            <a:ext cx="1731484" cy="300083"/>
          </a:xfrm>
          <a:prstGeom prst="rect">
            <a:avLst/>
          </a:prstGeom>
        </p:spPr>
        <p:txBody>
          <a:bodyPr wrap="none" lIns="68580" tIns="34290" rIns="68580" bIns="34290">
            <a:spAutoFit/>
          </a:bodyPr>
          <a:lstStyle/>
          <a:p>
            <a:r>
              <a:rPr lang="en-US" sz="1500" dirty="0">
                <a:solidFill>
                  <a:srgbClr val="691638"/>
                </a:solidFill>
                <a:latin typeface="+mj-lt"/>
                <a:ea typeface="+mj-ea"/>
                <a:cs typeface="+mj-cs"/>
              </a:rPr>
              <a:t>Node renumbering</a:t>
            </a:r>
          </a:p>
        </p:txBody>
      </p:sp>
      <p:sp>
        <p:nvSpPr>
          <p:cNvPr id="10" name="Title 1"/>
          <p:cNvSpPr>
            <a:spLocks noGrp="1"/>
          </p:cNvSpPr>
          <p:nvPr>
            <p:ph type="title"/>
          </p:nvPr>
        </p:nvSpPr>
        <p:spPr>
          <a:xfrm>
            <a:off x="3657599" y="109022"/>
            <a:ext cx="5562601" cy="515117"/>
          </a:xfrm>
        </p:spPr>
        <p:txBody>
          <a:bodyPr/>
          <a:lstStyle/>
          <a:p>
            <a:pPr algn="ctr"/>
            <a:r>
              <a:rPr lang="en-US" dirty="0" smtClean="0"/>
              <a:t>Nonlinear Structural FE Code</a:t>
            </a:r>
            <a:endParaRPr lang="en-US" dirty="0"/>
          </a:p>
        </p:txBody>
      </p:sp>
    </p:spTree>
    <p:extLst>
      <p:ext uri="{BB962C8B-B14F-4D97-AF65-F5344CB8AC3E}">
        <p14:creationId xmlns:p14="http://schemas.microsoft.com/office/powerpoint/2010/main" val="10919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44672" y="171682"/>
            <a:ext cx="4500206" cy="423193"/>
          </a:xfrm>
          <a:prstGeom prst="rect">
            <a:avLst/>
          </a:prstGeom>
        </p:spPr>
        <p:txBody>
          <a:bodyPr wrap="none" lIns="68580" tIns="34290" rIns="68580" bIns="34290">
            <a:spAutoFit/>
          </a:bodyPr>
          <a:lstStyle/>
          <a:p>
            <a:r>
              <a:rPr lang="en-US" sz="2300" b="1" dirty="0">
                <a:latin typeface="Calibri" pitchFamily="34" charset="0"/>
                <a:ea typeface="+mj-ea"/>
                <a:cs typeface="+mj-cs"/>
              </a:rPr>
              <a:t>Fluid structure Interaction coupling </a:t>
            </a:r>
          </a:p>
        </p:txBody>
      </p:sp>
      <p:pic>
        <p:nvPicPr>
          <p:cNvPr id="5" name="Picture 4"/>
          <p:cNvPicPr>
            <a:picLocks noChangeAspect="1"/>
          </p:cNvPicPr>
          <p:nvPr/>
        </p:nvPicPr>
        <p:blipFill>
          <a:blip r:embed="rId3"/>
          <a:stretch>
            <a:fillRect/>
          </a:stretch>
        </p:blipFill>
        <p:spPr>
          <a:xfrm>
            <a:off x="2979991" y="662453"/>
            <a:ext cx="3529361" cy="4275290"/>
          </a:xfrm>
          <a:prstGeom prst="rect">
            <a:avLst/>
          </a:prstGeom>
        </p:spPr>
      </p:pic>
      <p:sp>
        <p:nvSpPr>
          <p:cNvPr id="2" name="Rectangle 1"/>
          <p:cNvSpPr/>
          <p:nvPr/>
        </p:nvSpPr>
        <p:spPr bwMode="auto">
          <a:xfrm>
            <a:off x="3314701" y="3178971"/>
            <a:ext cx="1271588" cy="435769"/>
          </a:xfrm>
          <a:prstGeom prst="rect">
            <a:avLst/>
          </a:prstGeom>
          <a:noFill/>
          <a:ln w="38100">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solidFill>
                <a:schemeClr val="tx1"/>
              </a:solidFill>
              <a:latin typeface="Arial" charset="0"/>
            </a:endParaRPr>
          </a:p>
        </p:txBody>
      </p:sp>
      <p:sp>
        <p:nvSpPr>
          <p:cNvPr id="4" name="TextBox 3"/>
          <p:cNvSpPr txBox="1"/>
          <p:nvPr/>
        </p:nvSpPr>
        <p:spPr>
          <a:xfrm>
            <a:off x="2345202" y="3258353"/>
            <a:ext cx="1049005" cy="346249"/>
          </a:xfrm>
          <a:prstGeom prst="rect">
            <a:avLst/>
          </a:prstGeom>
          <a:noFill/>
        </p:spPr>
        <p:txBody>
          <a:bodyPr wrap="none" lIns="68580" tIns="34290" rIns="68580" bIns="34290" rtlCol="0">
            <a:spAutoFit/>
          </a:bodyPr>
          <a:lstStyle/>
          <a:p>
            <a:r>
              <a:rPr lang="en-US" dirty="0" err="1" smtClean="0"/>
              <a:t>OpenMP</a:t>
            </a:r>
            <a:endParaRPr lang="en-US" dirty="0"/>
          </a:p>
        </p:txBody>
      </p:sp>
      <p:grpSp>
        <p:nvGrpSpPr>
          <p:cNvPr id="29" name="Group 28"/>
          <p:cNvGrpSpPr/>
          <p:nvPr/>
        </p:nvGrpSpPr>
        <p:grpSpPr>
          <a:xfrm>
            <a:off x="3314701" y="1924744"/>
            <a:ext cx="3293269" cy="1489472"/>
            <a:chOff x="4419600" y="2543175"/>
            <a:chExt cx="4391025" cy="1985962"/>
          </a:xfrm>
        </p:grpSpPr>
        <p:cxnSp>
          <p:nvCxnSpPr>
            <p:cNvPr id="9" name="Straight Connector 8"/>
            <p:cNvCxnSpPr/>
            <p:nvPr/>
          </p:nvCxnSpPr>
          <p:spPr bwMode="auto">
            <a:xfrm>
              <a:off x="4419600" y="2543175"/>
              <a:ext cx="0" cy="1590675"/>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4419600" y="2543175"/>
              <a:ext cx="4391025"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H="1">
              <a:off x="4419600" y="4133850"/>
              <a:ext cx="20193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6438900" y="4133850"/>
              <a:ext cx="0" cy="39528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8810625" y="2543175"/>
              <a:ext cx="0" cy="198596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a:off x="6438900" y="4529137"/>
              <a:ext cx="2371725"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30" name="TextBox 29"/>
          <p:cNvSpPr txBox="1"/>
          <p:nvPr/>
        </p:nvSpPr>
        <p:spPr>
          <a:xfrm>
            <a:off x="6721198" y="2530980"/>
            <a:ext cx="1523494" cy="346249"/>
          </a:xfrm>
          <a:prstGeom prst="rect">
            <a:avLst/>
          </a:prstGeom>
          <a:noFill/>
        </p:spPr>
        <p:txBody>
          <a:bodyPr wrap="none" lIns="68580" tIns="34290" rIns="68580" bIns="34290" rtlCol="0">
            <a:spAutoFit/>
          </a:bodyPr>
          <a:lstStyle/>
          <a:p>
            <a:r>
              <a:rPr lang="en-US" dirty="0" err="1" smtClean="0"/>
              <a:t>OpenMP</a:t>
            </a:r>
            <a:r>
              <a:rPr lang="en-US" dirty="0" smtClean="0"/>
              <a:t>/MPI</a:t>
            </a:r>
            <a:endParaRPr lang="en-US" dirty="0"/>
          </a:p>
        </p:txBody>
      </p:sp>
    </p:spTree>
    <p:extLst>
      <p:ext uri="{BB962C8B-B14F-4D97-AF65-F5344CB8AC3E}">
        <p14:creationId xmlns:p14="http://schemas.microsoft.com/office/powerpoint/2010/main" val="9346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Turek-Hron</a:t>
            </a:r>
            <a:r>
              <a:rPr lang="en-US" dirty="0" smtClean="0"/>
              <a:t> FSI Benchmark</a:t>
            </a:r>
            <a:endParaRPr lang="en-US" dirty="0"/>
          </a:p>
        </p:txBody>
      </p:sp>
      <mc:AlternateContent xmlns:mc="http://schemas.openxmlformats.org/markup-compatibility/2006" xmlns:a14="http://schemas.microsoft.com/office/drawing/2010/main">
        <mc:Choice Requires="a14">
          <p:sp>
            <p:nvSpPr>
              <p:cNvPr id="59" name="TextBox 58"/>
              <p:cNvSpPr txBox="1"/>
              <p:nvPr/>
            </p:nvSpPr>
            <p:spPr>
              <a:xfrm>
                <a:off x="1105003" y="2495550"/>
                <a:ext cx="7886600" cy="2420919"/>
              </a:xfrm>
              <a:prstGeom prst="rect">
                <a:avLst/>
              </a:prstGeom>
              <a:noFill/>
            </p:spPr>
            <p:txBody>
              <a:bodyPr wrap="square" lIns="68580" tIns="34290" rIns="68580" bIns="34290" rtlCol="0">
                <a:spAutoFit/>
              </a:bodyPr>
              <a:lstStyle/>
              <a:p>
                <a:pPr marL="257175" indent="-257175">
                  <a:buFont typeface="Arial" pitchFamily="34" charset="0"/>
                  <a:buChar char="•"/>
                </a:pPr>
                <a:r>
                  <a:rPr lang="en-US" dirty="0" smtClean="0"/>
                  <a:t>Solve Fluid at time </a:t>
                </a:r>
                <a14:m>
                  <m:oMath xmlns:m="http://schemas.openxmlformats.org/officeDocument/2006/math">
                    <m:sSub>
                      <m:sSubPr>
                        <m:ctrlPr>
                          <a:rPr lang="en-US" i="1">
                            <a:latin typeface="Cambria Math" panose="02040503050406030204" pitchFamily="18" charset="0"/>
                          </a:rPr>
                        </m:ctrlPr>
                      </m:sSubPr>
                      <m:e>
                        <m:r>
                          <a:rPr lang="en-US" i="1">
                            <a:latin typeface="Cambria Math"/>
                          </a:rPr>
                          <m:t>𝑡</m:t>
                        </m:r>
                      </m:e>
                      <m:sub>
                        <m:r>
                          <a:rPr lang="en-US" i="1">
                            <a:latin typeface="Cambria Math"/>
                          </a:rPr>
                          <m:t>𝑛</m:t>
                        </m:r>
                      </m:sub>
                    </m:sSub>
                    <m:r>
                      <a:rPr lang="en-US" b="0" i="1" smtClean="0">
                        <a:latin typeface="Cambria Math"/>
                      </a:rPr>
                      <m:t>, </m:t>
                    </m:r>
                    <m:r>
                      <a:rPr lang="en-US" b="0" i="1" smtClean="0">
                        <a:latin typeface="Cambria Math"/>
                      </a:rPr>
                      <m:t>𝑖</m:t>
                    </m:r>
                    <m:r>
                      <a:rPr lang="en-US" b="0" i="1" smtClean="0">
                        <a:latin typeface="Cambria Math"/>
                      </a:rPr>
                      <m:t>=0,</m:t>
                    </m:r>
                    <m:sSubSup>
                      <m:sSubSupPr>
                        <m:ctrlPr>
                          <a:rPr lang="en-US" b="0" i="1" smtClean="0">
                            <a:latin typeface="Cambria Math" panose="02040503050406030204" pitchFamily="18" charset="0"/>
                          </a:rPr>
                        </m:ctrlPr>
                      </m:sSubSupPr>
                      <m:e>
                        <m:r>
                          <a:rPr lang="en-US" b="0" i="1" smtClean="0">
                            <a:latin typeface="Cambria Math"/>
                          </a:rPr>
                          <m:t>𝑡</m:t>
                        </m:r>
                      </m:e>
                      <m:sub>
                        <m:r>
                          <a:rPr lang="en-US" b="0" i="1" smtClean="0">
                            <a:latin typeface="Cambria Math"/>
                          </a:rPr>
                          <m:t>𝑛</m:t>
                        </m:r>
                        <m:r>
                          <a:rPr lang="en-US" b="0" i="1" smtClean="0">
                            <a:latin typeface="Cambria Math"/>
                          </a:rPr>
                          <m:t>+1</m:t>
                        </m:r>
                      </m:sub>
                      <m:sup>
                        <m:r>
                          <a:rPr lang="en-US" b="0" i="1" smtClean="0">
                            <a:latin typeface="Cambria Math"/>
                          </a:rPr>
                          <m:t>𝑖</m:t>
                        </m:r>
                      </m:sup>
                    </m:sSubSup>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𝑛</m:t>
                        </m:r>
                      </m:sub>
                    </m:sSub>
                  </m:oMath>
                </a14:m>
                <a:endParaRPr lang="en-US" dirty="0" smtClean="0"/>
              </a:p>
              <a:p>
                <a:pPr marL="257175" indent="-257175">
                  <a:buFont typeface="Arial" pitchFamily="34" charset="0"/>
                  <a:buChar char="•"/>
                </a:pPr>
                <a:r>
                  <a:rPr lang="en-US" dirty="0" smtClean="0"/>
                  <a:t>Set </a:t>
                </a:r>
                <a14:m>
                  <m:oMath xmlns:m="http://schemas.openxmlformats.org/officeDocument/2006/math">
                    <m:r>
                      <a:rPr lang="en-US" b="0" i="1" smtClean="0">
                        <a:latin typeface="Cambria Math"/>
                      </a:rPr>
                      <m:t>𝐶𝑜𝑛𝑣𝑒𝑟𝑔𝑒𝑑</m:t>
                    </m:r>
                    <m:r>
                      <a:rPr lang="en-US" b="0" i="1" smtClean="0">
                        <a:latin typeface="Cambria Math"/>
                      </a:rPr>
                      <m:t>=.</m:t>
                    </m:r>
                    <m:r>
                      <a:rPr lang="en-US" b="0" i="1" smtClean="0">
                        <a:latin typeface="Cambria Math"/>
                      </a:rPr>
                      <m:t>𝑓𝑎𝑙𝑠𝑒</m:t>
                    </m:r>
                    <m:r>
                      <a:rPr lang="en-US" b="0" i="1" smtClean="0">
                        <a:latin typeface="Cambria Math"/>
                      </a:rPr>
                      <m:t>.</m:t>
                    </m:r>
                  </m:oMath>
                </a14:m>
                <a:endParaRPr lang="en-US" b="0" dirty="0" smtClean="0"/>
              </a:p>
              <a:p>
                <a:pPr marL="257175" indent="-257175">
                  <a:buFont typeface="Arial" pitchFamily="34" charset="0"/>
                  <a:buChar char="•"/>
                </a:pPr>
                <a14:m>
                  <m:oMath xmlns:m="http://schemas.openxmlformats.org/officeDocument/2006/math">
                    <m:r>
                      <a:rPr lang="en-US" b="0" i="1" smtClean="0">
                        <a:solidFill>
                          <a:srgbClr val="C00000"/>
                        </a:solidFill>
                        <a:latin typeface="Cambria Math"/>
                      </a:rPr>
                      <m:t>𝑊h𝑖𝑙𝑒</m:t>
                    </m:r>
                    <m:r>
                      <a:rPr lang="en-US" b="0" i="1" smtClean="0">
                        <a:solidFill>
                          <a:srgbClr val="C00000"/>
                        </a:solidFill>
                        <a:latin typeface="Cambria Math"/>
                      </a:rPr>
                      <m:t> </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a:rPr>
                          <m:t>𝐶𝑜𝑛𝑣𝑒𝑟𝑔𝑒𝑑</m:t>
                        </m:r>
                        <m:r>
                          <a:rPr lang="en-US" b="0" i="1" smtClean="0">
                            <a:solidFill>
                              <a:srgbClr val="C00000"/>
                            </a:solidFill>
                            <a:latin typeface="Cambria Math"/>
                          </a:rPr>
                          <m:t>==.</m:t>
                        </m:r>
                        <m:r>
                          <a:rPr lang="en-US" b="0" i="1" smtClean="0">
                            <a:solidFill>
                              <a:srgbClr val="C00000"/>
                            </a:solidFill>
                            <a:latin typeface="Cambria Math"/>
                          </a:rPr>
                          <m:t>𝑓𝑎𝑙𝑠𝑒</m:t>
                        </m:r>
                        <m:r>
                          <a:rPr lang="en-US" b="0" i="1" smtClean="0">
                            <a:solidFill>
                              <a:srgbClr val="C00000"/>
                            </a:solidFill>
                            <a:latin typeface="Cambria Math"/>
                          </a:rPr>
                          <m:t>.</m:t>
                        </m:r>
                      </m:e>
                    </m:d>
                  </m:oMath>
                </a14:m>
                <a:endParaRPr lang="en-US" b="0" dirty="0" smtClean="0">
                  <a:solidFill>
                    <a:srgbClr val="C00000"/>
                  </a:solidFill>
                </a:endParaRPr>
              </a:p>
              <a:p>
                <a:pPr marL="257175" indent="-257175">
                  <a:buFont typeface="Arial" pitchFamily="34" charset="0"/>
                  <a:buChar char="•"/>
                </a:pPr>
                <a:r>
                  <a:rPr lang="en-US" dirty="0" smtClean="0">
                    <a:solidFill>
                      <a:srgbClr val="C00000"/>
                    </a:solidFill>
                  </a:rPr>
                  <a:t>Solve </a:t>
                </a:r>
                <a:r>
                  <a:rPr lang="en-US" dirty="0">
                    <a:solidFill>
                      <a:srgbClr val="C00000"/>
                    </a:solidFill>
                  </a:rPr>
                  <a:t>Structure at time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i="1">
                            <a:solidFill>
                              <a:srgbClr val="C00000"/>
                            </a:solidFill>
                            <a:latin typeface="Cambria Math"/>
                          </a:rPr>
                          <m:t>𝑡</m:t>
                        </m:r>
                      </m:e>
                      <m:sub>
                        <m:r>
                          <a:rPr lang="en-US" i="1">
                            <a:solidFill>
                              <a:srgbClr val="C00000"/>
                            </a:solidFill>
                            <a:latin typeface="Cambria Math"/>
                          </a:rPr>
                          <m:t>𝑛</m:t>
                        </m:r>
                        <m:r>
                          <a:rPr lang="en-US" b="0" i="1" smtClean="0">
                            <a:solidFill>
                              <a:srgbClr val="C00000"/>
                            </a:solidFill>
                            <a:latin typeface="Cambria Math"/>
                          </a:rPr>
                          <m:t>+1</m:t>
                        </m:r>
                      </m:sub>
                      <m:sup>
                        <m:r>
                          <a:rPr lang="en-US" b="0" i="1" smtClean="0">
                            <a:solidFill>
                              <a:srgbClr val="C00000"/>
                            </a:solidFill>
                            <a:latin typeface="Cambria Math"/>
                          </a:rPr>
                          <m:t>𝑖</m:t>
                        </m:r>
                      </m:sup>
                    </m:sSubSup>
                  </m:oMath>
                </a14:m>
                <a:endParaRPr lang="en-US" b="0" dirty="0" smtClean="0">
                  <a:solidFill>
                    <a:srgbClr val="C00000"/>
                  </a:solidFill>
                </a:endParaRPr>
              </a:p>
              <a:p>
                <a:pPr marL="257175" indent="-257175">
                  <a:buFont typeface="Arial" pitchFamily="34" charset="0"/>
                  <a:buChar char="•"/>
                </a:pPr>
                <a:r>
                  <a:rPr lang="en-US" dirty="0">
                    <a:solidFill>
                      <a:srgbClr val="C00000"/>
                    </a:solidFill>
                  </a:rPr>
                  <a:t>If </a:t>
                </a:r>
                <a14:m>
                  <m:oMath xmlns:m="http://schemas.openxmlformats.org/officeDocument/2006/math">
                    <m:sSub>
                      <m:sSubPr>
                        <m:ctrlPr>
                          <a:rPr lang="en-US" i="1">
                            <a:solidFill>
                              <a:srgbClr val="C00000"/>
                            </a:solidFill>
                            <a:latin typeface="Cambria Math" panose="02040503050406030204" pitchFamily="18" charset="0"/>
                          </a:rPr>
                        </m:ctrlPr>
                      </m:sSubPr>
                      <m:e>
                        <m:d>
                          <m:dPr>
                            <m:begChr m:val="|"/>
                            <m:endChr m:val="|"/>
                            <m:ctrlPr>
                              <a:rPr lang="en-US" i="1">
                                <a:solidFill>
                                  <a:srgbClr val="C00000"/>
                                </a:solidFill>
                                <a:latin typeface="Cambria Math" panose="02040503050406030204" pitchFamily="18" charset="0"/>
                              </a:rPr>
                            </m:ctrlPr>
                          </m:dPr>
                          <m:e>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a:rPr>
                                  <m:t>𝑥</m:t>
                                </m:r>
                              </m:e>
                              <m:sub>
                                <m:r>
                                  <a:rPr lang="en-US" i="1">
                                    <a:solidFill>
                                      <a:srgbClr val="C00000"/>
                                    </a:solidFill>
                                    <a:latin typeface="Cambria Math"/>
                                  </a:rPr>
                                  <m:t>𝑛</m:t>
                                </m:r>
                                <m:r>
                                  <a:rPr lang="en-US" i="1">
                                    <a:solidFill>
                                      <a:srgbClr val="C00000"/>
                                    </a:solidFill>
                                    <a:latin typeface="Cambria Math"/>
                                  </a:rPr>
                                  <m:t>+1</m:t>
                                </m:r>
                              </m:sub>
                              <m:sup>
                                <m:r>
                                  <a:rPr lang="en-US" i="1">
                                    <a:solidFill>
                                      <a:srgbClr val="C00000"/>
                                    </a:solidFill>
                                    <a:latin typeface="Cambria Math"/>
                                  </a:rPr>
                                  <m:t>𝑖</m:t>
                                </m:r>
                                <m:r>
                                  <a:rPr lang="en-US" i="1">
                                    <a:solidFill>
                                      <a:srgbClr val="C00000"/>
                                    </a:solidFill>
                                    <a:latin typeface="Cambria Math"/>
                                  </a:rPr>
                                  <m:t>+1</m:t>
                                </m:r>
                              </m:sup>
                            </m:sSubSup>
                            <m:r>
                              <a:rPr lang="en-US" i="1">
                                <a:solidFill>
                                  <a:srgbClr val="C00000"/>
                                </a:solidFill>
                                <a:latin typeface="Cambria Math"/>
                              </a:rPr>
                              <m:t>−</m:t>
                            </m:r>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a:rPr>
                                  <m:t>𝑥</m:t>
                                </m:r>
                              </m:e>
                              <m:sub>
                                <m:r>
                                  <a:rPr lang="en-US" i="1">
                                    <a:solidFill>
                                      <a:srgbClr val="C00000"/>
                                    </a:solidFill>
                                    <a:latin typeface="Cambria Math"/>
                                  </a:rPr>
                                  <m:t>𝑛</m:t>
                                </m:r>
                                <m:r>
                                  <a:rPr lang="en-US" i="1">
                                    <a:solidFill>
                                      <a:srgbClr val="C00000"/>
                                    </a:solidFill>
                                    <a:latin typeface="Cambria Math"/>
                                  </a:rPr>
                                  <m:t>+1</m:t>
                                </m:r>
                              </m:sub>
                              <m:sup>
                                <m:r>
                                  <a:rPr lang="en-US" i="1">
                                    <a:solidFill>
                                      <a:srgbClr val="C00000"/>
                                    </a:solidFill>
                                    <a:latin typeface="Cambria Math"/>
                                  </a:rPr>
                                  <m:t>𝑖</m:t>
                                </m:r>
                              </m:sup>
                            </m:sSubSup>
                          </m:e>
                        </m:d>
                      </m:e>
                      <m:sub>
                        <m:r>
                          <a:rPr lang="en-US" i="1">
                            <a:solidFill>
                              <a:srgbClr val="C00000"/>
                            </a:solidFill>
                            <a:latin typeface="Cambria Math"/>
                          </a:rPr>
                          <m:t>2</m:t>
                        </m:r>
                      </m:sub>
                    </m:sSub>
                    <m:r>
                      <a:rPr lang="en-US" i="1">
                        <a:solidFill>
                          <a:srgbClr val="C00000"/>
                        </a:solidFill>
                        <a:latin typeface="Cambria Math"/>
                      </a:rPr>
                      <m:t>&lt;</m:t>
                    </m:r>
                    <m:r>
                      <a:rPr lang="en-US" i="1">
                        <a:solidFill>
                          <a:srgbClr val="C00000"/>
                        </a:solidFill>
                        <a:latin typeface="Cambria Math"/>
                      </a:rPr>
                      <m:t>𝑡𝑜𝑙</m:t>
                    </m:r>
                    <m:r>
                      <a:rPr lang="en-US" i="1">
                        <a:solidFill>
                          <a:srgbClr val="C00000"/>
                        </a:solidFill>
                        <a:latin typeface="Cambria Math"/>
                      </a:rPr>
                      <m:t>,</m:t>
                    </m:r>
                    <m:r>
                      <a:rPr lang="en-US" i="1">
                        <a:solidFill>
                          <a:srgbClr val="C00000"/>
                        </a:solidFill>
                        <a:latin typeface="Cambria Math"/>
                      </a:rPr>
                      <m:t>𝐶𝑜𝑛𝑣𝑒𝑟𝑔𝑒𝑑</m:t>
                    </m:r>
                    <m:r>
                      <a:rPr lang="en-US" i="1" dirty="0">
                        <a:solidFill>
                          <a:srgbClr val="C00000"/>
                        </a:solidFill>
                        <a:latin typeface="Cambria Math"/>
                      </a:rPr>
                      <m:t>=.</m:t>
                    </m:r>
                    <m:r>
                      <a:rPr lang="en-US" i="1" dirty="0">
                        <a:solidFill>
                          <a:srgbClr val="C00000"/>
                        </a:solidFill>
                        <a:latin typeface="Cambria Math"/>
                      </a:rPr>
                      <m:t>𝑇𝑟𝑢𝑒</m:t>
                    </m:r>
                    <m:r>
                      <a:rPr lang="en-US" i="1" dirty="0">
                        <a:solidFill>
                          <a:srgbClr val="C00000"/>
                        </a:solidFill>
                        <a:latin typeface="Cambria Math"/>
                      </a:rPr>
                      <m:t>.</m:t>
                    </m:r>
                  </m:oMath>
                </a14:m>
                <a:endParaRPr lang="en-US" dirty="0" smtClean="0">
                  <a:solidFill>
                    <a:srgbClr val="C00000"/>
                  </a:solidFill>
                </a:endParaRPr>
              </a:p>
              <a:p>
                <a:pPr marL="257175" indent="-257175">
                  <a:buFont typeface="Arial" pitchFamily="34" charset="0"/>
                  <a:buChar char="•"/>
                </a:pPr>
                <a:r>
                  <a:rPr lang="en-US" dirty="0" smtClean="0">
                    <a:solidFill>
                      <a:srgbClr val="C00000"/>
                    </a:solidFill>
                  </a:rPr>
                  <a:t>Supply fluid new </a:t>
                </a:r>
                <a:r>
                  <a:rPr lang="en-US" dirty="0" err="1" smtClean="0">
                    <a:solidFill>
                      <a:srgbClr val="C00000"/>
                    </a:solidFill>
                  </a:rPr>
                  <a:t>approx</a:t>
                </a:r>
                <a:r>
                  <a:rPr lang="en-US" dirty="0" smtClean="0">
                    <a:solidFill>
                      <a:srgbClr val="C00000"/>
                    </a:solidFill>
                  </a:rPr>
                  <a:t> to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a:rPr>
                          <m:t>𝑥</m:t>
                        </m:r>
                      </m:e>
                      <m:sub>
                        <m:r>
                          <a:rPr lang="en-US" b="0" i="1" smtClean="0">
                            <a:solidFill>
                              <a:srgbClr val="C00000"/>
                            </a:solidFill>
                            <a:latin typeface="Cambria Math"/>
                          </a:rPr>
                          <m:t>𝑛</m:t>
                        </m:r>
                        <m:r>
                          <a:rPr lang="en-US" b="0" i="1" smtClean="0">
                            <a:solidFill>
                              <a:srgbClr val="C00000"/>
                            </a:solidFill>
                            <a:latin typeface="Cambria Math"/>
                          </a:rPr>
                          <m:t>+1</m:t>
                        </m:r>
                      </m:sub>
                      <m:sup>
                        <m:r>
                          <a:rPr lang="en-US" b="0" i="1" smtClean="0">
                            <a:solidFill>
                              <a:srgbClr val="C00000"/>
                            </a:solidFill>
                            <a:latin typeface="Cambria Math"/>
                          </a:rPr>
                          <m:t>𝑖</m:t>
                        </m:r>
                        <m:r>
                          <a:rPr lang="en-US" b="0" i="1" smtClean="0">
                            <a:solidFill>
                              <a:srgbClr val="C00000"/>
                            </a:solidFill>
                            <a:latin typeface="Cambria Math"/>
                          </a:rPr>
                          <m:t>+1</m:t>
                        </m:r>
                      </m:sup>
                    </m:sSubSup>
                    <m:r>
                      <a:rPr lang="en-US" b="0" i="1" smtClean="0">
                        <a:solidFill>
                          <a:srgbClr val="C00000"/>
                        </a:solidFill>
                        <a:latin typeface="Cambria Math"/>
                      </a:rPr>
                      <m:t>,</m:t>
                    </m:r>
                    <m:sSubSup>
                      <m:sSubSupPr>
                        <m:ctrlPr>
                          <a:rPr lang="en-US" i="1">
                            <a:solidFill>
                              <a:srgbClr val="C00000"/>
                            </a:solidFill>
                            <a:latin typeface="Cambria Math" panose="02040503050406030204" pitchFamily="18" charset="0"/>
                          </a:rPr>
                        </m:ctrlPr>
                      </m:sSubSupPr>
                      <m:e>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𝑥</m:t>
                            </m:r>
                          </m:e>
                        </m:acc>
                      </m:e>
                      <m:sub>
                        <m:r>
                          <a:rPr lang="en-US" i="1">
                            <a:solidFill>
                              <a:srgbClr val="C00000"/>
                            </a:solidFill>
                            <a:latin typeface="Cambria Math"/>
                          </a:rPr>
                          <m:t>𝑛</m:t>
                        </m:r>
                        <m:r>
                          <a:rPr lang="en-US" i="1">
                            <a:solidFill>
                              <a:srgbClr val="C00000"/>
                            </a:solidFill>
                            <a:latin typeface="Cambria Math"/>
                          </a:rPr>
                          <m:t>+1</m:t>
                        </m:r>
                      </m:sub>
                      <m:sup>
                        <m:r>
                          <a:rPr lang="en-US" i="1">
                            <a:solidFill>
                              <a:srgbClr val="C00000"/>
                            </a:solidFill>
                            <a:latin typeface="Cambria Math"/>
                          </a:rPr>
                          <m:t>𝑖</m:t>
                        </m:r>
                        <m:r>
                          <a:rPr lang="en-US" i="1">
                            <a:solidFill>
                              <a:srgbClr val="C00000"/>
                            </a:solidFill>
                            <a:latin typeface="Cambria Math"/>
                          </a:rPr>
                          <m:t>+1</m:t>
                        </m:r>
                      </m:sup>
                    </m:sSubSup>
                    <m:r>
                      <a:rPr lang="en-US" i="1">
                        <a:solidFill>
                          <a:srgbClr val="C00000"/>
                        </a:solidFill>
                        <a:latin typeface="Cambria Math"/>
                      </a:rPr>
                      <m:t>,</m:t>
                    </m:r>
                  </m:oMath>
                </a14:m>
                <a:r>
                  <a:rPr lang="en-US" dirty="0">
                    <a:solidFill>
                      <a:srgbClr val="C00000"/>
                    </a:solidFill>
                  </a:rPr>
                  <a:t> </a:t>
                </a:r>
                <a14:m>
                  <m:oMath xmlns:m="http://schemas.openxmlformats.org/officeDocument/2006/math">
                    <m:sSubSup>
                      <m:sSubSupPr>
                        <m:ctrlPr>
                          <a:rPr lang="en-US" i="1">
                            <a:solidFill>
                              <a:srgbClr val="C00000"/>
                            </a:solidFill>
                            <a:latin typeface="Cambria Math" panose="02040503050406030204" pitchFamily="18" charset="0"/>
                          </a:rPr>
                        </m:ctrlPr>
                      </m:sSubSupPr>
                      <m:e>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𝑥</m:t>
                            </m:r>
                          </m:e>
                        </m:acc>
                      </m:e>
                      <m:sub>
                        <m:r>
                          <a:rPr lang="en-US" i="1">
                            <a:solidFill>
                              <a:srgbClr val="C00000"/>
                            </a:solidFill>
                            <a:latin typeface="Cambria Math"/>
                          </a:rPr>
                          <m:t>𝑛</m:t>
                        </m:r>
                        <m:r>
                          <a:rPr lang="en-US" i="1">
                            <a:solidFill>
                              <a:srgbClr val="C00000"/>
                            </a:solidFill>
                            <a:latin typeface="Cambria Math"/>
                          </a:rPr>
                          <m:t>+1</m:t>
                        </m:r>
                      </m:sub>
                      <m:sup>
                        <m:r>
                          <a:rPr lang="en-US" i="1">
                            <a:solidFill>
                              <a:srgbClr val="C00000"/>
                            </a:solidFill>
                            <a:latin typeface="Cambria Math"/>
                          </a:rPr>
                          <m:t>𝑖</m:t>
                        </m:r>
                        <m:r>
                          <a:rPr lang="en-US" i="1">
                            <a:solidFill>
                              <a:srgbClr val="C00000"/>
                            </a:solidFill>
                            <a:latin typeface="Cambria Math"/>
                          </a:rPr>
                          <m:t>+1</m:t>
                        </m:r>
                      </m:sup>
                    </m:sSubSup>
                  </m:oMath>
                </a14:m>
                <a:r>
                  <a:rPr lang="en-US" dirty="0" smtClean="0">
                    <a:solidFill>
                      <a:srgbClr val="C00000"/>
                    </a:solidFill>
                  </a:rPr>
                  <a:t>, </a:t>
                </a:r>
              </a:p>
              <a:p>
                <a:pPr marL="257175" indent="-257175">
                  <a:buFont typeface="Arial" pitchFamily="34" charset="0"/>
                  <a:buChar char="•"/>
                </a:pPr>
                <a:r>
                  <a:rPr lang="en-US" dirty="0" smtClean="0">
                    <a:solidFill>
                      <a:srgbClr val="C00000"/>
                    </a:solidFill>
                  </a:rPr>
                  <a:t>Calculate new Force approx.</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a:rPr>
                          <m:t>𝐹</m:t>
                        </m:r>
                      </m:e>
                      <m:sub>
                        <m:r>
                          <a:rPr lang="en-US" b="0" i="1" smtClean="0">
                            <a:solidFill>
                              <a:srgbClr val="C00000"/>
                            </a:solidFill>
                            <a:latin typeface="Cambria Math"/>
                          </a:rPr>
                          <m:t>𝑛</m:t>
                        </m:r>
                        <m:r>
                          <a:rPr lang="en-US" b="0" i="1" smtClean="0">
                            <a:solidFill>
                              <a:srgbClr val="C00000"/>
                            </a:solidFill>
                            <a:latin typeface="Cambria Math"/>
                          </a:rPr>
                          <m:t>+1</m:t>
                        </m:r>
                      </m:sub>
                      <m:sup>
                        <m:r>
                          <a:rPr lang="en-US" b="0" i="1" smtClean="0">
                            <a:solidFill>
                              <a:srgbClr val="C00000"/>
                            </a:solidFill>
                            <a:latin typeface="Cambria Math"/>
                          </a:rPr>
                          <m:t>𝑖</m:t>
                        </m:r>
                        <m:r>
                          <a:rPr lang="en-US" b="0" i="1" smtClean="0">
                            <a:solidFill>
                              <a:srgbClr val="C00000"/>
                            </a:solidFill>
                            <a:latin typeface="Cambria Math"/>
                          </a:rPr>
                          <m:t>+1</m:t>
                        </m:r>
                      </m:sup>
                    </m:sSubSup>
                  </m:oMath>
                </a14:m>
                <a:r>
                  <a:rPr lang="en-US" dirty="0" smtClean="0">
                    <a:solidFill>
                      <a:srgbClr val="C00000"/>
                    </a:solidFill>
                  </a:rPr>
                  <a:t> </a:t>
                </a:r>
                <a:endParaRPr lang="en-US" dirty="0">
                  <a:solidFill>
                    <a:srgbClr val="C00000"/>
                  </a:solidFill>
                </a:endParaRPr>
              </a:p>
              <a:p>
                <a:pPr marL="257175" indent="-257175">
                  <a:buFont typeface="Arial" pitchFamily="34" charset="0"/>
                  <a:buChar char="•"/>
                </a:pPr>
                <a:r>
                  <a:rPr lang="en-US" dirty="0"/>
                  <a:t>Increment time </a:t>
                </a:r>
                <a14:m>
                  <m:oMath xmlns:m="http://schemas.openxmlformats.org/officeDocument/2006/math">
                    <m:sSub>
                      <m:sSubPr>
                        <m:ctrlPr>
                          <a:rPr lang="en-US" i="1">
                            <a:latin typeface="Cambria Math" panose="02040503050406030204" pitchFamily="18" charset="0"/>
                          </a:rPr>
                        </m:ctrlPr>
                      </m:sSubPr>
                      <m:e>
                        <m:r>
                          <a:rPr lang="en-US" i="1">
                            <a:latin typeface="Cambria Math"/>
                          </a:rPr>
                          <m:t>𝑡</m:t>
                        </m:r>
                      </m:e>
                      <m:sub>
                        <m:r>
                          <a:rPr lang="en-US" i="1">
                            <a:latin typeface="Cambria Math"/>
                          </a:rPr>
                          <m:t>𝑛</m:t>
                        </m:r>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𝑡</m:t>
                        </m:r>
                      </m:e>
                      <m:sub>
                        <m:r>
                          <a:rPr lang="en-US" i="1">
                            <a:latin typeface="Cambria Math"/>
                          </a:rPr>
                          <m:t>𝑛</m:t>
                        </m:r>
                      </m:sub>
                    </m:sSub>
                    <m:r>
                      <a:rPr lang="en-US" i="1">
                        <a:latin typeface="Cambria Math"/>
                      </a:rPr>
                      <m:t>+</m:t>
                    </m:r>
                    <m:r>
                      <a:rPr lang="en-US" i="1">
                        <a:latin typeface="Cambria Math"/>
                      </a:rPr>
                      <m:t>𝑑𝑡</m:t>
                    </m:r>
                  </m:oMath>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1105003" y="2495550"/>
                <a:ext cx="7886600" cy="2420919"/>
              </a:xfrm>
              <a:prstGeom prst="rect">
                <a:avLst/>
              </a:prstGeom>
              <a:blipFill rotWithShape="0">
                <a:blip r:embed="rId3"/>
                <a:stretch>
                  <a:fillRect l="-773" t="-1005" b="-3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993869" y="833053"/>
                <a:ext cx="2426530" cy="508216"/>
              </a:xfrm>
              <a:prstGeom prst="rect">
                <a:avLst/>
              </a:prstGeom>
              <a:noFill/>
            </p:spPr>
            <p:txBody>
              <a:bodyPr wrap="none" lIns="68580" tIns="34290" rIns="68580" bIns="34290" rtlCol="0">
                <a:spAutoFit/>
              </a:bodyPr>
              <a:lstStyle/>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a:rPr>
                            <m:t>𝜕</m:t>
                          </m:r>
                          <m:r>
                            <a:rPr lang="en-US" sz="1500" i="1">
                              <a:latin typeface="Cambria Math"/>
                            </a:rPr>
                            <m:t>𝑢</m:t>
                          </m:r>
                        </m:num>
                        <m:den>
                          <m:r>
                            <a:rPr lang="en-US" sz="1500" i="1">
                              <a:latin typeface="Cambria Math"/>
                            </a:rPr>
                            <m:t>𝜕</m:t>
                          </m:r>
                          <m:r>
                            <a:rPr lang="en-US" sz="1500" i="1">
                              <a:latin typeface="Cambria Math"/>
                            </a:rPr>
                            <m:t>𝑡</m:t>
                          </m:r>
                        </m:den>
                      </m:f>
                      <m:r>
                        <a:rPr lang="en-US" sz="1500" i="1">
                          <a:latin typeface="Cambria Math"/>
                        </a:rPr>
                        <m:t>+</m:t>
                      </m:r>
                      <m:r>
                        <a:rPr lang="en-US" sz="1500" i="1">
                          <a:latin typeface="Cambria Math"/>
                        </a:rPr>
                        <m:t>𝑢</m:t>
                      </m:r>
                      <m:r>
                        <a:rPr lang="en-US" sz="1500">
                          <a:latin typeface="Cambria Math"/>
                        </a:rPr>
                        <m:t>𝛻</m:t>
                      </m:r>
                      <m:r>
                        <a:rPr lang="en-US" sz="1500" i="1">
                          <a:latin typeface="Cambria Math"/>
                        </a:rPr>
                        <m:t>𝑢</m:t>
                      </m:r>
                      <m:r>
                        <a:rPr lang="en-US" sz="1500" i="1">
                          <a:latin typeface="Cambria Math"/>
                        </a:rPr>
                        <m:t>=−</m:t>
                      </m:r>
                      <m:r>
                        <a:rPr lang="en-US" sz="1500">
                          <a:latin typeface="Cambria Math"/>
                        </a:rPr>
                        <m:t>𝛻</m:t>
                      </m:r>
                      <m:r>
                        <a:rPr lang="en-US" sz="1500" i="1">
                          <a:latin typeface="Cambria Math"/>
                        </a:rPr>
                        <m:t>𝑝</m:t>
                      </m:r>
                      <m:r>
                        <a:rPr lang="en-US" sz="1500" i="1">
                          <a:latin typeface="Cambria Math"/>
                        </a:rPr>
                        <m:t>+</m:t>
                      </m:r>
                      <m:f>
                        <m:fPr>
                          <m:ctrlPr>
                            <a:rPr lang="en-US" sz="1500" i="1">
                              <a:latin typeface="Cambria Math" panose="02040503050406030204" pitchFamily="18" charset="0"/>
                            </a:rPr>
                          </m:ctrlPr>
                        </m:fPr>
                        <m:num>
                          <m:r>
                            <a:rPr lang="en-US" sz="1500" i="1">
                              <a:latin typeface="Cambria Math"/>
                            </a:rPr>
                            <m:t>1</m:t>
                          </m:r>
                        </m:num>
                        <m:den>
                          <m:r>
                            <a:rPr lang="en-US" sz="1500" i="1">
                              <a:latin typeface="Cambria Math"/>
                            </a:rPr>
                            <m:t>𝑅𝑒</m:t>
                          </m:r>
                        </m:den>
                      </m:f>
                      <m:sSup>
                        <m:sSupPr>
                          <m:ctrlPr>
                            <a:rPr lang="en-US" sz="1500" i="1">
                              <a:latin typeface="Cambria Math" panose="02040503050406030204" pitchFamily="18" charset="0"/>
                            </a:rPr>
                          </m:ctrlPr>
                        </m:sSupPr>
                        <m:e>
                          <m:r>
                            <a:rPr lang="en-US" sz="1500">
                              <a:latin typeface="Cambria Math"/>
                            </a:rPr>
                            <m:t>𝛻</m:t>
                          </m:r>
                        </m:e>
                        <m:sup>
                          <m:r>
                            <a:rPr lang="en-US" sz="1500" i="1">
                              <a:latin typeface="Cambria Math"/>
                            </a:rPr>
                            <m:t>2</m:t>
                          </m:r>
                        </m:sup>
                      </m:sSup>
                      <m:r>
                        <a:rPr lang="en-US" sz="1500" i="1">
                          <a:latin typeface="Cambria Math"/>
                        </a:rPr>
                        <m:t>𝑢</m:t>
                      </m:r>
                    </m:oMath>
                  </m:oMathPara>
                </a14:m>
                <a:endParaRPr lang="en-US" sz="1500" dirty="0"/>
              </a:p>
            </p:txBody>
          </p:sp>
        </mc:Choice>
        <mc:Fallback xmlns="">
          <p:sp>
            <p:nvSpPr>
              <p:cNvPr id="3" name="TextBox 2"/>
              <p:cNvSpPr txBox="1">
                <a:spLocks noRot="1" noChangeAspect="1" noMove="1" noResize="1" noEditPoints="1" noAdjustHandles="1" noChangeArrowheads="1" noChangeShapeType="1" noTextEdit="1"/>
              </p:cNvSpPr>
              <p:nvPr/>
            </p:nvSpPr>
            <p:spPr>
              <a:xfrm>
                <a:off x="1993867" y="1110734"/>
                <a:ext cx="3235373" cy="677621"/>
              </a:xfrm>
              <a:prstGeom prst="rect">
                <a:avLst/>
              </a:prstGeom>
              <a:blipFill rotWithShape="1">
                <a:blip r:embed="rId4"/>
                <a:stretch>
                  <a:fillRect/>
                </a:stretch>
              </a:blipFill>
            </p:spPr>
            <p:txBody>
              <a:bodyPr/>
              <a:lstStyle/>
              <a:p>
                <a:r>
                  <a:rPr lang="en-US">
                    <a:noFill/>
                  </a:rPr>
                  <a:t> </a:t>
                </a:r>
              </a:p>
            </p:txBody>
          </p:sp>
        </mc:Fallback>
      </mc:AlternateContent>
      <p:sp>
        <p:nvSpPr>
          <p:cNvPr id="5" name="Rectangle 4"/>
          <p:cNvSpPr/>
          <p:nvPr/>
        </p:nvSpPr>
        <p:spPr>
          <a:xfrm>
            <a:off x="6047189" y="857250"/>
            <a:ext cx="2590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Oval 5"/>
          <p:cNvSpPr/>
          <p:nvPr/>
        </p:nvSpPr>
        <p:spPr>
          <a:xfrm>
            <a:off x="6504389" y="1371600"/>
            <a:ext cx="304800" cy="2286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Rectangle 6"/>
          <p:cNvSpPr/>
          <p:nvPr/>
        </p:nvSpPr>
        <p:spPr>
          <a:xfrm>
            <a:off x="6809189" y="1447800"/>
            <a:ext cx="762000" cy="571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TextBox 7"/>
          <p:cNvSpPr txBox="1"/>
          <p:nvPr/>
        </p:nvSpPr>
        <p:spPr>
          <a:xfrm>
            <a:off x="7709896" y="1215869"/>
            <a:ext cx="536044" cy="346249"/>
          </a:xfrm>
          <a:prstGeom prst="rect">
            <a:avLst/>
          </a:prstGeom>
          <a:noFill/>
        </p:spPr>
        <p:txBody>
          <a:bodyPr wrap="none" lIns="68580" tIns="34290" rIns="68580" bIns="34290" rtlCol="0">
            <a:spAutoFit/>
          </a:bodyPr>
          <a:lstStyle/>
          <a:p>
            <a:r>
              <a:rPr lang="en-US" dirty="0" smtClean="0"/>
              <a:t>wall</a:t>
            </a:r>
            <a:endParaRPr lang="en-US" dirty="0"/>
          </a:p>
        </p:txBody>
      </p:sp>
      <p:cxnSp>
        <p:nvCxnSpPr>
          <p:cNvPr id="10" name="Straight Arrow Connector 9"/>
          <p:cNvCxnSpPr/>
          <p:nvPr/>
        </p:nvCxnSpPr>
        <p:spPr>
          <a:xfrm flipH="1" flipV="1">
            <a:off x="6809191" y="857250"/>
            <a:ext cx="1191811" cy="4659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190191" y="1504950"/>
            <a:ext cx="810811" cy="495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57802" y="1309301"/>
            <a:ext cx="561692" cy="346249"/>
          </a:xfrm>
          <a:prstGeom prst="rect">
            <a:avLst/>
          </a:prstGeom>
          <a:noFill/>
        </p:spPr>
        <p:txBody>
          <a:bodyPr wrap="none" lIns="68580" tIns="34290" rIns="68580" bIns="34290" rtlCol="0">
            <a:spAutoFit/>
          </a:bodyPr>
          <a:lstStyle/>
          <a:p>
            <a:r>
              <a:rPr lang="en-US" dirty="0" smtClean="0"/>
              <a:t>inlet</a:t>
            </a:r>
            <a:endParaRPr lang="en-US" dirty="0"/>
          </a:p>
        </p:txBody>
      </p:sp>
      <p:cxnSp>
        <p:nvCxnSpPr>
          <p:cNvPr id="15" name="Straight Arrow Connector 14"/>
          <p:cNvCxnSpPr>
            <a:stCxn id="14" idx="3"/>
            <a:endCxn id="5" idx="1"/>
          </p:cNvCxnSpPr>
          <p:nvPr/>
        </p:nvCxnSpPr>
        <p:spPr>
          <a:xfrm flipV="1">
            <a:off x="5819494" y="1428750"/>
            <a:ext cx="227695" cy="536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63529" y="1323201"/>
            <a:ext cx="702756" cy="346249"/>
          </a:xfrm>
          <a:prstGeom prst="rect">
            <a:avLst/>
          </a:prstGeom>
          <a:noFill/>
        </p:spPr>
        <p:txBody>
          <a:bodyPr wrap="none" lIns="68580" tIns="34290" rIns="68580" bIns="34290" rtlCol="0">
            <a:spAutoFit/>
          </a:bodyPr>
          <a:lstStyle/>
          <a:p>
            <a:r>
              <a:rPr lang="en-US" dirty="0" smtClean="0"/>
              <a:t>outlet</a:t>
            </a:r>
            <a:endParaRPr lang="en-US" dirty="0"/>
          </a:p>
        </p:txBody>
      </p:sp>
      <mc:AlternateContent xmlns:mc="http://schemas.openxmlformats.org/markup-compatibility/2006" xmlns:a14="http://schemas.microsoft.com/office/drawing/2010/main">
        <mc:Choice Requires="a14">
          <p:sp>
            <p:nvSpPr>
              <p:cNvPr id="17" name="Rectangle 16"/>
              <p:cNvSpPr/>
              <p:nvPr/>
            </p:nvSpPr>
            <p:spPr>
              <a:xfrm>
                <a:off x="7018814" y="1140902"/>
                <a:ext cx="395558" cy="346249"/>
              </a:xfrm>
              <a:prstGeom prst="rect">
                <a:avLst/>
              </a:prstGeom>
            </p:spPr>
            <p:txBody>
              <a:bodyPr wrap="none" lIns="68580" tIns="34290" rIns="68580" bIns="3429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a:rPr>
                            <m:t>Γ</m:t>
                          </m:r>
                        </m:e>
                        <m:sub>
                          <m:r>
                            <a:rPr lang="en-US" b="0" i="1" smtClean="0">
                              <a:latin typeface="Cambria Math"/>
                            </a:rPr>
                            <m:t>𝑠</m:t>
                          </m:r>
                        </m:sub>
                      </m:sSub>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7018813" y="1521202"/>
                <a:ext cx="441723" cy="369332"/>
              </a:xfrm>
              <a:prstGeom prst="rect">
                <a:avLst/>
              </a:prstGeom>
              <a:blipFill rotWithShape="1">
                <a:blip r:embed="rId5"/>
                <a:stretch>
                  <a:fillRect l="-274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066130" y="1483987"/>
                <a:ext cx="2318135" cy="300083"/>
              </a:xfrm>
              <a:prstGeom prst="rect">
                <a:avLst/>
              </a:prstGeom>
              <a:noFill/>
            </p:spPr>
            <p:txBody>
              <a:bodyPr wrap="none" lIns="68580" tIns="34290" rIns="68580" bIns="34290" rtlCol="0">
                <a:spAutoFit/>
              </a:bodyPr>
              <a:lstStyle/>
              <a:p>
                <a:pPr/>
                <a14:m>
                  <m:oMathPara xmlns:m="http://schemas.openxmlformats.org/officeDocument/2006/math">
                    <m:oMathParaPr>
                      <m:jc m:val="centerGroup"/>
                    </m:oMathParaPr>
                    <m:oMath xmlns:m="http://schemas.openxmlformats.org/officeDocument/2006/math">
                      <m:r>
                        <a:rPr lang="en-US" sz="1500" i="1">
                          <a:latin typeface="Cambria Math"/>
                        </a:rPr>
                        <m:t>𝑀</m:t>
                      </m:r>
                      <m:acc>
                        <m:accPr>
                          <m:chr m:val="̈"/>
                          <m:ctrlPr>
                            <a:rPr lang="en-US" sz="1500" i="1">
                              <a:latin typeface="Cambria Math" panose="02040503050406030204" pitchFamily="18" charset="0"/>
                            </a:rPr>
                          </m:ctrlPr>
                        </m:accPr>
                        <m:e>
                          <m:r>
                            <a:rPr lang="en-US" sz="1500" i="1">
                              <a:latin typeface="Cambria Math"/>
                            </a:rPr>
                            <m:t>𝑥</m:t>
                          </m:r>
                        </m:e>
                      </m:acc>
                      <m:r>
                        <a:rPr lang="en-US" sz="1500" i="1">
                          <a:latin typeface="Cambria Math"/>
                        </a:rPr>
                        <m:t>+</m:t>
                      </m:r>
                      <m:r>
                        <a:rPr lang="en-US" sz="1500" i="1">
                          <a:latin typeface="Cambria Math"/>
                        </a:rPr>
                        <m:t>𝐶</m:t>
                      </m:r>
                      <m:d>
                        <m:dPr>
                          <m:ctrlPr>
                            <a:rPr lang="en-US" sz="1500" i="1">
                              <a:latin typeface="Cambria Math" panose="02040503050406030204" pitchFamily="18" charset="0"/>
                            </a:rPr>
                          </m:ctrlPr>
                        </m:dPr>
                        <m:e>
                          <m:acc>
                            <m:accPr>
                              <m:chr m:val="̇"/>
                              <m:ctrlPr>
                                <a:rPr lang="en-US" sz="1500" i="1">
                                  <a:latin typeface="Cambria Math" panose="02040503050406030204" pitchFamily="18" charset="0"/>
                                </a:rPr>
                              </m:ctrlPr>
                            </m:accPr>
                            <m:e>
                              <m:r>
                                <a:rPr lang="en-US" sz="1500" i="1">
                                  <a:latin typeface="Cambria Math"/>
                                </a:rPr>
                                <m:t>𝑥</m:t>
                              </m:r>
                            </m:e>
                          </m:acc>
                        </m:e>
                      </m:d>
                      <m:acc>
                        <m:accPr>
                          <m:chr m:val="̇"/>
                          <m:ctrlPr>
                            <a:rPr lang="en-US" sz="1500" i="1">
                              <a:latin typeface="Cambria Math" panose="02040503050406030204" pitchFamily="18" charset="0"/>
                            </a:rPr>
                          </m:ctrlPr>
                        </m:accPr>
                        <m:e>
                          <m:r>
                            <a:rPr lang="en-US" sz="1500" i="1">
                              <a:latin typeface="Cambria Math"/>
                            </a:rPr>
                            <m:t>𝑥</m:t>
                          </m:r>
                        </m:e>
                      </m:acc>
                      <m:r>
                        <a:rPr lang="en-US" sz="1500" i="1">
                          <a:latin typeface="Cambria Math"/>
                        </a:rPr>
                        <m:t>+</m:t>
                      </m:r>
                      <m:r>
                        <a:rPr lang="en-US" sz="1500" i="1">
                          <a:latin typeface="Cambria Math"/>
                        </a:rPr>
                        <m:t>𝐾</m:t>
                      </m:r>
                      <m:d>
                        <m:dPr>
                          <m:ctrlPr>
                            <a:rPr lang="en-US" sz="1500" i="1">
                              <a:latin typeface="Cambria Math" panose="02040503050406030204" pitchFamily="18" charset="0"/>
                            </a:rPr>
                          </m:ctrlPr>
                        </m:dPr>
                        <m:e>
                          <m:r>
                            <a:rPr lang="en-US" sz="1500" i="1">
                              <a:latin typeface="Cambria Math"/>
                            </a:rPr>
                            <m:t>𝑥</m:t>
                          </m:r>
                        </m:e>
                      </m:d>
                      <m:r>
                        <a:rPr lang="en-US" sz="1500" i="1">
                          <a:latin typeface="Cambria Math"/>
                        </a:rPr>
                        <m:t>𝑥</m:t>
                      </m:r>
                      <m:r>
                        <a:rPr lang="en-US" sz="1500" i="1">
                          <a:latin typeface="Cambria Math"/>
                        </a:rPr>
                        <m:t>=</m:t>
                      </m:r>
                      <m:r>
                        <a:rPr lang="en-US" sz="1500" i="1">
                          <a:latin typeface="Cambria Math"/>
                        </a:rPr>
                        <m:t>𝐹</m:t>
                      </m:r>
                    </m:oMath>
                  </m:oMathPara>
                </a14:m>
                <a:endParaRPr lang="en-US" sz="15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066130" y="1978650"/>
                <a:ext cx="3090846" cy="400110"/>
              </a:xfrm>
              <a:prstGeom prst="rect">
                <a:avLst/>
              </a:prstGeom>
              <a:blipFill rotWithShape="1">
                <a:blip r:embed="rId6"/>
                <a:stretch>
                  <a:fillRect/>
                </a:stretch>
              </a:blipFill>
            </p:spPr>
            <p:txBody>
              <a:bodyPr/>
              <a:lstStyle/>
              <a:p>
                <a:r>
                  <a:rPr lang="en-US">
                    <a:noFill/>
                  </a:rPr>
                  <a:t> </a:t>
                </a:r>
              </a:p>
            </p:txBody>
          </p:sp>
        </mc:Fallback>
      </mc:AlternateContent>
      <p:sp>
        <p:nvSpPr>
          <p:cNvPr id="20" name="TextBox 19"/>
          <p:cNvSpPr txBox="1"/>
          <p:nvPr/>
        </p:nvSpPr>
        <p:spPr>
          <a:xfrm>
            <a:off x="733748" y="926500"/>
            <a:ext cx="556883" cy="300083"/>
          </a:xfrm>
          <a:prstGeom prst="rect">
            <a:avLst/>
          </a:prstGeom>
          <a:noFill/>
        </p:spPr>
        <p:txBody>
          <a:bodyPr wrap="none" lIns="68580" tIns="34290" rIns="68580" bIns="34290" rtlCol="0">
            <a:spAutoFit/>
          </a:bodyPr>
          <a:lstStyle/>
          <a:p>
            <a:r>
              <a:rPr lang="en-US" sz="1500" dirty="0"/>
              <a:t>Fluid</a:t>
            </a:r>
          </a:p>
        </p:txBody>
      </p:sp>
      <p:sp>
        <p:nvSpPr>
          <p:cNvPr id="22" name="TextBox 21"/>
          <p:cNvSpPr txBox="1"/>
          <p:nvPr/>
        </p:nvSpPr>
        <p:spPr>
          <a:xfrm>
            <a:off x="733746" y="1483987"/>
            <a:ext cx="917559" cy="300083"/>
          </a:xfrm>
          <a:prstGeom prst="rect">
            <a:avLst/>
          </a:prstGeom>
          <a:noFill/>
        </p:spPr>
        <p:txBody>
          <a:bodyPr wrap="none" lIns="68580" tIns="34290" rIns="68580" bIns="34290" rtlCol="0">
            <a:spAutoFit/>
          </a:bodyPr>
          <a:lstStyle/>
          <a:p>
            <a:r>
              <a:rPr lang="en-US" sz="1500" dirty="0"/>
              <a:t>Structure</a:t>
            </a:r>
          </a:p>
        </p:txBody>
      </p:sp>
      <p:sp>
        <p:nvSpPr>
          <p:cNvPr id="21" name="TextBox 20"/>
          <p:cNvSpPr txBox="1"/>
          <p:nvPr/>
        </p:nvSpPr>
        <p:spPr>
          <a:xfrm>
            <a:off x="733748" y="1974138"/>
            <a:ext cx="885098" cy="300083"/>
          </a:xfrm>
          <a:prstGeom prst="rect">
            <a:avLst/>
          </a:prstGeom>
          <a:noFill/>
        </p:spPr>
        <p:txBody>
          <a:bodyPr wrap="none" lIns="68580" tIns="34290" rIns="68580" bIns="34290" rtlCol="0">
            <a:spAutoFit/>
          </a:bodyPr>
          <a:lstStyle/>
          <a:p>
            <a:r>
              <a:rPr lang="en-US" sz="1500" dirty="0"/>
              <a:t>Interface</a:t>
            </a:r>
          </a:p>
        </p:txBody>
      </p:sp>
      <mc:AlternateContent xmlns:mc="http://schemas.openxmlformats.org/markup-compatibility/2006" xmlns:a14="http://schemas.microsoft.com/office/drawing/2010/main">
        <mc:Choice Requires="a14">
          <p:sp>
            <p:nvSpPr>
              <p:cNvPr id="23" name="TextBox 22"/>
              <p:cNvSpPr txBox="1"/>
              <p:nvPr/>
            </p:nvSpPr>
            <p:spPr>
              <a:xfrm>
                <a:off x="2371964" y="1974138"/>
                <a:ext cx="4489114" cy="368499"/>
              </a:xfrm>
              <a:prstGeom prst="rect">
                <a:avLst/>
              </a:prstGeom>
              <a:noFill/>
            </p:spPr>
            <p:txBody>
              <a:bodyPr wrap="none" lIns="68580" tIns="34290" rIns="68580" bIns="34290" rtlCol="0">
                <a:spAutoFit/>
              </a:bodyPr>
              <a:lstStyle/>
              <a:p>
                <a:r>
                  <a:rPr lang="en-US" b="0" dirty="0" smtClean="0"/>
                  <a:t>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a:rPr>
                          <m:t>Γ</m:t>
                        </m:r>
                      </m:e>
                      <m:sub>
                        <m:r>
                          <a:rPr lang="en-US" b="0" i="1" smtClean="0">
                            <a:latin typeface="Cambria Math"/>
                          </a:rPr>
                          <m:t>𝑠</m:t>
                        </m:r>
                      </m:sub>
                    </m:sSub>
                  </m:oMath>
                </a14:m>
                <a:r>
                  <a:rPr lang="en-US" dirty="0" smtClean="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a:rPr>
                          <m:t>𝜎</m:t>
                        </m:r>
                      </m:e>
                      <m:sub>
                        <m:r>
                          <a:rPr lang="en-US" b="0" i="1" dirty="0" smtClean="0">
                            <a:latin typeface="Cambria Math"/>
                          </a:rPr>
                          <m:t>𝑓</m:t>
                        </m:r>
                      </m:sub>
                    </m:sSub>
                    <m:r>
                      <a:rPr lang="en-US" b="0" i="1" dirty="0" smtClean="0">
                        <a:latin typeface="Cambria Math"/>
                      </a:rPr>
                      <m:t>𝑛</m:t>
                    </m:r>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𝜎</m:t>
                        </m:r>
                      </m:e>
                      <m:sub>
                        <m:r>
                          <a:rPr lang="en-US" b="0" i="1" dirty="0" smtClean="0">
                            <a:latin typeface="Cambria Math"/>
                          </a:rPr>
                          <m:t>𝑠</m:t>
                        </m:r>
                      </m:sub>
                    </m:sSub>
                    <m:r>
                      <a:rPr lang="en-US" b="0" i="1" dirty="0" smtClean="0">
                        <a:latin typeface="Cambria Math"/>
                      </a:rPr>
                      <m:t>𝑛</m:t>
                    </m:r>
                  </m:oMath>
                </a14:m>
                <a:r>
                  <a:rPr lang="en-US" dirty="0" smtClean="0"/>
                  <a:t>  &amp;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𝑠</m:t>
                        </m:r>
                      </m:sub>
                    </m:sSub>
                    <m:r>
                      <a:rPr lang="en-US" b="0" i="1" smtClean="0">
                        <a:latin typeface="Cambria Math"/>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a:rPr>
                              <m:t>𝑥</m:t>
                            </m:r>
                          </m:e>
                        </m:acc>
                      </m:e>
                      <m:sub>
                        <m:r>
                          <a:rPr lang="en-US" b="0" i="1" smtClean="0">
                            <a:latin typeface="Cambria Math"/>
                          </a:rPr>
                          <m:t>𝑓</m:t>
                        </m:r>
                      </m:sub>
                    </m:sSub>
                    <m:r>
                      <a:rPr lang="en-US" b="0" i="1" smtClean="0">
                        <a:latin typeface="Cambria Math"/>
                      </a:rPr>
                      <m:t>=</m:t>
                    </m:r>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a:rPr>
                              <m:t>𝑥</m:t>
                            </m:r>
                          </m:e>
                        </m:acc>
                      </m:e>
                      <m:sub>
                        <m:r>
                          <a:rPr lang="en-US" b="0" i="1" dirty="0" smtClean="0">
                            <a:latin typeface="Cambria Math"/>
                          </a:rPr>
                          <m:t>𝑠</m:t>
                        </m:r>
                      </m:sub>
                    </m:sSub>
                    <m:r>
                      <a:rPr lang="en-US" b="0" i="1" dirty="0" smtClean="0">
                        <a:latin typeface="Cambria Math"/>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a:rPr>
                              <m:t>𝑥</m:t>
                            </m:r>
                          </m:e>
                        </m:acc>
                      </m:e>
                      <m:sub>
                        <m:r>
                          <a:rPr lang="en-US" b="0" i="1" dirty="0" smtClean="0">
                            <a:latin typeface="Cambria Math"/>
                          </a:rPr>
                          <m:t>𝑓</m:t>
                        </m:r>
                      </m:sub>
                    </m:sSub>
                    <m:r>
                      <a:rPr lang="en-US" b="0" i="1" dirty="0" smtClean="0">
                        <a:latin typeface="Cambria Math"/>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a:rPr>
                              <m:t>𝑥</m:t>
                            </m:r>
                          </m:e>
                        </m:acc>
                      </m:e>
                      <m:sub>
                        <m:r>
                          <a:rPr lang="en-US" b="0" i="1" dirty="0" smtClean="0">
                            <a:latin typeface="Cambria Math"/>
                          </a:rPr>
                          <m:t>𝑠</m:t>
                        </m:r>
                      </m:sub>
                    </m:sSub>
                  </m:oMath>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2371963" y="2632184"/>
                <a:ext cx="4646850" cy="391582"/>
              </a:xfrm>
              <a:prstGeom prst="rect">
                <a:avLst/>
              </a:prstGeom>
              <a:blipFill rotWithShape="1">
                <a:blip r:embed="rId7"/>
                <a:stretch>
                  <a:fillRect l="-1969" t="-12500" r="-31627" b="-53125"/>
                </a:stretch>
              </a:blipFill>
            </p:spPr>
            <p:txBody>
              <a:bodyPr/>
              <a:lstStyle/>
              <a:p>
                <a:r>
                  <a:rPr lang="en-US">
                    <a:noFill/>
                  </a:rPr>
                  <a:t> </a:t>
                </a:r>
              </a:p>
            </p:txBody>
          </p:sp>
        </mc:Fallback>
      </mc:AlternateContent>
    </p:spTree>
    <p:extLst>
      <p:ext uri="{BB962C8B-B14F-4D97-AF65-F5344CB8AC3E}">
        <p14:creationId xmlns:p14="http://schemas.microsoft.com/office/powerpoint/2010/main" val="365315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SI2_u_templ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1745" y="939404"/>
            <a:ext cx="4136231" cy="3674352"/>
          </a:xfrm>
          <a:prstGeom prst="rect">
            <a:avLst/>
          </a:prstGeom>
        </p:spPr>
      </p:pic>
      <p:sp>
        <p:nvSpPr>
          <p:cNvPr id="2" name="Title 1"/>
          <p:cNvSpPr>
            <a:spLocks noGrp="1"/>
          </p:cNvSpPr>
          <p:nvPr>
            <p:ph type="title"/>
          </p:nvPr>
        </p:nvSpPr>
        <p:spPr/>
        <p:txBody>
          <a:bodyPr/>
          <a:lstStyle/>
          <a:p>
            <a:r>
              <a:rPr lang="en-US" dirty="0" smtClean="0"/>
              <a:t>FSI Case 2</a:t>
            </a:r>
            <a:endParaRPr lang="en-US" dirty="0"/>
          </a:p>
        </p:txBody>
      </p:sp>
    </p:spTree>
    <p:extLst>
      <p:ext uri="{BB962C8B-B14F-4D97-AF65-F5344CB8AC3E}">
        <p14:creationId xmlns:p14="http://schemas.microsoft.com/office/powerpoint/2010/main" val="314266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movie_fluid_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00301" y="811214"/>
            <a:ext cx="4086224" cy="3632199"/>
          </a:xfrm>
          <a:prstGeom prst="rect">
            <a:avLst/>
          </a:prstGeom>
        </p:spPr>
      </p:pic>
      <p:sp>
        <p:nvSpPr>
          <p:cNvPr id="2" name="Title 1"/>
          <p:cNvSpPr>
            <a:spLocks noGrp="1"/>
          </p:cNvSpPr>
          <p:nvPr>
            <p:ph type="title"/>
          </p:nvPr>
        </p:nvSpPr>
        <p:spPr/>
        <p:txBody>
          <a:bodyPr/>
          <a:lstStyle/>
          <a:p>
            <a:r>
              <a:rPr lang="en-US" dirty="0" smtClean="0"/>
              <a:t>Bubble in channel flow</a:t>
            </a:r>
            <a:endParaRPr lang="en-US" dirty="0"/>
          </a:p>
        </p:txBody>
      </p:sp>
    </p:spTree>
    <p:extLst>
      <p:ext uri="{BB962C8B-B14F-4D97-AF65-F5344CB8AC3E}">
        <p14:creationId xmlns:p14="http://schemas.microsoft.com/office/powerpoint/2010/main" val="24917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Parallelization of FSI Code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Currently FSI code is parallelized for shared memory architecture (</a:t>
            </a:r>
            <a:r>
              <a:rPr lang="en-US" dirty="0" err="1" smtClean="0"/>
              <a:t>OpenMP</a:t>
            </a:r>
            <a:r>
              <a:rPr lang="en-US" dirty="0" smtClean="0"/>
              <a:t>)</a:t>
            </a:r>
          </a:p>
          <a:p>
            <a:r>
              <a:rPr lang="en-US" dirty="0" smtClean="0"/>
              <a:t>How to extend the code further to MPI or GPU computing to maximize parallel efficiency?</a:t>
            </a:r>
          </a:p>
          <a:p>
            <a:r>
              <a:rPr lang="en-US" dirty="0" smtClean="0"/>
              <a:t>Challenges</a:t>
            </a:r>
          </a:p>
          <a:p>
            <a:pPr lvl="1">
              <a:buFont typeface="Wingdings" panose="05000000000000000000" pitchFamily="2" charset="2"/>
              <a:buChar char="Ø"/>
            </a:pPr>
            <a:r>
              <a:rPr lang="en-US" dirty="0"/>
              <a:t> </a:t>
            </a:r>
            <a:r>
              <a:rPr lang="en-US" dirty="0" smtClean="0"/>
              <a:t>Partitioning the unstructured Structural FE mesh (using </a:t>
            </a:r>
            <a:r>
              <a:rPr lang="en-US" u="sng" dirty="0" err="1" smtClean="0"/>
              <a:t>Parmetis</a:t>
            </a:r>
            <a:r>
              <a:rPr lang="en-US" dirty="0" smtClean="0"/>
              <a:t>/Scotch)</a:t>
            </a:r>
          </a:p>
          <a:p>
            <a:pPr lvl="1">
              <a:buFont typeface="Wingdings" panose="05000000000000000000" pitchFamily="2" charset="2"/>
              <a:buChar char="Ø"/>
            </a:pPr>
            <a:r>
              <a:rPr lang="en-US" dirty="0"/>
              <a:t> </a:t>
            </a:r>
            <a:r>
              <a:rPr lang="en-US" dirty="0" smtClean="0"/>
              <a:t>Creating ghost cells at partition boundaries</a:t>
            </a:r>
          </a:p>
          <a:p>
            <a:pPr lvl="1">
              <a:buFont typeface="Wingdings" panose="05000000000000000000" pitchFamily="2" charset="2"/>
              <a:buChar char="Ø"/>
            </a:pPr>
            <a:r>
              <a:rPr lang="en-US" dirty="0" smtClean="0"/>
              <a:t>Creating gather and scatter algorithm for minimizing communication cost.</a:t>
            </a:r>
          </a:p>
          <a:p>
            <a:pPr lvl="1">
              <a:buFont typeface="Wingdings" panose="05000000000000000000" pitchFamily="2" charset="2"/>
              <a:buChar char="Ø"/>
            </a:pPr>
            <a:r>
              <a:rPr lang="en-US" dirty="0"/>
              <a:t> </a:t>
            </a:r>
            <a:r>
              <a:rPr lang="en-US" dirty="0" smtClean="0"/>
              <a:t>Synchronization</a:t>
            </a:r>
          </a:p>
          <a:p>
            <a:pPr lvl="1">
              <a:buFont typeface="Wingdings" panose="05000000000000000000" pitchFamily="2" charset="2"/>
              <a:buChar char="Ø"/>
            </a:pPr>
            <a:r>
              <a:rPr lang="en-US" dirty="0"/>
              <a:t> </a:t>
            </a:r>
            <a:r>
              <a:rPr lang="en-US" dirty="0" smtClean="0"/>
              <a:t>Debugging on parallel architecture</a:t>
            </a:r>
            <a:endParaRPr lang="en-US" dirty="0"/>
          </a:p>
        </p:txBody>
      </p:sp>
    </p:spTree>
    <p:extLst>
      <p:ext uri="{BB962C8B-B14F-4D97-AF65-F5344CB8AC3E}">
        <p14:creationId xmlns:p14="http://schemas.microsoft.com/office/powerpoint/2010/main" val="67713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GPU version of GenIDLEST</a:t>
            </a:r>
          </a:p>
          <a:p>
            <a:pPr lvl="1"/>
            <a:r>
              <a:rPr lang="en-US" dirty="0" smtClean="0"/>
              <a:t>CUDA Fortran</a:t>
            </a:r>
          </a:p>
          <a:p>
            <a:r>
              <a:rPr lang="en-US" dirty="0" smtClean="0"/>
              <a:t>Validation studies of the GPU code</a:t>
            </a:r>
          </a:p>
          <a:p>
            <a:pPr lvl="1"/>
            <a:r>
              <a:rPr lang="en-US" dirty="0" smtClean="0"/>
              <a:t>Turbulent channel flow</a:t>
            </a:r>
          </a:p>
          <a:p>
            <a:pPr lvl="1"/>
            <a:r>
              <a:rPr lang="en-US" dirty="0" smtClean="0"/>
              <a:t>Turbulent pipe flow</a:t>
            </a:r>
          </a:p>
          <a:p>
            <a:r>
              <a:rPr lang="en-US" dirty="0" smtClean="0"/>
              <a:t>Application</a:t>
            </a:r>
          </a:p>
          <a:p>
            <a:pPr lvl="1"/>
            <a:r>
              <a:rPr lang="en-US" dirty="0" smtClean="0"/>
              <a:t>Bat flight</a:t>
            </a:r>
            <a:endParaRPr lang="en-US" dirty="0"/>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27533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bwMode="auto">
          <a:xfrm>
            <a:off x="1210236" y="1546422"/>
            <a:ext cx="6266330" cy="23263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sp>
        <p:nvSpPr>
          <p:cNvPr id="2" name="Title 1"/>
          <p:cNvSpPr>
            <a:spLocks noGrp="1"/>
          </p:cNvSpPr>
          <p:nvPr>
            <p:ph type="title"/>
          </p:nvPr>
        </p:nvSpPr>
        <p:spPr/>
        <p:txBody>
          <a:bodyPr/>
          <a:lstStyle/>
          <a:p>
            <a:r>
              <a:rPr lang="en-US" dirty="0" smtClean="0"/>
              <a:t>Parallelization Scenarios: Scenario-1</a:t>
            </a:r>
            <a:endParaRPr lang="en-US" dirty="0"/>
          </a:p>
        </p:txBody>
      </p:sp>
      <p:sp>
        <p:nvSpPr>
          <p:cNvPr id="3" name="Content Placeholder 2"/>
          <p:cNvSpPr>
            <a:spLocks noGrp="1"/>
          </p:cNvSpPr>
          <p:nvPr>
            <p:ph idx="1"/>
          </p:nvPr>
        </p:nvSpPr>
        <p:spPr>
          <a:xfrm>
            <a:off x="152400" y="618564"/>
            <a:ext cx="8763000" cy="1038786"/>
          </a:xfrm>
        </p:spPr>
        <p:txBody>
          <a:bodyPr/>
          <a:lstStyle/>
          <a:p>
            <a:r>
              <a:rPr lang="en-US" dirty="0" smtClean="0"/>
              <a:t>Scenario 1 – Structural computation is less demanding and localized to one processor</a:t>
            </a:r>
          </a:p>
          <a:p>
            <a:pPr marL="0" indent="0">
              <a:buNone/>
            </a:pPr>
            <a:endParaRPr lang="en-US" dirty="0"/>
          </a:p>
        </p:txBody>
      </p:sp>
      <p:cxnSp>
        <p:nvCxnSpPr>
          <p:cNvPr id="8" name="Straight Connector 7"/>
          <p:cNvCxnSpPr/>
          <p:nvPr/>
        </p:nvCxnSpPr>
        <p:spPr bwMode="auto">
          <a:xfrm>
            <a:off x="3052482" y="1546422"/>
            <a:ext cx="0" cy="2326342"/>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a:off x="4867835" y="1565434"/>
            <a:ext cx="0" cy="2326342"/>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2" name="Freeform 11"/>
          <p:cNvSpPr>
            <a:spLocks noChangeAspect="1"/>
          </p:cNvSpPr>
          <p:nvPr/>
        </p:nvSpPr>
        <p:spPr bwMode="auto">
          <a:xfrm>
            <a:off x="3455887" y="2647926"/>
            <a:ext cx="959381" cy="121495"/>
          </a:xfrm>
          <a:custGeom>
            <a:avLst/>
            <a:gdLst>
              <a:gd name="connsiteX0" fmla="*/ 4263916 w 4263916"/>
              <a:gd name="connsiteY0" fmla="*/ 55855 h 539976"/>
              <a:gd name="connsiteX1" fmla="*/ 427022 w 4263916"/>
              <a:gd name="connsiteY1" fmla="*/ 539949 h 539976"/>
              <a:gd name="connsiteX2" fmla="*/ 516669 w 4263916"/>
              <a:gd name="connsiteY2" fmla="*/ 37926 h 539976"/>
              <a:gd name="connsiteX3" fmla="*/ 4192199 w 4263916"/>
              <a:gd name="connsiteY3" fmla="*/ 73785 h 539976"/>
            </a:gdLst>
            <a:ahLst/>
            <a:cxnLst>
              <a:cxn ang="0">
                <a:pos x="connsiteX0" y="connsiteY0"/>
              </a:cxn>
              <a:cxn ang="0">
                <a:pos x="connsiteX1" y="connsiteY1"/>
              </a:cxn>
              <a:cxn ang="0">
                <a:pos x="connsiteX2" y="connsiteY2"/>
              </a:cxn>
              <a:cxn ang="0">
                <a:pos x="connsiteX3" y="connsiteY3"/>
              </a:cxn>
            </a:cxnLst>
            <a:rect l="l" t="t" r="r" b="b"/>
            <a:pathLst>
              <a:path w="4263916" h="539976">
                <a:moveTo>
                  <a:pt x="4263916" y="55855"/>
                </a:moveTo>
                <a:cubicBezTo>
                  <a:pt x="2657739" y="299396"/>
                  <a:pt x="1051563" y="542937"/>
                  <a:pt x="427022" y="539949"/>
                </a:cubicBezTo>
                <a:cubicBezTo>
                  <a:pt x="-197519" y="536961"/>
                  <a:pt x="-110860" y="115620"/>
                  <a:pt x="516669" y="37926"/>
                </a:cubicBezTo>
                <a:cubicBezTo>
                  <a:pt x="1144198" y="-39768"/>
                  <a:pt x="2668198" y="17008"/>
                  <a:pt x="4192199" y="73785"/>
                </a:cubicBezTo>
              </a:path>
            </a:pathLst>
          </a:custGeom>
          <a:solidFill>
            <a:srgbClr val="FFC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cxnSp>
        <p:nvCxnSpPr>
          <p:cNvPr id="14" name="Straight Connector 13"/>
          <p:cNvCxnSpPr/>
          <p:nvPr/>
        </p:nvCxnSpPr>
        <p:spPr bwMode="auto">
          <a:xfrm>
            <a:off x="3052483" y="2407026"/>
            <a:ext cx="1815353"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5" name="Straight Connector 14"/>
          <p:cNvCxnSpPr/>
          <p:nvPr/>
        </p:nvCxnSpPr>
        <p:spPr bwMode="auto">
          <a:xfrm>
            <a:off x="3052483" y="3025594"/>
            <a:ext cx="1815353"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7" name="TextBox 16"/>
          <p:cNvSpPr txBox="1"/>
          <p:nvPr/>
        </p:nvSpPr>
        <p:spPr>
          <a:xfrm>
            <a:off x="282388" y="4168587"/>
            <a:ext cx="8646459" cy="900246"/>
          </a:xfrm>
          <a:prstGeom prst="rect">
            <a:avLst/>
          </a:prstGeom>
          <a:noFill/>
        </p:spPr>
        <p:txBody>
          <a:bodyPr wrap="square" lIns="68580" tIns="34290" rIns="68580" bIns="34290" rtlCol="0">
            <a:spAutoFit/>
          </a:bodyPr>
          <a:lstStyle/>
          <a:p>
            <a:r>
              <a:rPr lang="en-US" b="1" dirty="0">
                <a:solidFill>
                  <a:schemeClr val="tx2"/>
                </a:solidFill>
              </a:rPr>
              <a:t> We would like to restrict structure to 1 MPI process with several </a:t>
            </a:r>
            <a:r>
              <a:rPr lang="en-US" b="1" dirty="0" err="1">
                <a:solidFill>
                  <a:schemeClr val="tx2"/>
                </a:solidFill>
              </a:rPr>
              <a:t>OpenMP</a:t>
            </a:r>
            <a:r>
              <a:rPr lang="en-US" b="1" dirty="0">
                <a:solidFill>
                  <a:schemeClr val="tx2"/>
                </a:solidFill>
              </a:rPr>
              <a:t>/GPU threads while Fluid is spawned on multiple MPI processes</a:t>
            </a:r>
          </a:p>
          <a:p>
            <a:endParaRPr lang="en-US" b="1" dirty="0"/>
          </a:p>
        </p:txBody>
      </p:sp>
      <p:sp>
        <p:nvSpPr>
          <p:cNvPr id="18" name="TextBox 17"/>
          <p:cNvSpPr txBox="1"/>
          <p:nvPr/>
        </p:nvSpPr>
        <p:spPr>
          <a:xfrm>
            <a:off x="0" y="3913102"/>
            <a:ext cx="1849305" cy="300083"/>
          </a:xfrm>
          <a:prstGeom prst="rect">
            <a:avLst/>
          </a:prstGeom>
          <a:noFill/>
        </p:spPr>
        <p:txBody>
          <a:bodyPr wrap="none" lIns="68580" tIns="34290" rIns="68580" bIns="34290" rtlCol="0">
            <a:spAutoFit/>
          </a:bodyPr>
          <a:lstStyle/>
          <a:p>
            <a:r>
              <a:rPr lang="en-US" sz="1500" b="1" dirty="0">
                <a:solidFill>
                  <a:srgbClr val="C00000"/>
                </a:solidFill>
              </a:rPr>
              <a:t>Proposed Solution</a:t>
            </a:r>
          </a:p>
        </p:txBody>
      </p:sp>
    </p:spTree>
    <p:extLst>
      <p:ext uri="{BB962C8B-B14F-4D97-AF65-F5344CB8AC3E}">
        <p14:creationId xmlns:p14="http://schemas.microsoft.com/office/powerpoint/2010/main" val="268630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634" y="682442"/>
            <a:ext cx="8763000" cy="863970"/>
          </a:xfrm>
        </p:spPr>
        <p:txBody>
          <a:bodyPr/>
          <a:lstStyle/>
          <a:p>
            <a:r>
              <a:rPr lang="en-US" dirty="0" smtClean="0"/>
              <a:t>Scenario 2 – Structure has multiple units and presents an opportunity to be solved independently, e.g., </a:t>
            </a:r>
            <a:r>
              <a:rPr lang="en-US" dirty="0" err="1" smtClean="0"/>
              <a:t>QuadCopter</a:t>
            </a:r>
            <a:endParaRPr lang="en-US" dirty="0" smtClean="0"/>
          </a:p>
        </p:txBody>
      </p:sp>
      <p:sp>
        <p:nvSpPr>
          <p:cNvPr id="2" name="Title 1"/>
          <p:cNvSpPr>
            <a:spLocks noGrp="1"/>
          </p:cNvSpPr>
          <p:nvPr>
            <p:ph type="title"/>
          </p:nvPr>
        </p:nvSpPr>
        <p:spPr/>
        <p:txBody>
          <a:bodyPr/>
          <a:lstStyle/>
          <a:p>
            <a:r>
              <a:rPr lang="en-US" dirty="0" smtClean="0"/>
              <a:t>Parallelization </a:t>
            </a:r>
            <a:r>
              <a:rPr lang="en-US" dirty="0"/>
              <a:t>Scenarios: </a:t>
            </a:r>
            <a:r>
              <a:rPr lang="en-US" dirty="0" smtClean="0"/>
              <a:t>Scenario-2</a:t>
            </a:r>
            <a:endParaRPr lang="en-US" dirty="0"/>
          </a:p>
        </p:txBody>
      </p:sp>
      <p:sp>
        <p:nvSpPr>
          <p:cNvPr id="57" name="TextBox 56"/>
          <p:cNvSpPr txBox="1"/>
          <p:nvPr/>
        </p:nvSpPr>
        <p:spPr>
          <a:xfrm>
            <a:off x="37955" y="3640908"/>
            <a:ext cx="1849305" cy="300083"/>
          </a:xfrm>
          <a:prstGeom prst="rect">
            <a:avLst/>
          </a:prstGeom>
          <a:noFill/>
        </p:spPr>
        <p:txBody>
          <a:bodyPr wrap="none" lIns="68580" tIns="34290" rIns="68580" bIns="34290" rtlCol="0">
            <a:spAutoFit/>
          </a:bodyPr>
          <a:lstStyle/>
          <a:p>
            <a:r>
              <a:rPr lang="en-US" sz="1500" b="1" dirty="0">
                <a:solidFill>
                  <a:srgbClr val="C00000"/>
                </a:solidFill>
              </a:rPr>
              <a:t>Proposed Solution</a:t>
            </a:r>
          </a:p>
        </p:txBody>
      </p:sp>
      <p:sp>
        <p:nvSpPr>
          <p:cNvPr id="58" name="TextBox 57"/>
          <p:cNvSpPr txBox="1"/>
          <p:nvPr/>
        </p:nvSpPr>
        <p:spPr>
          <a:xfrm>
            <a:off x="313405" y="3894112"/>
            <a:ext cx="8888506" cy="1177245"/>
          </a:xfrm>
          <a:prstGeom prst="rect">
            <a:avLst/>
          </a:prstGeom>
          <a:noFill/>
        </p:spPr>
        <p:txBody>
          <a:bodyPr wrap="square" lIns="68580" tIns="34290" rIns="68580" bIns="34290" rtlCol="0">
            <a:spAutoFit/>
          </a:bodyPr>
          <a:lstStyle/>
          <a:p>
            <a:r>
              <a:rPr lang="en-US" b="1" dirty="0">
                <a:solidFill>
                  <a:schemeClr val="tx2"/>
                </a:solidFill>
              </a:rPr>
              <a:t> We would like to solve these structural units on independent  MPI processes , each unit can use several </a:t>
            </a:r>
            <a:r>
              <a:rPr lang="en-US" b="1" dirty="0" err="1">
                <a:solidFill>
                  <a:schemeClr val="tx2"/>
                </a:solidFill>
              </a:rPr>
              <a:t>OpenMP</a:t>
            </a:r>
            <a:r>
              <a:rPr lang="en-US" b="1" dirty="0">
                <a:solidFill>
                  <a:schemeClr val="tx2"/>
                </a:solidFill>
              </a:rPr>
              <a:t>/GPU threads while Fluid is spawned on multiple MPI processes irrespective of structural partition</a:t>
            </a:r>
          </a:p>
          <a:p>
            <a:endParaRPr lang="en-US" b="1" dirty="0"/>
          </a:p>
        </p:txBody>
      </p:sp>
      <p:grpSp>
        <p:nvGrpSpPr>
          <p:cNvPr id="9" name="Group 8"/>
          <p:cNvGrpSpPr/>
          <p:nvPr/>
        </p:nvGrpSpPr>
        <p:grpSpPr>
          <a:xfrm>
            <a:off x="2597517" y="1630054"/>
            <a:ext cx="3498484" cy="2160896"/>
            <a:chOff x="2597516" y="1630054"/>
            <a:chExt cx="4007235" cy="2393588"/>
          </a:xfrm>
        </p:grpSpPr>
        <p:grpSp>
          <p:nvGrpSpPr>
            <p:cNvPr id="7" name="Group 6"/>
            <p:cNvGrpSpPr/>
            <p:nvPr/>
          </p:nvGrpSpPr>
          <p:grpSpPr>
            <a:xfrm>
              <a:off x="2597516" y="1630054"/>
              <a:ext cx="4007235" cy="2393588"/>
              <a:chOff x="1842246" y="1653990"/>
              <a:chExt cx="4007235" cy="2393588"/>
            </a:xfrm>
          </p:grpSpPr>
          <p:grpSp>
            <p:nvGrpSpPr>
              <p:cNvPr id="6" name="Group 5"/>
              <p:cNvGrpSpPr/>
              <p:nvPr/>
            </p:nvGrpSpPr>
            <p:grpSpPr>
              <a:xfrm>
                <a:off x="1842246" y="1653990"/>
                <a:ext cx="4007235" cy="2380135"/>
                <a:chOff x="1842246" y="1653990"/>
                <a:chExt cx="4007235" cy="2380135"/>
              </a:xfrm>
            </p:grpSpPr>
            <p:grpSp>
              <p:nvGrpSpPr>
                <p:cNvPr id="4" name="Group 3"/>
                <p:cNvGrpSpPr/>
                <p:nvPr/>
              </p:nvGrpSpPr>
              <p:grpSpPr>
                <a:xfrm>
                  <a:off x="1842246" y="1653990"/>
                  <a:ext cx="4007235" cy="2380134"/>
                  <a:chOff x="1842246" y="1653990"/>
                  <a:chExt cx="4007235" cy="2380134"/>
                </a:xfrm>
              </p:grpSpPr>
              <p:sp>
                <p:nvSpPr>
                  <p:cNvPr id="5" name="Cube 4"/>
                  <p:cNvSpPr/>
                  <p:nvPr/>
                </p:nvSpPr>
                <p:spPr bwMode="auto">
                  <a:xfrm>
                    <a:off x="1842246" y="1667441"/>
                    <a:ext cx="4007234" cy="2366683"/>
                  </a:xfrm>
                  <a:prstGeom prst="cub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cxnSp>
                <p:nvCxnSpPr>
                  <p:cNvPr id="11" name="Straight Connector 10"/>
                  <p:cNvCxnSpPr/>
                  <p:nvPr/>
                </p:nvCxnSpPr>
                <p:spPr bwMode="auto">
                  <a:xfrm flipV="1">
                    <a:off x="4034119" y="1667443"/>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8" name="Straight Connector 17"/>
                  <p:cNvCxnSpPr/>
                  <p:nvPr/>
                </p:nvCxnSpPr>
                <p:spPr bwMode="auto">
                  <a:xfrm>
                    <a:off x="4572000" y="1680893"/>
                    <a:ext cx="0" cy="1761566"/>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9" name="Straight Connector 18"/>
                  <p:cNvCxnSpPr/>
                  <p:nvPr/>
                </p:nvCxnSpPr>
                <p:spPr bwMode="auto">
                  <a:xfrm>
                    <a:off x="3106270" y="2259105"/>
                    <a:ext cx="0" cy="1761566"/>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0" name="Straight Connector 19"/>
                  <p:cNvCxnSpPr/>
                  <p:nvPr/>
                </p:nvCxnSpPr>
                <p:spPr bwMode="auto">
                  <a:xfrm flipV="1">
                    <a:off x="3106271" y="1653990"/>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2" name="Straight Connector 21"/>
                  <p:cNvCxnSpPr/>
                  <p:nvPr/>
                </p:nvCxnSpPr>
                <p:spPr bwMode="auto">
                  <a:xfrm>
                    <a:off x="3644153" y="1667440"/>
                    <a:ext cx="0" cy="1761566"/>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5" name="Straight Connector 14"/>
                  <p:cNvCxnSpPr/>
                  <p:nvPr/>
                </p:nvCxnSpPr>
                <p:spPr bwMode="auto">
                  <a:xfrm>
                    <a:off x="4034127" y="3321427"/>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4" name="Straight Connector 23"/>
                  <p:cNvCxnSpPr/>
                  <p:nvPr/>
                </p:nvCxnSpPr>
                <p:spPr bwMode="auto">
                  <a:xfrm flipV="1">
                    <a:off x="4020671" y="2723041"/>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5" name="Straight Connector 24"/>
                  <p:cNvCxnSpPr/>
                  <p:nvPr/>
                </p:nvCxnSpPr>
                <p:spPr bwMode="auto">
                  <a:xfrm flipV="1">
                    <a:off x="5284695" y="2696152"/>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6" name="Straight Connector 25"/>
                  <p:cNvCxnSpPr/>
                  <p:nvPr/>
                </p:nvCxnSpPr>
                <p:spPr bwMode="auto">
                  <a:xfrm>
                    <a:off x="4572000" y="2709592"/>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8" name="Straight Connector 27"/>
                  <p:cNvCxnSpPr/>
                  <p:nvPr/>
                </p:nvCxnSpPr>
                <p:spPr bwMode="auto">
                  <a:xfrm>
                    <a:off x="1855704" y="3328164"/>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9" name="Straight Connector 28"/>
                  <p:cNvCxnSpPr/>
                  <p:nvPr/>
                </p:nvCxnSpPr>
                <p:spPr bwMode="auto">
                  <a:xfrm flipV="1">
                    <a:off x="1842247" y="2729778"/>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0" name="Straight Connector 29"/>
                  <p:cNvCxnSpPr/>
                  <p:nvPr/>
                </p:nvCxnSpPr>
                <p:spPr bwMode="auto">
                  <a:xfrm flipV="1">
                    <a:off x="3106271" y="2702889"/>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1" name="Straight Connector 30"/>
                  <p:cNvCxnSpPr/>
                  <p:nvPr/>
                </p:nvCxnSpPr>
                <p:spPr bwMode="auto">
                  <a:xfrm>
                    <a:off x="2393577" y="2716329"/>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2" name="Straight Connector 31"/>
                  <p:cNvCxnSpPr/>
                  <p:nvPr/>
                </p:nvCxnSpPr>
                <p:spPr bwMode="auto">
                  <a:xfrm>
                    <a:off x="1869162" y="2870978"/>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3" name="Straight Connector 32"/>
                  <p:cNvCxnSpPr/>
                  <p:nvPr/>
                </p:nvCxnSpPr>
                <p:spPr bwMode="auto">
                  <a:xfrm flipV="1">
                    <a:off x="1855705" y="2272590"/>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4" name="Straight Connector 33"/>
                  <p:cNvCxnSpPr/>
                  <p:nvPr/>
                </p:nvCxnSpPr>
                <p:spPr bwMode="auto">
                  <a:xfrm flipV="1">
                    <a:off x="3119728" y="2245702"/>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5" name="Straight Connector 34"/>
                  <p:cNvCxnSpPr/>
                  <p:nvPr/>
                </p:nvCxnSpPr>
                <p:spPr bwMode="auto">
                  <a:xfrm>
                    <a:off x="2407033" y="2259143"/>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6" name="Straight Connector 35"/>
                  <p:cNvCxnSpPr/>
                  <p:nvPr/>
                </p:nvCxnSpPr>
                <p:spPr bwMode="auto">
                  <a:xfrm>
                    <a:off x="4061031" y="2850782"/>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7" name="Straight Connector 36"/>
                  <p:cNvCxnSpPr/>
                  <p:nvPr/>
                </p:nvCxnSpPr>
                <p:spPr bwMode="auto">
                  <a:xfrm flipV="1">
                    <a:off x="4047574" y="2252395"/>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8" name="Straight Connector 37"/>
                  <p:cNvCxnSpPr/>
                  <p:nvPr/>
                </p:nvCxnSpPr>
                <p:spPr bwMode="auto">
                  <a:xfrm flipV="1">
                    <a:off x="5311598" y="2225506"/>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39" name="Straight Connector 38"/>
                  <p:cNvCxnSpPr/>
                  <p:nvPr/>
                </p:nvCxnSpPr>
                <p:spPr bwMode="auto">
                  <a:xfrm>
                    <a:off x="4598904" y="2252393"/>
                    <a:ext cx="123712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40" name="Straight Connector 39"/>
                  <p:cNvCxnSpPr/>
                  <p:nvPr/>
                </p:nvCxnSpPr>
                <p:spPr bwMode="auto">
                  <a:xfrm>
                    <a:off x="2407029" y="1680893"/>
                    <a:ext cx="0" cy="176156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1" name="Straight Connector 40"/>
                  <p:cNvCxnSpPr/>
                  <p:nvPr/>
                </p:nvCxnSpPr>
                <p:spPr bwMode="auto">
                  <a:xfrm>
                    <a:off x="2420491" y="3442459"/>
                    <a:ext cx="342899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43" name="Straight Connector 42"/>
                  <p:cNvCxnSpPr/>
                  <p:nvPr/>
                </p:nvCxnSpPr>
                <p:spPr bwMode="auto">
                  <a:xfrm>
                    <a:off x="3126476" y="2850782"/>
                    <a:ext cx="907643" cy="6729"/>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45" name="Straight Connector 44"/>
                  <p:cNvCxnSpPr/>
                  <p:nvPr/>
                </p:nvCxnSpPr>
                <p:spPr bwMode="auto">
                  <a:xfrm>
                    <a:off x="3624021" y="2259116"/>
                    <a:ext cx="907643" cy="6729"/>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46" name="Straight Connector 45"/>
                  <p:cNvCxnSpPr/>
                  <p:nvPr/>
                </p:nvCxnSpPr>
                <p:spPr bwMode="auto">
                  <a:xfrm>
                    <a:off x="3113028" y="3321446"/>
                    <a:ext cx="907643" cy="6729"/>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47" name="Straight Connector 46"/>
                  <p:cNvCxnSpPr/>
                  <p:nvPr/>
                </p:nvCxnSpPr>
                <p:spPr bwMode="auto">
                  <a:xfrm>
                    <a:off x="3610574" y="2729780"/>
                    <a:ext cx="907643" cy="6729"/>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nvGrpSpPr>
                  <p:cNvPr id="56" name="Group 55"/>
                  <p:cNvGrpSpPr>
                    <a:grpSpLocks noChangeAspect="1"/>
                  </p:cNvGrpSpPr>
                  <p:nvPr/>
                </p:nvGrpSpPr>
                <p:grpSpPr>
                  <a:xfrm>
                    <a:off x="3469332" y="2723031"/>
                    <a:ext cx="806827" cy="387272"/>
                    <a:chOff x="8991600" y="3182487"/>
                    <a:chExt cx="1792948" cy="860604"/>
                  </a:xfrm>
                </p:grpSpPr>
                <p:sp>
                  <p:nvSpPr>
                    <p:cNvPr id="48" name="Oval 47"/>
                    <p:cNvSpPr/>
                    <p:nvPr/>
                  </p:nvSpPr>
                  <p:spPr bwMode="auto">
                    <a:xfrm>
                      <a:off x="8991600" y="3576975"/>
                      <a:ext cx="448235" cy="17929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sp>
                  <p:nvSpPr>
                    <p:cNvPr id="49" name="Oval 48"/>
                    <p:cNvSpPr/>
                    <p:nvPr/>
                  </p:nvSpPr>
                  <p:spPr bwMode="auto">
                    <a:xfrm>
                      <a:off x="9672919" y="3863795"/>
                      <a:ext cx="448235" cy="17929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sp>
                  <p:nvSpPr>
                    <p:cNvPr id="50" name="Oval 49"/>
                    <p:cNvSpPr/>
                    <p:nvPr/>
                  </p:nvSpPr>
                  <p:spPr bwMode="auto">
                    <a:xfrm>
                      <a:off x="9619132" y="3182487"/>
                      <a:ext cx="448235" cy="17929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sp>
                  <p:nvSpPr>
                    <p:cNvPr id="51" name="Oval 50"/>
                    <p:cNvSpPr/>
                    <p:nvPr/>
                  </p:nvSpPr>
                  <p:spPr bwMode="auto">
                    <a:xfrm>
                      <a:off x="10336313" y="3576975"/>
                      <a:ext cx="448235" cy="17929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cxnSp>
                  <p:nvCxnSpPr>
                    <p:cNvPr id="53" name="Straight Connector 52"/>
                    <p:cNvCxnSpPr>
                      <a:stCxn id="48" idx="6"/>
                      <a:endCxn id="51" idx="2"/>
                    </p:cNvCxnSpPr>
                    <p:nvPr/>
                  </p:nvCxnSpPr>
                  <p:spPr bwMode="auto">
                    <a:xfrm>
                      <a:off x="9439835" y="3666623"/>
                      <a:ext cx="896478" cy="0"/>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55" name="Straight Connector 54"/>
                    <p:cNvCxnSpPr>
                      <a:stCxn id="50" idx="4"/>
                    </p:cNvCxnSpPr>
                    <p:nvPr/>
                  </p:nvCxnSpPr>
                  <p:spPr bwMode="auto">
                    <a:xfrm>
                      <a:off x="9843250" y="3361783"/>
                      <a:ext cx="53786" cy="484090"/>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cxnSp>
              <p:nvCxnSpPr>
                <p:cNvPr id="8" name="Straight Connector 7"/>
                <p:cNvCxnSpPr/>
                <p:nvPr/>
              </p:nvCxnSpPr>
              <p:spPr bwMode="auto">
                <a:xfrm>
                  <a:off x="4034117" y="2272558"/>
                  <a:ext cx="0" cy="1761566"/>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1" name="Straight Connector 20"/>
                <p:cNvCxnSpPr/>
                <p:nvPr/>
              </p:nvCxnSpPr>
              <p:spPr bwMode="auto">
                <a:xfrm flipV="1">
                  <a:off x="1869151" y="3429008"/>
                  <a:ext cx="537883" cy="605117"/>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cxnSp>
            <p:nvCxnSpPr>
              <p:cNvPr id="17" name="Straight Connector 16"/>
              <p:cNvCxnSpPr/>
              <p:nvPr/>
            </p:nvCxnSpPr>
            <p:spPr bwMode="auto">
              <a:xfrm flipV="1">
                <a:off x="4034119" y="3442461"/>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cxnSp>
          <p:nvCxnSpPr>
            <p:cNvPr id="52" name="Straight Connector 51"/>
            <p:cNvCxnSpPr/>
            <p:nvPr/>
          </p:nvCxnSpPr>
          <p:spPr bwMode="auto">
            <a:xfrm flipV="1">
              <a:off x="3863326" y="3398343"/>
              <a:ext cx="537883" cy="605117"/>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spTree>
    <p:extLst>
      <p:ext uri="{BB962C8B-B14F-4D97-AF65-F5344CB8AC3E}">
        <p14:creationId xmlns:p14="http://schemas.microsoft.com/office/powerpoint/2010/main" val="9875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634" y="682441"/>
            <a:ext cx="8763000" cy="4104716"/>
          </a:xfrm>
        </p:spPr>
        <p:txBody>
          <a:bodyPr/>
          <a:lstStyle/>
          <a:p>
            <a:r>
              <a:rPr lang="en-US" dirty="0" smtClean="0"/>
              <a:t>Scenario 3 – Structural computation themselves are demanding</a:t>
            </a: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400050" lvl="1" indent="0">
              <a:buNone/>
            </a:pPr>
            <a:endParaRPr lang="en-US" sz="1400" dirty="0" smtClean="0">
              <a:solidFill>
                <a:schemeClr val="tx2"/>
              </a:solidFill>
            </a:endParaRPr>
          </a:p>
          <a:p>
            <a:r>
              <a:rPr lang="en-US" sz="1800" dirty="0" smtClean="0">
                <a:solidFill>
                  <a:schemeClr val="tx2"/>
                </a:solidFill>
              </a:rPr>
              <a:t>We </a:t>
            </a:r>
            <a:r>
              <a:rPr lang="en-US" sz="1800" dirty="0">
                <a:solidFill>
                  <a:schemeClr val="tx2"/>
                </a:solidFill>
              </a:rPr>
              <a:t>would like to break structural unit itself into multiple MPI processes , each unit can use several OpenMP/GPU threads while Fluid is spawned on multiple MPI processes irrespective of structural partition</a:t>
            </a:r>
          </a:p>
          <a:p>
            <a:pPr marL="0" indent="0">
              <a:buNone/>
            </a:pPr>
            <a:endParaRPr lang="en-US" dirty="0" smtClean="0"/>
          </a:p>
        </p:txBody>
      </p:sp>
      <p:sp>
        <p:nvSpPr>
          <p:cNvPr id="2" name="Title 1"/>
          <p:cNvSpPr>
            <a:spLocks noGrp="1"/>
          </p:cNvSpPr>
          <p:nvPr>
            <p:ph type="title"/>
          </p:nvPr>
        </p:nvSpPr>
        <p:spPr/>
        <p:txBody>
          <a:bodyPr/>
          <a:lstStyle/>
          <a:p>
            <a:r>
              <a:rPr lang="en-US" dirty="0" smtClean="0"/>
              <a:t>Parallelization </a:t>
            </a:r>
            <a:r>
              <a:rPr lang="en-US" dirty="0"/>
              <a:t>Scenarios: </a:t>
            </a:r>
            <a:r>
              <a:rPr lang="en-US" dirty="0" smtClean="0"/>
              <a:t>Scenario-3</a:t>
            </a:r>
            <a:endParaRPr lang="en-US" dirty="0"/>
          </a:p>
        </p:txBody>
      </p:sp>
      <p:grpSp>
        <p:nvGrpSpPr>
          <p:cNvPr id="5" name="Group 4"/>
          <p:cNvGrpSpPr/>
          <p:nvPr/>
        </p:nvGrpSpPr>
        <p:grpSpPr>
          <a:xfrm>
            <a:off x="2057400" y="1657350"/>
            <a:ext cx="5210722" cy="1934453"/>
            <a:chOff x="1421972" y="1455708"/>
            <a:chExt cx="5210722" cy="1934453"/>
          </a:xfrm>
        </p:grpSpPr>
        <p:grpSp>
          <p:nvGrpSpPr>
            <p:cNvPr id="4" name="Group 3"/>
            <p:cNvGrpSpPr/>
            <p:nvPr/>
          </p:nvGrpSpPr>
          <p:grpSpPr>
            <a:xfrm>
              <a:off x="1421972" y="1455708"/>
              <a:ext cx="5210722" cy="1934453"/>
              <a:chOff x="1421972" y="1455708"/>
              <a:chExt cx="5210722" cy="1934453"/>
            </a:xfrm>
          </p:grpSpPr>
          <p:sp>
            <p:nvSpPr>
              <p:cNvPr id="70" name="Rectangle 69"/>
              <p:cNvSpPr>
                <a:spLocks noChangeAspect="1"/>
              </p:cNvSpPr>
              <p:nvPr/>
            </p:nvSpPr>
            <p:spPr bwMode="auto">
              <a:xfrm>
                <a:off x="1421972" y="1455708"/>
                <a:ext cx="5210722" cy="193445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400" b="1">
                  <a:latin typeface="Arial" charset="0"/>
                </a:endParaRPr>
              </a:p>
            </p:txBody>
          </p:sp>
          <p:grpSp>
            <p:nvGrpSpPr>
              <p:cNvPr id="65" name="Group 64"/>
              <p:cNvGrpSpPr/>
              <p:nvPr/>
            </p:nvGrpSpPr>
            <p:grpSpPr>
              <a:xfrm>
                <a:off x="1882574" y="1990153"/>
                <a:ext cx="2138361" cy="820271"/>
                <a:chOff x="1703294" y="1990165"/>
                <a:chExt cx="2851148" cy="1093694"/>
              </a:xfrm>
            </p:grpSpPr>
            <p:sp>
              <p:nvSpPr>
                <p:cNvPr id="23" name="Freeform 22"/>
                <p:cNvSpPr/>
                <p:nvPr/>
              </p:nvSpPr>
              <p:spPr bwMode="auto">
                <a:xfrm>
                  <a:off x="1703294" y="1990165"/>
                  <a:ext cx="2851148" cy="648758"/>
                </a:xfrm>
                <a:custGeom>
                  <a:avLst/>
                  <a:gdLst>
                    <a:gd name="connsiteX0" fmla="*/ 0 w 2851148"/>
                    <a:gd name="connsiteY0" fmla="*/ 35859 h 648758"/>
                    <a:gd name="connsiteX1" fmla="*/ 286871 w 2851148"/>
                    <a:gd name="connsiteY1" fmla="*/ 0 h 648758"/>
                    <a:gd name="connsiteX2" fmla="*/ 286871 w 2851148"/>
                    <a:gd name="connsiteY2" fmla="*/ 0 h 648758"/>
                    <a:gd name="connsiteX3" fmla="*/ 788894 w 2851148"/>
                    <a:gd name="connsiteY3" fmla="*/ 251011 h 648758"/>
                    <a:gd name="connsiteX4" fmla="*/ 1470212 w 2851148"/>
                    <a:gd name="connsiteY4" fmla="*/ 627529 h 648758"/>
                    <a:gd name="connsiteX5" fmla="*/ 2277035 w 2851148"/>
                    <a:gd name="connsiteY5" fmla="*/ 573741 h 648758"/>
                    <a:gd name="connsiteX6" fmla="*/ 2438400 w 2851148"/>
                    <a:gd name="connsiteY6" fmla="*/ 340659 h 648758"/>
                    <a:gd name="connsiteX7" fmla="*/ 2814918 w 2851148"/>
                    <a:gd name="connsiteY7" fmla="*/ 304800 h 648758"/>
                    <a:gd name="connsiteX8" fmla="*/ 2814918 w 2851148"/>
                    <a:gd name="connsiteY8" fmla="*/ 322729 h 6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1148" h="648758">
                      <a:moveTo>
                        <a:pt x="0" y="35859"/>
                      </a:moveTo>
                      <a:lnTo>
                        <a:pt x="286871" y="0"/>
                      </a:lnTo>
                      <a:lnTo>
                        <a:pt x="286871" y="0"/>
                      </a:lnTo>
                      <a:cubicBezTo>
                        <a:pt x="370542" y="41835"/>
                        <a:pt x="591671" y="146423"/>
                        <a:pt x="788894" y="251011"/>
                      </a:cubicBezTo>
                      <a:cubicBezTo>
                        <a:pt x="986118" y="355599"/>
                        <a:pt x="1222189" y="573741"/>
                        <a:pt x="1470212" y="627529"/>
                      </a:cubicBezTo>
                      <a:cubicBezTo>
                        <a:pt x="1718235" y="681317"/>
                        <a:pt x="2115670" y="621553"/>
                        <a:pt x="2277035" y="573741"/>
                      </a:cubicBezTo>
                      <a:cubicBezTo>
                        <a:pt x="2438400" y="525929"/>
                        <a:pt x="2348753" y="385482"/>
                        <a:pt x="2438400" y="340659"/>
                      </a:cubicBezTo>
                      <a:cubicBezTo>
                        <a:pt x="2528047" y="295836"/>
                        <a:pt x="2752165" y="307788"/>
                        <a:pt x="2814918" y="304800"/>
                      </a:cubicBezTo>
                      <a:cubicBezTo>
                        <a:pt x="2877671" y="301812"/>
                        <a:pt x="2846294" y="312270"/>
                        <a:pt x="2814918" y="322729"/>
                      </a:cubicBezTo>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61" name="Freeform 60"/>
                <p:cNvSpPr/>
                <p:nvPr/>
              </p:nvSpPr>
              <p:spPr bwMode="auto">
                <a:xfrm>
                  <a:off x="1739153" y="2043953"/>
                  <a:ext cx="2814918" cy="1039906"/>
                </a:xfrm>
                <a:custGeom>
                  <a:avLst/>
                  <a:gdLst>
                    <a:gd name="connsiteX0" fmla="*/ 0 w 2814918"/>
                    <a:gd name="connsiteY0" fmla="*/ 0 h 1039906"/>
                    <a:gd name="connsiteX1" fmla="*/ 233082 w 2814918"/>
                    <a:gd name="connsiteY1" fmla="*/ 71718 h 1039906"/>
                    <a:gd name="connsiteX2" fmla="*/ 591671 w 2814918"/>
                    <a:gd name="connsiteY2" fmla="*/ 340659 h 1039906"/>
                    <a:gd name="connsiteX3" fmla="*/ 1075765 w 2814918"/>
                    <a:gd name="connsiteY3" fmla="*/ 681318 h 1039906"/>
                    <a:gd name="connsiteX4" fmla="*/ 1810871 w 2814918"/>
                    <a:gd name="connsiteY4" fmla="*/ 842682 h 1039906"/>
                    <a:gd name="connsiteX5" fmla="*/ 2259106 w 2814918"/>
                    <a:gd name="connsiteY5" fmla="*/ 788894 h 1039906"/>
                    <a:gd name="connsiteX6" fmla="*/ 2456329 w 2814918"/>
                    <a:gd name="connsiteY6" fmla="*/ 1004047 h 1039906"/>
                    <a:gd name="connsiteX7" fmla="*/ 2814918 w 2814918"/>
                    <a:gd name="connsiteY7" fmla="*/ 1021976 h 1039906"/>
                    <a:gd name="connsiteX8" fmla="*/ 2814918 w 2814918"/>
                    <a:gd name="connsiteY8" fmla="*/ 1021976 h 1039906"/>
                    <a:gd name="connsiteX9" fmla="*/ 2814918 w 2814918"/>
                    <a:gd name="connsiteY9" fmla="*/ 1021976 h 1039906"/>
                    <a:gd name="connsiteX10" fmla="*/ 2814918 w 2814918"/>
                    <a:gd name="connsiteY10" fmla="*/ 1039906 h 1039906"/>
                    <a:gd name="connsiteX11" fmla="*/ 2814918 w 2814918"/>
                    <a:gd name="connsiteY11" fmla="*/ 1039906 h 1039906"/>
                    <a:gd name="connsiteX12" fmla="*/ 2814918 w 2814918"/>
                    <a:gd name="connsiteY12" fmla="*/ 1039906 h 10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4918" h="1039906">
                      <a:moveTo>
                        <a:pt x="0" y="0"/>
                      </a:moveTo>
                      <a:cubicBezTo>
                        <a:pt x="67235" y="7471"/>
                        <a:pt x="134470" y="14942"/>
                        <a:pt x="233082" y="71718"/>
                      </a:cubicBezTo>
                      <a:cubicBezTo>
                        <a:pt x="331694" y="128494"/>
                        <a:pt x="451224" y="239059"/>
                        <a:pt x="591671" y="340659"/>
                      </a:cubicBezTo>
                      <a:cubicBezTo>
                        <a:pt x="732118" y="442259"/>
                        <a:pt x="872565" y="597648"/>
                        <a:pt x="1075765" y="681318"/>
                      </a:cubicBezTo>
                      <a:cubicBezTo>
                        <a:pt x="1278965" y="764988"/>
                        <a:pt x="1613648" y="824753"/>
                        <a:pt x="1810871" y="842682"/>
                      </a:cubicBezTo>
                      <a:cubicBezTo>
                        <a:pt x="2008095" y="860611"/>
                        <a:pt x="2151530" y="762000"/>
                        <a:pt x="2259106" y="788894"/>
                      </a:cubicBezTo>
                      <a:cubicBezTo>
                        <a:pt x="2366682" y="815788"/>
                        <a:pt x="2363694" y="965200"/>
                        <a:pt x="2456329" y="1004047"/>
                      </a:cubicBezTo>
                      <a:cubicBezTo>
                        <a:pt x="2548964" y="1042894"/>
                        <a:pt x="2814918" y="1021976"/>
                        <a:pt x="2814918" y="1021976"/>
                      </a:cubicBezTo>
                      <a:lnTo>
                        <a:pt x="2814918" y="1021976"/>
                      </a:lnTo>
                      <a:lnTo>
                        <a:pt x="2814918" y="1021976"/>
                      </a:lnTo>
                      <a:lnTo>
                        <a:pt x="2814918" y="1039906"/>
                      </a:lnTo>
                      <a:lnTo>
                        <a:pt x="2814918" y="1039906"/>
                      </a:lnTo>
                      <a:lnTo>
                        <a:pt x="2814918" y="1039906"/>
                      </a:lnTo>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cxnSp>
              <p:nvCxnSpPr>
                <p:cNvPr id="63" name="Straight Connector 62"/>
                <p:cNvCxnSpPr>
                  <a:endCxn id="61" idx="7"/>
                </p:cNvCxnSpPr>
                <p:nvPr/>
              </p:nvCxnSpPr>
              <p:spPr bwMode="auto">
                <a:xfrm flipH="1">
                  <a:off x="4554071" y="2314544"/>
                  <a:ext cx="371" cy="75138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6" name="Group 65"/>
              <p:cNvGrpSpPr/>
              <p:nvPr/>
            </p:nvGrpSpPr>
            <p:grpSpPr>
              <a:xfrm rot="10800000" flipV="1">
                <a:off x="4027334" y="1996879"/>
                <a:ext cx="2138361" cy="820271"/>
                <a:chOff x="1703294" y="1990165"/>
                <a:chExt cx="2851148" cy="1093694"/>
              </a:xfrm>
            </p:grpSpPr>
            <p:sp>
              <p:nvSpPr>
                <p:cNvPr id="67" name="Freeform 66"/>
                <p:cNvSpPr/>
                <p:nvPr/>
              </p:nvSpPr>
              <p:spPr bwMode="auto">
                <a:xfrm>
                  <a:off x="1703294" y="1990165"/>
                  <a:ext cx="2851148" cy="648758"/>
                </a:xfrm>
                <a:custGeom>
                  <a:avLst/>
                  <a:gdLst>
                    <a:gd name="connsiteX0" fmla="*/ 0 w 2851148"/>
                    <a:gd name="connsiteY0" fmla="*/ 35859 h 648758"/>
                    <a:gd name="connsiteX1" fmla="*/ 286871 w 2851148"/>
                    <a:gd name="connsiteY1" fmla="*/ 0 h 648758"/>
                    <a:gd name="connsiteX2" fmla="*/ 286871 w 2851148"/>
                    <a:gd name="connsiteY2" fmla="*/ 0 h 648758"/>
                    <a:gd name="connsiteX3" fmla="*/ 788894 w 2851148"/>
                    <a:gd name="connsiteY3" fmla="*/ 251011 h 648758"/>
                    <a:gd name="connsiteX4" fmla="*/ 1470212 w 2851148"/>
                    <a:gd name="connsiteY4" fmla="*/ 627529 h 648758"/>
                    <a:gd name="connsiteX5" fmla="*/ 2277035 w 2851148"/>
                    <a:gd name="connsiteY5" fmla="*/ 573741 h 648758"/>
                    <a:gd name="connsiteX6" fmla="*/ 2438400 w 2851148"/>
                    <a:gd name="connsiteY6" fmla="*/ 340659 h 648758"/>
                    <a:gd name="connsiteX7" fmla="*/ 2814918 w 2851148"/>
                    <a:gd name="connsiteY7" fmla="*/ 304800 h 648758"/>
                    <a:gd name="connsiteX8" fmla="*/ 2814918 w 2851148"/>
                    <a:gd name="connsiteY8" fmla="*/ 322729 h 6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1148" h="648758">
                      <a:moveTo>
                        <a:pt x="0" y="35859"/>
                      </a:moveTo>
                      <a:lnTo>
                        <a:pt x="286871" y="0"/>
                      </a:lnTo>
                      <a:lnTo>
                        <a:pt x="286871" y="0"/>
                      </a:lnTo>
                      <a:cubicBezTo>
                        <a:pt x="370542" y="41835"/>
                        <a:pt x="591671" y="146423"/>
                        <a:pt x="788894" y="251011"/>
                      </a:cubicBezTo>
                      <a:cubicBezTo>
                        <a:pt x="986118" y="355599"/>
                        <a:pt x="1222189" y="573741"/>
                        <a:pt x="1470212" y="627529"/>
                      </a:cubicBezTo>
                      <a:cubicBezTo>
                        <a:pt x="1718235" y="681317"/>
                        <a:pt x="2115670" y="621553"/>
                        <a:pt x="2277035" y="573741"/>
                      </a:cubicBezTo>
                      <a:cubicBezTo>
                        <a:pt x="2438400" y="525929"/>
                        <a:pt x="2348753" y="385482"/>
                        <a:pt x="2438400" y="340659"/>
                      </a:cubicBezTo>
                      <a:cubicBezTo>
                        <a:pt x="2528047" y="295836"/>
                        <a:pt x="2752165" y="307788"/>
                        <a:pt x="2814918" y="304800"/>
                      </a:cubicBezTo>
                      <a:cubicBezTo>
                        <a:pt x="2877671" y="301812"/>
                        <a:pt x="2846294" y="312270"/>
                        <a:pt x="2814918" y="322729"/>
                      </a:cubicBezTo>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68" name="Freeform 67"/>
                <p:cNvSpPr/>
                <p:nvPr/>
              </p:nvSpPr>
              <p:spPr bwMode="auto">
                <a:xfrm>
                  <a:off x="1739153" y="2043953"/>
                  <a:ext cx="2814918" cy="1039906"/>
                </a:xfrm>
                <a:custGeom>
                  <a:avLst/>
                  <a:gdLst>
                    <a:gd name="connsiteX0" fmla="*/ 0 w 2814918"/>
                    <a:gd name="connsiteY0" fmla="*/ 0 h 1039906"/>
                    <a:gd name="connsiteX1" fmla="*/ 233082 w 2814918"/>
                    <a:gd name="connsiteY1" fmla="*/ 71718 h 1039906"/>
                    <a:gd name="connsiteX2" fmla="*/ 591671 w 2814918"/>
                    <a:gd name="connsiteY2" fmla="*/ 340659 h 1039906"/>
                    <a:gd name="connsiteX3" fmla="*/ 1075765 w 2814918"/>
                    <a:gd name="connsiteY3" fmla="*/ 681318 h 1039906"/>
                    <a:gd name="connsiteX4" fmla="*/ 1810871 w 2814918"/>
                    <a:gd name="connsiteY4" fmla="*/ 842682 h 1039906"/>
                    <a:gd name="connsiteX5" fmla="*/ 2259106 w 2814918"/>
                    <a:gd name="connsiteY5" fmla="*/ 788894 h 1039906"/>
                    <a:gd name="connsiteX6" fmla="*/ 2456329 w 2814918"/>
                    <a:gd name="connsiteY6" fmla="*/ 1004047 h 1039906"/>
                    <a:gd name="connsiteX7" fmla="*/ 2814918 w 2814918"/>
                    <a:gd name="connsiteY7" fmla="*/ 1021976 h 1039906"/>
                    <a:gd name="connsiteX8" fmla="*/ 2814918 w 2814918"/>
                    <a:gd name="connsiteY8" fmla="*/ 1021976 h 1039906"/>
                    <a:gd name="connsiteX9" fmla="*/ 2814918 w 2814918"/>
                    <a:gd name="connsiteY9" fmla="*/ 1021976 h 1039906"/>
                    <a:gd name="connsiteX10" fmla="*/ 2814918 w 2814918"/>
                    <a:gd name="connsiteY10" fmla="*/ 1039906 h 1039906"/>
                    <a:gd name="connsiteX11" fmla="*/ 2814918 w 2814918"/>
                    <a:gd name="connsiteY11" fmla="*/ 1039906 h 1039906"/>
                    <a:gd name="connsiteX12" fmla="*/ 2814918 w 2814918"/>
                    <a:gd name="connsiteY12" fmla="*/ 1039906 h 10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4918" h="1039906">
                      <a:moveTo>
                        <a:pt x="0" y="0"/>
                      </a:moveTo>
                      <a:cubicBezTo>
                        <a:pt x="67235" y="7471"/>
                        <a:pt x="134470" y="14942"/>
                        <a:pt x="233082" y="71718"/>
                      </a:cubicBezTo>
                      <a:cubicBezTo>
                        <a:pt x="331694" y="128494"/>
                        <a:pt x="451224" y="239059"/>
                        <a:pt x="591671" y="340659"/>
                      </a:cubicBezTo>
                      <a:cubicBezTo>
                        <a:pt x="732118" y="442259"/>
                        <a:pt x="872565" y="597648"/>
                        <a:pt x="1075765" y="681318"/>
                      </a:cubicBezTo>
                      <a:cubicBezTo>
                        <a:pt x="1278965" y="764988"/>
                        <a:pt x="1613648" y="824753"/>
                        <a:pt x="1810871" y="842682"/>
                      </a:cubicBezTo>
                      <a:cubicBezTo>
                        <a:pt x="2008095" y="860611"/>
                        <a:pt x="2151530" y="762000"/>
                        <a:pt x="2259106" y="788894"/>
                      </a:cubicBezTo>
                      <a:cubicBezTo>
                        <a:pt x="2366682" y="815788"/>
                        <a:pt x="2363694" y="965200"/>
                        <a:pt x="2456329" y="1004047"/>
                      </a:cubicBezTo>
                      <a:cubicBezTo>
                        <a:pt x="2548964" y="1042894"/>
                        <a:pt x="2814918" y="1021976"/>
                        <a:pt x="2814918" y="1021976"/>
                      </a:cubicBezTo>
                      <a:lnTo>
                        <a:pt x="2814918" y="1021976"/>
                      </a:lnTo>
                      <a:lnTo>
                        <a:pt x="2814918" y="1021976"/>
                      </a:lnTo>
                      <a:lnTo>
                        <a:pt x="2814918" y="1039906"/>
                      </a:lnTo>
                      <a:lnTo>
                        <a:pt x="2814918" y="1039906"/>
                      </a:lnTo>
                      <a:lnTo>
                        <a:pt x="2814918" y="1039906"/>
                      </a:lnTo>
                    </a:path>
                  </a:pathLst>
                </a:cu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cxnSp>
              <p:nvCxnSpPr>
                <p:cNvPr id="69" name="Straight Connector 68"/>
                <p:cNvCxnSpPr>
                  <a:endCxn id="68" idx="7"/>
                </p:cNvCxnSpPr>
                <p:nvPr/>
              </p:nvCxnSpPr>
              <p:spPr bwMode="auto">
                <a:xfrm flipH="1">
                  <a:off x="4554071" y="2314544"/>
                  <a:ext cx="371" cy="751385"/>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grpSp>
        <p:cxnSp>
          <p:nvCxnSpPr>
            <p:cNvPr id="72" name="Straight Connector 71"/>
            <p:cNvCxnSpPr/>
            <p:nvPr/>
          </p:nvCxnSpPr>
          <p:spPr bwMode="auto">
            <a:xfrm flipH="1">
              <a:off x="2541495" y="2304655"/>
              <a:ext cx="80682" cy="11828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78" name="Straight Connector 77"/>
            <p:cNvCxnSpPr/>
            <p:nvPr/>
          </p:nvCxnSpPr>
          <p:spPr bwMode="auto">
            <a:xfrm>
              <a:off x="3375212" y="2483448"/>
              <a:ext cx="0" cy="179058"/>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81" name="Straight Connector 80"/>
            <p:cNvCxnSpPr/>
            <p:nvPr/>
          </p:nvCxnSpPr>
          <p:spPr bwMode="auto">
            <a:xfrm>
              <a:off x="4773707" y="2474590"/>
              <a:ext cx="0" cy="179058"/>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83" name="Straight Connector 82"/>
            <p:cNvCxnSpPr/>
            <p:nvPr/>
          </p:nvCxnSpPr>
          <p:spPr bwMode="auto">
            <a:xfrm>
              <a:off x="5405717" y="2331549"/>
              <a:ext cx="107577" cy="95660"/>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sp>
        <p:nvSpPr>
          <p:cNvPr id="19" name="TextBox 18"/>
          <p:cNvSpPr txBox="1"/>
          <p:nvPr/>
        </p:nvSpPr>
        <p:spPr>
          <a:xfrm>
            <a:off x="37955" y="3562350"/>
            <a:ext cx="1849305" cy="300083"/>
          </a:xfrm>
          <a:prstGeom prst="rect">
            <a:avLst/>
          </a:prstGeom>
          <a:noFill/>
        </p:spPr>
        <p:txBody>
          <a:bodyPr wrap="none" lIns="68580" tIns="34290" rIns="68580" bIns="34290" rtlCol="0">
            <a:spAutoFit/>
          </a:bodyPr>
          <a:lstStyle/>
          <a:p>
            <a:r>
              <a:rPr lang="en-US" sz="1500" b="1" dirty="0">
                <a:solidFill>
                  <a:srgbClr val="C00000"/>
                </a:solidFill>
              </a:rPr>
              <a:t>Proposed Solution</a:t>
            </a:r>
          </a:p>
        </p:txBody>
      </p:sp>
    </p:spTree>
    <p:extLst>
      <p:ext uri="{BB962C8B-B14F-4D97-AF65-F5344CB8AC3E}">
        <p14:creationId xmlns:p14="http://schemas.microsoft.com/office/powerpoint/2010/main" val="134813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Future </a:t>
            </a:r>
            <a:r>
              <a:rPr lang="en-US" sz="3200" dirty="0" smtClean="0"/>
              <a:t>Application</a:t>
            </a:r>
            <a:endParaRPr lang="en-US" dirty="0"/>
          </a:p>
        </p:txBody>
      </p:sp>
      <p:sp>
        <p:nvSpPr>
          <p:cNvPr id="3" name="Content Placeholder 2"/>
          <p:cNvSpPr>
            <a:spLocks noGrp="1"/>
          </p:cNvSpPr>
          <p:nvPr>
            <p:ph idx="1"/>
          </p:nvPr>
        </p:nvSpPr>
        <p:spPr/>
        <p:txBody>
          <a:bodyPr/>
          <a:lstStyle/>
          <a:p>
            <a:r>
              <a:rPr lang="en-US" dirty="0"/>
              <a:t>Deformation of elastic wings:</a:t>
            </a:r>
          </a:p>
          <a:p>
            <a:r>
              <a:rPr lang="en-US" dirty="0"/>
              <a:t>Energy harvesting applications</a:t>
            </a:r>
          </a:p>
          <a:p>
            <a:r>
              <a:rPr lang="en-US" dirty="0"/>
              <a:t>Shape memory alloys</a:t>
            </a:r>
          </a:p>
          <a:p>
            <a:r>
              <a:rPr lang="en-US" dirty="0" smtClean="0"/>
              <a:t>Biomechanical </a:t>
            </a:r>
            <a:r>
              <a:rPr lang="en-US" dirty="0"/>
              <a:t>Engineering </a:t>
            </a:r>
          </a:p>
          <a:p>
            <a:r>
              <a:rPr lang="en-US" dirty="0"/>
              <a:t>Airfoil Aerodynamics </a:t>
            </a:r>
          </a:p>
          <a:p>
            <a:r>
              <a:rPr lang="en-US" dirty="0" smtClean="0"/>
              <a:t>Aero-elasticity</a:t>
            </a:r>
            <a:endParaRPr lang="en-US" dirty="0"/>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23</a:t>
            </a:fld>
            <a:endParaRPr lang="en-US" dirty="0">
              <a:solidFill>
                <a:srgbClr val="000000"/>
              </a:solidFill>
            </a:endParaRPr>
          </a:p>
        </p:txBody>
      </p:sp>
      <p:pic>
        <p:nvPicPr>
          <p:cNvPr id="7" name="S77SYgOZXfg"/>
          <p:cNvPicPr>
            <a:picLocks noRot="1" noChangeAspect="1"/>
          </p:cNvPicPr>
          <p:nvPr>
            <a:videoFile r:link="rId1"/>
          </p:nvPr>
        </p:nvPicPr>
        <p:blipFill>
          <a:blip r:embed="rId4"/>
          <a:stretch>
            <a:fillRect/>
          </a:stretch>
        </p:blipFill>
        <p:spPr>
          <a:xfrm>
            <a:off x="5334000" y="771524"/>
            <a:ext cx="3429000" cy="1928813"/>
          </a:xfrm>
          <a:prstGeom prst="rect">
            <a:avLst/>
          </a:prstGeom>
        </p:spPr>
      </p:pic>
      <p:pic>
        <p:nvPicPr>
          <p:cNvPr id="8" name="YUfYiQSWJAg?feature=player_detailpage"/>
          <p:cNvPicPr>
            <a:picLocks noRot="1" noChangeAspect="1"/>
          </p:cNvPicPr>
          <p:nvPr>
            <a:videoFile r:link="rId2"/>
          </p:nvPr>
        </p:nvPicPr>
        <p:blipFill>
          <a:blip r:embed="rId5"/>
          <a:stretch>
            <a:fillRect/>
          </a:stretch>
        </p:blipFill>
        <p:spPr>
          <a:xfrm>
            <a:off x="5334000" y="2783262"/>
            <a:ext cx="3429000" cy="1928813"/>
          </a:xfrm>
          <a:prstGeom prst="rect">
            <a:avLst/>
          </a:prstGeom>
        </p:spPr>
      </p:pic>
      <p:sp>
        <p:nvSpPr>
          <p:cNvPr id="9" name="TextBox 8"/>
          <p:cNvSpPr txBox="1"/>
          <p:nvPr/>
        </p:nvSpPr>
        <p:spPr>
          <a:xfrm>
            <a:off x="3028817" y="4607123"/>
            <a:ext cx="2305183" cy="307777"/>
          </a:xfrm>
          <a:prstGeom prst="rect">
            <a:avLst/>
          </a:prstGeom>
          <a:noFill/>
        </p:spPr>
        <p:txBody>
          <a:bodyPr wrap="none" rtlCol="0">
            <a:spAutoFit/>
          </a:bodyPr>
          <a:lstStyle/>
          <a:p>
            <a:r>
              <a:rPr lang="en-US" sz="1400" dirty="0" smtClean="0"/>
              <a:t>Source: www.youtube.com</a:t>
            </a:r>
            <a:endParaRPr lang="en-US" sz="1400" dirty="0"/>
          </a:p>
        </p:txBody>
      </p:sp>
    </p:spTree>
    <p:extLst>
      <p:ext uri="{BB962C8B-B14F-4D97-AF65-F5344CB8AC3E}">
        <p14:creationId xmlns:p14="http://schemas.microsoft.com/office/powerpoint/2010/main" val="34671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p:cTn id="20" fill="remove" display="0">
                  <p:stCondLst>
                    <p:cond delay="indefinite"/>
                  </p:stCondLst>
                </p:cTn>
                <p:tgtEl>
                  <p:spTgt spid="7"/>
                </p:tgtEl>
              </p:cMediaNode>
            </p:video>
            <p:video>
              <p:cMediaNode>
                <p:cTn id="21" fill="remove"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Structural solver (co-design with Math teams)</a:t>
            </a:r>
          </a:p>
          <a:p>
            <a:pPr lvl="1"/>
            <a:r>
              <a:rPr lang="en-US" dirty="0" smtClean="0"/>
              <a:t>Evaluate different preconditioners (currently point Jacobi)</a:t>
            </a:r>
          </a:p>
          <a:p>
            <a:pPr lvl="2"/>
            <a:r>
              <a:rPr lang="en-US" dirty="0" smtClean="0"/>
              <a:t>Non-diagonal dominant matrix</a:t>
            </a:r>
          </a:p>
          <a:p>
            <a:pPr lvl="1"/>
            <a:r>
              <a:rPr lang="en-US" dirty="0"/>
              <a:t>Evaluate time stepping </a:t>
            </a:r>
            <a:r>
              <a:rPr lang="en-US" dirty="0" smtClean="0"/>
              <a:t>algorithms</a:t>
            </a:r>
          </a:p>
          <a:p>
            <a:r>
              <a:rPr lang="en-US" dirty="0" smtClean="0"/>
              <a:t>Parallelization of FSI</a:t>
            </a:r>
          </a:p>
          <a:p>
            <a:pPr lvl="1"/>
            <a:r>
              <a:rPr lang="en-US" dirty="0" smtClean="0"/>
              <a:t>Collaborate with CS/Math teams to identify most effective ways to parallelize FSI </a:t>
            </a:r>
            <a:r>
              <a:rPr lang="en-US" dirty="0" smtClean="0"/>
              <a:t>problem</a:t>
            </a:r>
          </a:p>
          <a:p>
            <a:pPr lvl="1"/>
            <a:r>
              <a:rPr lang="en-US" dirty="0" smtClean="0"/>
              <a:t>Evaluate use of PGAS (partitioned global address space) model – </a:t>
            </a:r>
            <a:r>
              <a:rPr lang="en-US" smtClean="0"/>
              <a:t>global arrays</a:t>
            </a:r>
            <a:endParaRPr lang="en-US" dirty="0" smtClean="0"/>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24</a:t>
            </a:fld>
            <a:endParaRPr lang="en-US" dirty="0">
              <a:solidFill>
                <a:srgbClr val="000000"/>
              </a:solidFill>
            </a:endParaRPr>
          </a:p>
        </p:txBody>
      </p:sp>
    </p:spTree>
    <p:extLst>
      <p:ext uri="{BB962C8B-B14F-4D97-AF65-F5344CB8AC3E}">
        <p14:creationId xmlns:p14="http://schemas.microsoft.com/office/powerpoint/2010/main" val="262929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vs Right preconditioner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Turbulent channel flow case</a:t>
            </a:r>
          </a:p>
          <a:p>
            <a:pPr lvl="1"/>
            <a:r>
              <a:rPr lang="en-US" dirty="0" smtClean="0"/>
              <a:t>Application to </a:t>
            </a:r>
            <a:r>
              <a:rPr lang="en-US" dirty="0" err="1" smtClean="0"/>
              <a:t>BiCGStab</a:t>
            </a:r>
            <a:endParaRPr lang="en-US" dirty="0" smtClean="0"/>
          </a:p>
          <a:p>
            <a:pPr lvl="1"/>
            <a:endParaRPr lang="en-US" dirty="0" smtClean="0"/>
          </a:p>
          <a:p>
            <a:endParaRPr lang="en-US" dirty="0" smtClean="0"/>
          </a:p>
          <a:p>
            <a:endParaRPr lang="en-US" dirty="0"/>
          </a:p>
          <a:p>
            <a:r>
              <a:rPr lang="en-US" dirty="0"/>
              <a:t>Flow through porous media</a:t>
            </a:r>
          </a:p>
          <a:p>
            <a:pPr lvl="1"/>
            <a:r>
              <a:rPr lang="en-US" dirty="0"/>
              <a:t>10 time </a:t>
            </a:r>
            <a:r>
              <a:rPr lang="en-US" dirty="0" smtClean="0"/>
              <a:t>steps</a:t>
            </a:r>
            <a:endParaRPr lang="en-US" dirty="0"/>
          </a:p>
          <a:p>
            <a:pPr lvl="1"/>
            <a:r>
              <a:rPr lang="en-US" dirty="0" smtClean="0"/>
              <a:t>rGCROT</a:t>
            </a:r>
          </a:p>
          <a:p>
            <a:pPr marL="457200" lvl="1" indent="0">
              <a:buNone/>
            </a:pPr>
            <a:endParaRPr lang="en-US" dirty="0" smtClean="0"/>
          </a:p>
          <a:p>
            <a:pPr lvl="1"/>
            <a:r>
              <a:rPr lang="en-US" dirty="0" smtClean="0"/>
              <a:t>Hybrid approach (</a:t>
            </a:r>
            <a:r>
              <a:rPr lang="en-US" dirty="0"/>
              <a:t>rGCROT + </a:t>
            </a:r>
            <a:r>
              <a:rPr lang="en-US" dirty="0" err="1"/>
              <a:t>rBiCGStab</a:t>
            </a:r>
            <a:r>
              <a:rPr lang="en-US" dirty="0" smtClean="0"/>
              <a:t>)</a:t>
            </a:r>
            <a:endParaRPr lang="en-US" dirty="0"/>
          </a:p>
          <a:p>
            <a:endParaRPr lang="en-US" dirty="0" smtClean="0"/>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25</a:t>
            </a:fld>
            <a:endParaRPr lang="en-US" dirty="0">
              <a:solidFill>
                <a:srgbClr val="000000"/>
              </a:solidFill>
            </a:endParaRPr>
          </a:p>
        </p:txBody>
      </p:sp>
      <p:graphicFrame>
        <p:nvGraphicFramePr>
          <p:cNvPr id="7" name="Table 6"/>
          <p:cNvGraphicFramePr>
            <a:graphicFrameLocks noGrp="1"/>
          </p:cNvGraphicFramePr>
          <p:nvPr>
            <p:extLst/>
          </p:nvPr>
        </p:nvGraphicFramePr>
        <p:xfrm>
          <a:off x="1676400" y="1581150"/>
          <a:ext cx="3760864" cy="1095376"/>
        </p:xfrm>
        <a:graphic>
          <a:graphicData uri="http://schemas.openxmlformats.org/drawingml/2006/table">
            <a:tbl>
              <a:tblPr>
                <a:tableStyleId>{5C22544A-7EE6-4342-B048-85BDC9FD1C3A}</a:tableStyleId>
              </a:tblPr>
              <a:tblGrid>
                <a:gridCol w="1485900"/>
                <a:gridCol w="1428770"/>
                <a:gridCol w="846194"/>
              </a:tblGrid>
              <a:tr h="212884">
                <a:tc>
                  <a:txBody>
                    <a:bodyPr/>
                    <a:lstStyle/>
                    <a:p>
                      <a:pPr algn="l" fontAlgn="b"/>
                      <a:r>
                        <a:rPr lang="en-US" sz="1400" b="0" i="0" u="none" strike="noStrike" dirty="0" smtClean="0">
                          <a:solidFill>
                            <a:srgbClr val="000000"/>
                          </a:solidFill>
                          <a:effectLst/>
                          <a:latin typeface="+mn-lt"/>
                        </a:rPr>
                        <a:t>100 Time steps</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Average iterations</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u="none" strike="noStrike" dirty="0">
                          <a:effectLst/>
                          <a:latin typeface="+mn-lt"/>
                        </a:rPr>
                        <a:t>Time</a:t>
                      </a:r>
                      <a:endParaRPr lang="en-US" sz="1400" b="0" i="0" u="none" strike="noStrike" dirty="0">
                        <a:solidFill>
                          <a:srgbClr val="000000"/>
                        </a:solidFill>
                        <a:effectLst/>
                        <a:latin typeface="+mn-lt"/>
                      </a:endParaRPr>
                    </a:p>
                  </a:txBody>
                  <a:tcPr marL="7144" marR="7144" marT="7144" marB="0" anchor="b"/>
                </a:tc>
              </a:tr>
              <a:tr h="212884">
                <a:tc>
                  <a:txBody>
                    <a:bodyPr/>
                    <a:lstStyle/>
                    <a:p>
                      <a:pPr algn="l" fontAlgn="b"/>
                      <a:r>
                        <a:rPr lang="en-US" sz="1400" u="none" strike="noStrike" dirty="0">
                          <a:effectLst/>
                          <a:latin typeface="+mn-lt"/>
                        </a:rPr>
                        <a:t>Right</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75.45</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kern="1200" dirty="0" smtClean="0">
                          <a:solidFill>
                            <a:srgbClr val="000000"/>
                          </a:solidFill>
                          <a:effectLst/>
                          <a:latin typeface="+mn-lt"/>
                          <a:ea typeface="+mn-ea"/>
                          <a:cs typeface="+mn-cs"/>
                        </a:rPr>
                        <a:t>1041</a:t>
                      </a:r>
                      <a:endParaRPr lang="en-US" sz="1400" b="0" i="0" u="none" strike="noStrike" kern="1200" dirty="0">
                        <a:solidFill>
                          <a:srgbClr val="000000"/>
                        </a:solidFill>
                        <a:effectLst/>
                        <a:latin typeface="+mn-lt"/>
                        <a:ea typeface="+mn-ea"/>
                        <a:cs typeface="+mn-cs"/>
                      </a:endParaRPr>
                    </a:p>
                  </a:txBody>
                  <a:tcPr marL="7144" marR="7144" marT="7144" marB="0" anchor="b"/>
                </a:tc>
              </a:tr>
              <a:tr h="212884">
                <a:tc>
                  <a:txBody>
                    <a:bodyPr/>
                    <a:lstStyle/>
                    <a:p>
                      <a:pPr algn="l" fontAlgn="b"/>
                      <a:r>
                        <a:rPr lang="en-US" sz="1400" u="none" strike="noStrike" dirty="0">
                          <a:effectLst/>
                          <a:latin typeface="+mn-lt"/>
                        </a:rPr>
                        <a:t>Left</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81.25</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1165</a:t>
                      </a:r>
                      <a:endParaRPr lang="en-US" sz="1400" b="0" i="0" u="none" strike="noStrike" dirty="0">
                        <a:solidFill>
                          <a:srgbClr val="000000"/>
                        </a:solidFill>
                        <a:effectLst/>
                        <a:latin typeface="+mn-lt"/>
                      </a:endParaRPr>
                    </a:p>
                  </a:txBody>
                  <a:tcPr marL="7144" marR="7144" marT="7144" marB="0" anchor="b"/>
                </a:tc>
              </a:tr>
              <a:tr h="212884">
                <a:tc>
                  <a:txBody>
                    <a:bodyPr/>
                    <a:lstStyle/>
                    <a:p>
                      <a:pPr algn="l" fontAlgn="b"/>
                      <a:r>
                        <a:rPr lang="en-US" sz="1400" u="none" strike="noStrike" dirty="0">
                          <a:effectLst/>
                          <a:latin typeface="+mn-lt"/>
                        </a:rPr>
                        <a:t>Left (PC residual)</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141.96</a:t>
                      </a:r>
                      <a:endParaRPr lang="en-US" sz="1400" b="0" i="0" u="none" strike="noStrike" dirty="0">
                        <a:solidFill>
                          <a:srgbClr val="000000"/>
                        </a:solidFill>
                        <a:effectLst/>
                        <a:latin typeface="+mn-lt"/>
                      </a:endParaRPr>
                    </a:p>
                  </a:txBody>
                  <a:tcPr marL="7144" marR="7144" marT="7144" marB="0" anchor="b"/>
                </a:tc>
                <a:tc>
                  <a:txBody>
                    <a:bodyPr/>
                    <a:lstStyle/>
                    <a:p>
                      <a:pPr algn="ctr" fontAlgn="b"/>
                      <a:r>
                        <a:rPr lang="en-US" sz="1400" b="0" i="0" u="none" strike="noStrike" dirty="0" smtClean="0">
                          <a:solidFill>
                            <a:srgbClr val="000000"/>
                          </a:solidFill>
                          <a:effectLst/>
                          <a:latin typeface="+mn-lt"/>
                        </a:rPr>
                        <a:t>1867</a:t>
                      </a:r>
                      <a:endParaRPr lang="en-US" sz="1400" b="0" i="0" u="none" strike="noStrike" dirty="0">
                        <a:solidFill>
                          <a:srgbClr val="000000"/>
                        </a:solidFill>
                        <a:effectLst/>
                        <a:latin typeface="+mn-lt"/>
                      </a:endParaRPr>
                    </a:p>
                  </a:txBody>
                  <a:tcPr marL="7144" marR="7144" marT="7144" marB="0" anchor="b"/>
                </a:tc>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940" y="857250"/>
            <a:ext cx="2532460" cy="1904648"/>
          </a:xfrm>
          <a:prstGeom prst="rect">
            <a:avLst/>
          </a:prstGeom>
        </p:spPr>
      </p:pic>
      <p:graphicFrame>
        <p:nvGraphicFramePr>
          <p:cNvPr id="9" name="Table 8"/>
          <p:cNvGraphicFramePr>
            <a:graphicFrameLocks noGrp="1"/>
          </p:cNvGraphicFramePr>
          <p:nvPr>
            <p:extLst/>
          </p:nvPr>
        </p:nvGraphicFramePr>
        <p:xfrm>
          <a:off x="5562600" y="3333750"/>
          <a:ext cx="2686050" cy="514351"/>
        </p:xfrm>
        <a:graphic>
          <a:graphicData uri="http://schemas.openxmlformats.org/drawingml/2006/table">
            <a:tbl>
              <a:tblPr>
                <a:tableStyleId>{073A0DAA-6AF3-43AB-8588-CEC1D06C72B9}</a:tableStyleId>
              </a:tblPr>
              <a:tblGrid>
                <a:gridCol w="844187"/>
                <a:gridCol w="997676"/>
                <a:gridCol w="844187"/>
              </a:tblGrid>
              <a:tr h="284792">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a:effectLst/>
                        </a:rPr>
                        <a:t>Right</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a:effectLst/>
                        </a:rPr>
                        <a:t>Left</a:t>
                      </a:r>
                      <a:endParaRPr lang="en-US" sz="1400" b="0" i="0" u="none" strike="noStrike" dirty="0">
                        <a:solidFill>
                          <a:srgbClr val="000000"/>
                        </a:solidFill>
                        <a:effectLst/>
                        <a:latin typeface="Arial" panose="020B0604020202020204" pitchFamily="34" charset="0"/>
                      </a:endParaRPr>
                    </a:p>
                  </a:txBody>
                  <a:tcPr marL="7144" marR="7144" marT="7144" marB="0" anchor="b"/>
                </a:tc>
              </a:tr>
              <a:tr h="229559">
                <a:tc>
                  <a:txBody>
                    <a:bodyPr/>
                    <a:lstStyle/>
                    <a:p>
                      <a:pPr algn="ctr" rtl="0" fontAlgn="b"/>
                      <a:r>
                        <a:rPr lang="en-US" sz="1400" u="none" strike="noStrike" dirty="0" smtClean="0">
                          <a:effectLst/>
                        </a:rPr>
                        <a:t>Time (S)</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smtClean="0">
                          <a:effectLst/>
                        </a:rPr>
                        <a:t>3025</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smtClean="0">
                          <a:effectLst/>
                        </a:rPr>
                        <a:t>3028</a:t>
                      </a:r>
                      <a:endParaRPr lang="en-US" sz="1400" b="0" i="0" u="none" strike="noStrike" dirty="0">
                        <a:solidFill>
                          <a:srgbClr val="000000"/>
                        </a:solidFill>
                        <a:effectLst/>
                        <a:latin typeface="Arial" panose="020B0604020202020204" pitchFamily="34" charset="0"/>
                      </a:endParaRPr>
                    </a:p>
                  </a:txBody>
                  <a:tcPr marL="7144" marR="7144" marT="7144" marB="0" anchor="b"/>
                </a:tc>
              </a:tr>
            </a:tbl>
          </a:graphicData>
        </a:graphic>
      </p:graphicFrame>
      <p:graphicFrame>
        <p:nvGraphicFramePr>
          <p:cNvPr id="10" name="Table 9"/>
          <p:cNvGraphicFramePr>
            <a:graphicFrameLocks noGrp="1"/>
          </p:cNvGraphicFramePr>
          <p:nvPr>
            <p:extLst/>
          </p:nvPr>
        </p:nvGraphicFramePr>
        <p:xfrm>
          <a:off x="5562600" y="4279105"/>
          <a:ext cx="2686050" cy="514351"/>
        </p:xfrm>
        <a:graphic>
          <a:graphicData uri="http://schemas.openxmlformats.org/drawingml/2006/table">
            <a:tbl>
              <a:tblPr>
                <a:tableStyleId>{073A0DAA-6AF3-43AB-8588-CEC1D06C72B9}</a:tableStyleId>
              </a:tblPr>
              <a:tblGrid>
                <a:gridCol w="844187"/>
                <a:gridCol w="997676"/>
                <a:gridCol w="844187"/>
              </a:tblGrid>
              <a:tr h="284792">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a:effectLst/>
                        </a:rPr>
                        <a:t>Right</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u="none" strike="noStrike" dirty="0">
                          <a:effectLst/>
                        </a:rPr>
                        <a:t>Left</a:t>
                      </a:r>
                      <a:endParaRPr lang="en-US" sz="1400" b="0" i="0" u="none" strike="noStrike" dirty="0">
                        <a:solidFill>
                          <a:srgbClr val="000000"/>
                        </a:solidFill>
                        <a:effectLst/>
                        <a:latin typeface="Arial" panose="020B0604020202020204" pitchFamily="34" charset="0"/>
                      </a:endParaRPr>
                    </a:p>
                  </a:txBody>
                  <a:tcPr marL="7144" marR="7144" marT="7144" marB="0" anchor="b"/>
                </a:tc>
              </a:tr>
              <a:tr h="229559">
                <a:tc>
                  <a:txBody>
                    <a:bodyPr/>
                    <a:lstStyle/>
                    <a:p>
                      <a:pPr algn="ctr" rtl="0" fontAlgn="b"/>
                      <a:r>
                        <a:rPr lang="en-US" sz="1400" u="none" strike="noStrike" dirty="0" smtClean="0">
                          <a:effectLst/>
                        </a:rPr>
                        <a:t>Time (S)</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b="0" i="0" u="none" strike="noStrike" dirty="0" smtClean="0">
                          <a:solidFill>
                            <a:srgbClr val="000000"/>
                          </a:solidFill>
                          <a:effectLst/>
                          <a:latin typeface="Arial" panose="020B0604020202020204" pitchFamily="34" charset="0"/>
                        </a:rPr>
                        <a:t>2399</a:t>
                      </a:r>
                      <a:endParaRPr lang="en-US" sz="1400" b="0" i="0" u="none" strike="noStrike" dirty="0">
                        <a:solidFill>
                          <a:srgbClr val="000000"/>
                        </a:solidFill>
                        <a:effectLst/>
                        <a:latin typeface="Arial" panose="020B0604020202020204" pitchFamily="34" charset="0"/>
                      </a:endParaRPr>
                    </a:p>
                  </a:txBody>
                  <a:tcPr marL="7144" marR="7144" marT="7144" marB="0" anchor="b"/>
                </a:tc>
                <a:tc>
                  <a:txBody>
                    <a:bodyPr/>
                    <a:lstStyle/>
                    <a:p>
                      <a:pPr algn="ctr" rtl="0" fontAlgn="b"/>
                      <a:r>
                        <a:rPr lang="en-US" sz="1400" b="0" i="0" u="none" strike="noStrike" dirty="0" smtClean="0">
                          <a:solidFill>
                            <a:srgbClr val="000000"/>
                          </a:solidFill>
                          <a:effectLst/>
                          <a:latin typeface="Arial" panose="020B0604020202020204" pitchFamily="34" charset="0"/>
                        </a:rPr>
                        <a:t>2696</a:t>
                      </a:r>
                      <a:endParaRPr lang="en-US" sz="1400" b="0" i="0" u="none" strike="noStrike" dirty="0">
                        <a:solidFill>
                          <a:srgbClr val="000000"/>
                        </a:solidFill>
                        <a:effectLst/>
                        <a:latin typeface="Arial" panose="020B0604020202020204" pitchFamily="34" charset="0"/>
                      </a:endParaRPr>
                    </a:p>
                  </a:txBody>
                  <a:tcPr marL="7144" marR="7144" marT="7144" marB="0" anchor="b"/>
                </a:tc>
              </a:tr>
            </a:tbl>
          </a:graphicData>
        </a:graphic>
      </p:graphicFrame>
    </p:spTree>
    <p:extLst>
      <p:ext uri="{BB962C8B-B14F-4D97-AF65-F5344CB8AC3E}">
        <p14:creationId xmlns:p14="http://schemas.microsoft.com/office/powerpoint/2010/main" val="303558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Improvement of GenIDLEST performance</a:t>
            </a:r>
          </a:p>
          <a:p>
            <a:pPr lvl="1"/>
            <a:r>
              <a:rPr lang="en-US" dirty="0" smtClean="0"/>
              <a:t>GPU computing</a:t>
            </a:r>
          </a:p>
          <a:p>
            <a:pPr lvl="2"/>
            <a:r>
              <a:rPr lang="en-US" dirty="0" smtClean="0"/>
              <a:t>Code (linear solvers) port with CUDA Fortran</a:t>
            </a:r>
          </a:p>
          <a:p>
            <a:pPr lvl="2"/>
            <a:r>
              <a:rPr lang="en-US" dirty="0" smtClean="0"/>
              <a:t>Optimization/</a:t>
            </a:r>
            <a:r>
              <a:rPr lang="en-US" i="1" u="sng" dirty="0" err="1" smtClean="0"/>
              <a:t>MetaMorph</a:t>
            </a:r>
            <a:r>
              <a:rPr lang="en-US" i="1" u="sng" dirty="0" smtClean="0"/>
              <a:t> Library</a:t>
            </a:r>
          </a:p>
          <a:p>
            <a:pPr lvl="2"/>
            <a:r>
              <a:rPr lang="en-US" i="1" u="sng" dirty="0" smtClean="0"/>
              <a:t>Use OpenACC to accelerate the code</a:t>
            </a:r>
          </a:p>
          <a:p>
            <a:pPr lvl="1"/>
            <a:r>
              <a:rPr lang="en-US" dirty="0" smtClean="0"/>
              <a:t>Linear solvers</a:t>
            </a:r>
          </a:p>
          <a:p>
            <a:pPr lvl="2"/>
            <a:r>
              <a:rPr lang="en-US" dirty="0" smtClean="0"/>
              <a:t>Recycling of Krylov subspaces</a:t>
            </a:r>
          </a:p>
          <a:p>
            <a:pPr lvl="2"/>
            <a:r>
              <a:rPr lang="en-US" i="1" u="sng" dirty="0" smtClean="0"/>
              <a:t>Preconditioners</a:t>
            </a:r>
          </a:p>
          <a:p>
            <a:endParaRPr lang="en-US" dirty="0" smtClean="0"/>
          </a:p>
          <a:p>
            <a:r>
              <a:rPr lang="en-US" dirty="0" smtClean="0"/>
              <a:t>Parallel Fluid </a:t>
            </a:r>
            <a:r>
              <a:rPr lang="en-US" dirty="0"/>
              <a:t>Structure </a:t>
            </a:r>
            <a:r>
              <a:rPr lang="en-US" dirty="0" smtClean="0"/>
              <a:t>interaction in GenIDLEST</a:t>
            </a:r>
          </a:p>
          <a:p>
            <a:pPr lvl="1"/>
            <a:r>
              <a:rPr lang="en-US" dirty="0" smtClean="0"/>
              <a:t>Non-linear Finite Element Method (FEM) for structure</a:t>
            </a:r>
          </a:p>
          <a:p>
            <a:pPr lvl="2"/>
            <a:r>
              <a:rPr lang="en-US" dirty="0" smtClean="0"/>
              <a:t>Unstructured grid</a:t>
            </a:r>
          </a:p>
          <a:p>
            <a:pPr lvl="1"/>
            <a:r>
              <a:rPr lang="en-US" dirty="0" smtClean="0"/>
              <a:t>Immersed Boundary Method (IBM)</a:t>
            </a:r>
          </a:p>
          <a:p>
            <a:pPr lvl="2"/>
            <a:r>
              <a:rPr lang="en-US" dirty="0" smtClean="0"/>
              <a:t>Interface tracking</a:t>
            </a:r>
          </a:p>
          <a:p>
            <a:pPr lvl="1"/>
            <a:r>
              <a:rPr lang="en-US" i="1" u="sng" dirty="0" smtClean="0"/>
              <a:t>Parallelization Challenges</a:t>
            </a:r>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66118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GPU computing co-design with CS team</a:t>
            </a:r>
            <a:br>
              <a:rPr lang="en-US" dirty="0" smtClean="0"/>
            </a:br>
            <a:r>
              <a:rPr lang="en-US" sz="1600" dirty="0"/>
              <a:t>Amit Amritkar, Danesh Tafti, Wu Feng, Paul Sathre, Kaixi Hou, Sriram Chivukula, </a:t>
            </a:r>
            <a:r>
              <a:rPr lang="en-US" sz="1600" dirty="0" err="1"/>
              <a:t>Hao</a:t>
            </a:r>
            <a:r>
              <a:rPr lang="en-US" sz="1600" dirty="0"/>
              <a:t> </a:t>
            </a:r>
            <a:r>
              <a:rPr lang="en-US" sz="1600" dirty="0" smtClean="0"/>
              <a:t>Wang, Tom </a:t>
            </a:r>
            <a:r>
              <a:rPr lang="en-US" sz="1600" dirty="0" err="1" smtClean="0"/>
              <a:t>Scogland</a:t>
            </a:r>
            <a:endParaRPr lang="en-US" dirty="0"/>
          </a:p>
        </p:txBody>
      </p:sp>
      <p:sp>
        <p:nvSpPr>
          <p:cNvPr id="3" name="Content Placeholder 2"/>
          <p:cNvSpPr>
            <a:spLocks noGrp="1"/>
          </p:cNvSpPr>
          <p:nvPr>
            <p:ph idx="1"/>
          </p:nvPr>
        </p:nvSpPr>
        <p:spPr/>
        <p:txBody>
          <a:bodyPr>
            <a:normAutofit/>
          </a:bodyPr>
          <a:lstStyle/>
          <a:p>
            <a:pPr marL="385763" hangingPunct="0"/>
            <a:r>
              <a:rPr lang="en-US" dirty="0" smtClean="0"/>
              <a:t>Manual CUDA code optimization</a:t>
            </a:r>
          </a:p>
          <a:p>
            <a:pPr marL="785813" lvl="1" hangingPunct="0"/>
            <a:r>
              <a:rPr lang="en-US" dirty="0" smtClean="0"/>
              <a:t>From 5x to 10x</a:t>
            </a:r>
          </a:p>
          <a:p>
            <a:pPr marL="385763" hangingPunct="0"/>
            <a:r>
              <a:rPr lang="en-US" dirty="0" smtClean="0"/>
              <a:t>OpenACC version of the code</a:t>
            </a:r>
            <a:endParaRPr lang="en-US" dirty="0"/>
          </a:p>
          <a:p>
            <a:pPr marL="728663" lvl="1" indent="-342900" hangingPunct="0"/>
            <a:r>
              <a:rPr lang="en-US" dirty="0" smtClean="0"/>
              <a:t>OpenACC vs CUDA code performance </a:t>
            </a:r>
            <a:endParaRPr lang="en-US" dirty="0"/>
          </a:p>
          <a:p>
            <a:pPr marL="1128713" lvl="2" indent="-342900" hangingPunct="0"/>
            <a:r>
              <a:rPr lang="en-US" dirty="0" smtClean="0"/>
              <a:t>OpenACC currently at 0.6x of CUDA</a:t>
            </a:r>
            <a:endParaRPr lang="en-US" dirty="0"/>
          </a:p>
          <a:p>
            <a:pPr marL="385763" hangingPunct="0"/>
            <a:r>
              <a:rPr lang="en-US" dirty="0" smtClean="0"/>
              <a:t>Integration with </a:t>
            </a:r>
            <a:r>
              <a:rPr lang="en-US" dirty="0" err="1" smtClean="0"/>
              <a:t>MetaMorph</a:t>
            </a:r>
            <a:endParaRPr lang="en-US" dirty="0"/>
          </a:p>
          <a:p>
            <a:pPr marL="685800" lvl="1" indent="-342900" hangingPunct="0"/>
            <a:r>
              <a:rPr lang="en-US" dirty="0" smtClean="0"/>
              <a:t>Dot product</a:t>
            </a:r>
          </a:p>
          <a:p>
            <a:pPr marL="685800" lvl="1" indent="-342900" hangingPunct="0"/>
            <a:r>
              <a:rPr lang="en-US" dirty="0" smtClean="0"/>
              <a:t>Inter </a:t>
            </a:r>
            <a:r>
              <a:rPr lang="en-US" dirty="0"/>
              <a:t>mesh block communication</a:t>
            </a:r>
          </a:p>
        </p:txBody>
      </p:sp>
      <p:sp>
        <p:nvSpPr>
          <p:cNvPr id="4" name="Footer Placeholder 3"/>
          <p:cNvSpPr>
            <a:spLocks noGrp="1"/>
          </p:cNvSpPr>
          <p:nvPr>
            <p:ph type="ftr" sz="quarter" idx="4294967295"/>
          </p:nvPr>
        </p:nvSpPr>
        <p:spPr>
          <a:xfrm>
            <a:off x="8686800" y="4629150"/>
            <a:ext cx="228600" cy="182166"/>
          </a:xfrm>
          <a:prstGeom prst="rect">
            <a:avLst/>
          </a:prstGeom>
        </p:spPr>
        <p:txBody>
          <a:bodyPr/>
          <a:lstStyle/>
          <a:p>
            <a:fld id="{4E3E3CF4-AC07-4754-985D-82E19C21672B}"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40408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5</a:t>
            </a:fld>
            <a:endParaRPr lang="en-US" dirty="0">
              <a:solidFill>
                <a:srgbClr val="000000"/>
              </a:solidFill>
            </a:endParaRPr>
          </a:p>
        </p:txBody>
      </p:sp>
      <p:sp>
        <p:nvSpPr>
          <p:cNvPr id="5" name="Content Placeholder 3"/>
          <p:cNvSpPr>
            <a:spLocks noGrp="1"/>
          </p:cNvSpPr>
          <p:nvPr>
            <p:ph idx="1"/>
          </p:nvPr>
        </p:nvSpPr>
        <p:spPr/>
        <p:txBody>
          <a:bodyPr>
            <a:normAutofit fontScale="77500" lnSpcReduction="20000"/>
          </a:bodyPr>
          <a:lstStyle/>
          <a:p>
            <a:r>
              <a:rPr lang="en-US" dirty="0" smtClean="0"/>
              <a:t>Solution of pressure Poisson equation</a:t>
            </a:r>
          </a:p>
          <a:p>
            <a:pPr lvl="1"/>
            <a:r>
              <a:rPr lang="en-US" dirty="0" smtClean="0"/>
              <a:t>Most time consuming function (50 to 90 % of total time)</a:t>
            </a:r>
          </a:p>
          <a:p>
            <a:r>
              <a:rPr lang="en-US" dirty="0" smtClean="0"/>
              <a:t>Solving multiple linear systems Ax = b</a:t>
            </a:r>
          </a:p>
          <a:p>
            <a:pPr lvl="1"/>
            <a:r>
              <a:rPr lang="en-US" dirty="0" smtClean="0"/>
              <a:t>‘A’ remains constant from one time step to other in many CFD calculations</a:t>
            </a:r>
          </a:p>
          <a:p>
            <a:r>
              <a:rPr lang="en-US" dirty="0" err="1" smtClean="0"/>
              <a:t>rGCROT</a:t>
            </a:r>
            <a:r>
              <a:rPr lang="en-US" dirty="0" smtClean="0"/>
              <a:t>/</a:t>
            </a:r>
            <a:r>
              <a:rPr lang="en-US" dirty="0" err="1" smtClean="0"/>
              <a:t>rGCRODR</a:t>
            </a:r>
            <a:r>
              <a:rPr lang="en-US" dirty="0" smtClean="0"/>
              <a:t> </a:t>
            </a:r>
            <a:r>
              <a:rPr lang="en-US" dirty="0"/>
              <a:t>algorithm</a:t>
            </a:r>
          </a:p>
          <a:p>
            <a:pPr lvl="1"/>
            <a:r>
              <a:rPr lang="en-US" dirty="0"/>
              <a:t>Recycling of </a:t>
            </a:r>
            <a:r>
              <a:rPr lang="en-US" dirty="0" smtClean="0"/>
              <a:t>vectors </a:t>
            </a:r>
            <a:r>
              <a:rPr lang="en-US" dirty="0"/>
              <a:t>from one </a:t>
            </a:r>
            <a:r>
              <a:rPr lang="en-US" dirty="0" smtClean="0"/>
              <a:t>time step </a:t>
            </a:r>
            <a:r>
              <a:rPr lang="en-US" dirty="0"/>
              <a:t>to the </a:t>
            </a:r>
            <a:r>
              <a:rPr lang="en-US" dirty="0" smtClean="0"/>
              <a:t>subsequent ones</a:t>
            </a:r>
          </a:p>
          <a:p>
            <a:r>
              <a:rPr lang="en-US" dirty="0" smtClean="0"/>
              <a:t>Hybrid approach</a:t>
            </a:r>
          </a:p>
          <a:p>
            <a:pPr lvl="1"/>
            <a:r>
              <a:rPr lang="en-US" dirty="0" smtClean="0"/>
              <a:t>rGCROT to build the recycle space initially</a:t>
            </a:r>
          </a:p>
          <a:p>
            <a:pPr lvl="1"/>
            <a:r>
              <a:rPr lang="en-US" dirty="0" err="1" smtClean="0"/>
              <a:t>rBiCG</a:t>
            </a:r>
            <a:r>
              <a:rPr lang="en-US" dirty="0" smtClean="0"/>
              <a:t>-STAB for subsequent systems for faster performance</a:t>
            </a:r>
          </a:p>
          <a:p>
            <a:r>
              <a:rPr lang="en-US" dirty="0"/>
              <a:t>Left vs Right preconditioning</a:t>
            </a:r>
          </a:p>
          <a:p>
            <a:pPr lvl="1"/>
            <a:r>
              <a:rPr lang="en-US" dirty="0"/>
              <a:t>Right preconditioning suited for </a:t>
            </a:r>
            <a:r>
              <a:rPr lang="en-US" dirty="0" err="1"/>
              <a:t>BiCGSTAB</a:t>
            </a:r>
            <a:endParaRPr lang="en-US" dirty="0"/>
          </a:p>
          <a:p>
            <a:pPr lvl="1"/>
            <a:r>
              <a:rPr lang="en-US" dirty="0"/>
              <a:t>Similar performance for rGCROT and GMRES(m</a:t>
            </a:r>
            <a:r>
              <a:rPr lang="en-US" dirty="0" smtClean="0"/>
              <a:t>)</a:t>
            </a:r>
            <a:endParaRPr lang="en-US" dirty="0"/>
          </a:p>
        </p:txBody>
      </p:sp>
      <p:sp>
        <p:nvSpPr>
          <p:cNvPr id="6" name="Title 1"/>
          <p:cNvSpPr>
            <a:spLocks noGrp="1"/>
          </p:cNvSpPr>
          <p:nvPr>
            <p:ph type="title"/>
          </p:nvPr>
        </p:nvSpPr>
        <p:spPr/>
        <p:txBody>
          <a:bodyPr>
            <a:normAutofit fontScale="90000"/>
          </a:bodyPr>
          <a:lstStyle/>
          <a:p>
            <a:r>
              <a:rPr lang="en-US" dirty="0" smtClean="0"/>
              <a:t>Solver co-design with Math team</a:t>
            </a:r>
            <a:br>
              <a:rPr lang="en-US" dirty="0" smtClean="0"/>
            </a:br>
            <a:r>
              <a:rPr lang="en-US" sz="1800" dirty="0"/>
              <a:t>Amit Amritkar, </a:t>
            </a:r>
            <a:r>
              <a:rPr lang="en-US" sz="1800" dirty="0" err="1"/>
              <a:t>Danesh</a:t>
            </a:r>
            <a:r>
              <a:rPr lang="en-US" sz="1800" dirty="0"/>
              <a:t> </a:t>
            </a:r>
            <a:r>
              <a:rPr lang="en-US" sz="1800" dirty="0" err="1"/>
              <a:t>Tafti</a:t>
            </a:r>
            <a:r>
              <a:rPr lang="en-US" sz="1800" dirty="0"/>
              <a:t>, Eric </a:t>
            </a:r>
            <a:r>
              <a:rPr lang="en-US" sz="1800" dirty="0" err="1"/>
              <a:t>deSturler</a:t>
            </a:r>
            <a:r>
              <a:rPr lang="en-US" sz="1800" dirty="0"/>
              <a:t>, </a:t>
            </a:r>
            <a:r>
              <a:rPr lang="en-US" sz="1800" dirty="0" err="1"/>
              <a:t>Katarzyna</a:t>
            </a:r>
            <a:r>
              <a:rPr lang="en-US" sz="1800" dirty="0"/>
              <a:t> </a:t>
            </a:r>
            <a:r>
              <a:rPr lang="en-US" sz="1800" dirty="0" err="1"/>
              <a:t>Swirydowicz</a:t>
            </a:r>
            <a:endParaRPr lang="en-US" dirty="0"/>
          </a:p>
        </p:txBody>
      </p:sp>
    </p:spTree>
    <p:extLst>
      <p:ext uri="{BB962C8B-B14F-4D97-AF65-F5344CB8AC3E}">
        <p14:creationId xmlns:p14="http://schemas.microsoft.com/office/powerpoint/2010/main" val="109760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6</a:t>
            </a:fld>
            <a:endParaRPr lang="en-US" dirty="0">
              <a:solidFill>
                <a:srgbClr val="000000"/>
              </a:solidFill>
            </a:endParaRPr>
          </a:p>
        </p:txBody>
      </p:sp>
      <p:sp>
        <p:nvSpPr>
          <p:cNvPr id="5" name="Content Placeholder 3"/>
          <p:cNvSpPr>
            <a:spLocks noGrp="1"/>
          </p:cNvSpPr>
          <p:nvPr>
            <p:ph idx="1"/>
          </p:nvPr>
        </p:nvSpPr>
        <p:spPr/>
        <p:txBody>
          <a:bodyPr>
            <a:normAutofit fontScale="92500" lnSpcReduction="10000"/>
          </a:bodyPr>
          <a:lstStyle/>
          <a:p>
            <a:r>
              <a:rPr lang="en-US" dirty="0" smtClean="0"/>
              <a:t>Code Acceleration (CS team)</a:t>
            </a:r>
          </a:p>
          <a:p>
            <a:pPr lvl="1"/>
            <a:r>
              <a:rPr lang="en-US" dirty="0" smtClean="0"/>
              <a:t>Integrate with the </a:t>
            </a:r>
            <a:r>
              <a:rPr lang="en-US" dirty="0" err="1" smtClean="0"/>
              <a:t>MetaMorph</a:t>
            </a:r>
            <a:r>
              <a:rPr lang="en-US" dirty="0" smtClean="0"/>
              <a:t> library</a:t>
            </a:r>
          </a:p>
          <a:p>
            <a:pPr lvl="2"/>
            <a:r>
              <a:rPr lang="en-US" dirty="0" smtClean="0"/>
              <a:t>Assess performance on multiple architectures</a:t>
            </a:r>
          </a:p>
          <a:p>
            <a:pPr lvl="1"/>
            <a:r>
              <a:rPr lang="en-US" dirty="0" smtClean="0"/>
              <a:t>Overlapping computations with communications</a:t>
            </a:r>
          </a:p>
          <a:p>
            <a:pPr lvl="1"/>
            <a:r>
              <a:rPr lang="en-US" dirty="0" smtClean="0"/>
              <a:t>Evaluation </a:t>
            </a:r>
            <a:r>
              <a:rPr lang="en-US" dirty="0"/>
              <a:t>of </a:t>
            </a:r>
            <a:r>
              <a:rPr lang="en-US" dirty="0" smtClean="0"/>
              <a:t>OpenMP </a:t>
            </a:r>
            <a:r>
              <a:rPr lang="en-US" dirty="0"/>
              <a:t>4.0 for accelerator </a:t>
            </a:r>
            <a:r>
              <a:rPr lang="en-US" dirty="0" smtClean="0"/>
              <a:t>programming</a:t>
            </a:r>
          </a:p>
          <a:p>
            <a:r>
              <a:rPr lang="en-US" dirty="0" smtClean="0"/>
              <a:t>Linear Solvers/preconditioners (Math team)</a:t>
            </a:r>
          </a:p>
          <a:p>
            <a:pPr lvl="1"/>
            <a:r>
              <a:rPr lang="en-US" dirty="0" smtClean="0"/>
              <a:t>Study </a:t>
            </a:r>
            <a:r>
              <a:rPr lang="en-US" dirty="0"/>
              <a:t>of recycling algorithms on different classes of problems</a:t>
            </a:r>
          </a:p>
          <a:p>
            <a:pPr lvl="1"/>
            <a:r>
              <a:rPr lang="en-US" dirty="0" smtClean="0"/>
              <a:t>Convergence based on quantity of interest like turbulence statistics instead of primary variables (pressure &amp; velocity)</a:t>
            </a:r>
          </a:p>
          <a:p>
            <a:pPr lvl="1"/>
            <a:r>
              <a:rPr lang="en-US" dirty="0" smtClean="0"/>
              <a:t>Multilevel preconditioner</a:t>
            </a:r>
          </a:p>
        </p:txBody>
      </p:sp>
    </p:spTree>
    <p:extLst>
      <p:ext uri="{BB962C8B-B14F-4D97-AF65-F5344CB8AC3E}">
        <p14:creationId xmlns:p14="http://schemas.microsoft.com/office/powerpoint/2010/main" val="105364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a:t>
            </a:r>
          </a:p>
        </p:txBody>
      </p:sp>
      <p:sp>
        <p:nvSpPr>
          <p:cNvPr id="4" name="Footer Placeholder 3"/>
          <p:cNvSpPr>
            <a:spLocks noGrp="1"/>
          </p:cNvSpPr>
          <p:nvPr>
            <p:ph type="ftr" sz="quarter" idx="3"/>
          </p:nvPr>
        </p:nvSpPr>
        <p:spPr/>
        <p:txBody>
          <a:bodyPr/>
          <a:lstStyle/>
          <a:p>
            <a:fld id="{4E3E3CF4-AC07-4754-985D-82E19C21672B}" type="slidenum">
              <a:rPr lang="en-US" smtClean="0">
                <a:solidFill>
                  <a:srgbClr val="000000"/>
                </a:solidFill>
              </a:rPr>
              <a:pPr/>
              <a:t>7</a:t>
            </a:fld>
            <a:endParaRPr lang="en-US" dirty="0">
              <a:solidFill>
                <a:srgbClr val="000000"/>
              </a:solidFill>
            </a:endParaRPr>
          </a:p>
        </p:txBody>
      </p:sp>
      <p:sp>
        <p:nvSpPr>
          <p:cNvPr id="5" name="Content Placeholder 2"/>
          <p:cNvSpPr>
            <a:spLocks noGrp="1"/>
          </p:cNvSpPr>
          <p:nvPr>
            <p:ph idx="1"/>
          </p:nvPr>
        </p:nvSpPr>
        <p:spPr/>
        <p:txBody>
          <a:bodyPr>
            <a:normAutofit fontScale="62500" lnSpcReduction="20000"/>
          </a:bodyPr>
          <a:lstStyle/>
          <a:p>
            <a:r>
              <a:rPr lang="en-US" dirty="0" smtClean="0"/>
              <a:t>Journal</a:t>
            </a:r>
          </a:p>
          <a:p>
            <a:pPr lvl="1"/>
            <a:r>
              <a:rPr lang="en-US" dirty="0" smtClean="0"/>
              <a:t>Amit </a:t>
            </a:r>
            <a:r>
              <a:rPr lang="en-US" dirty="0"/>
              <a:t>Amritkar, Eric De </a:t>
            </a:r>
            <a:r>
              <a:rPr lang="en-US" dirty="0" err="1"/>
              <a:t>Sturler</a:t>
            </a:r>
            <a:r>
              <a:rPr lang="en-US" dirty="0"/>
              <a:t>, </a:t>
            </a:r>
            <a:r>
              <a:rPr lang="en-US" dirty="0" err="1"/>
              <a:t>Katarzyna</a:t>
            </a:r>
            <a:r>
              <a:rPr lang="en-US" dirty="0"/>
              <a:t> </a:t>
            </a:r>
            <a:r>
              <a:rPr lang="en-US" dirty="0" err="1"/>
              <a:t>Swirydowicz</a:t>
            </a:r>
            <a:r>
              <a:rPr lang="en-US" dirty="0"/>
              <a:t>, Danesh </a:t>
            </a:r>
            <a:r>
              <a:rPr lang="en-US" dirty="0" smtClean="0"/>
              <a:t>Tafti and </a:t>
            </a:r>
            <a:r>
              <a:rPr lang="en-US" dirty="0" err="1"/>
              <a:t>Kapil</a:t>
            </a:r>
            <a:r>
              <a:rPr lang="en-US" dirty="0"/>
              <a:t> </a:t>
            </a:r>
            <a:r>
              <a:rPr lang="en-US" dirty="0" smtClean="0"/>
              <a:t>Ahuja. “</a:t>
            </a:r>
            <a:r>
              <a:rPr lang="en-US" dirty="0"/>
              <a:t>Recycling </a:t>
            </a:r>
            <a:r>
              <a:rPr lang="en-US" dirty="0" smtClean="0"/>
              <a:t>Krylov subspaces for CFD application.” </a:t>
            </a:r>
            <a:r>
              <a:rPr lang="en-US" i="1" dirty="0" smtClean="0"/>
              <a:t>To be submitted to </a:t>
            </a:r>
            <a:r>
              <a:rPr lang="en-US" dirty="0" smtClean="0"/>
              <a:t>Computer methods in Applied Mechanics and Engineering</a:t>
            </a:r>
          </a:p>
          <a:p>
            <a:pPr lvl="1"/>
            <a:r>
              <a:rPr lang="en-US" dirty="0"/>
              <a:t>Amit Amritkar and Danesh Tafti. “CFD computations using </a:t>
            </a:r>
            <a:r>
              <a:rPr lang="en-US" dirty="0" smtClean="0"/>
              <a:t>a preconditioned </a:t>
            </a:r>
            <a:r>
              <a:rPr lang="en-US" dirty="0"/>
              <a:t>Krylov solver on GPUs.” </a:t>
            </a:r>
            <a:r>
              <a:rPr lang="en-US" dirty="0" smtClean="0"/>
              <a:t>Journal of Fluids Engineering, </a:t>
            </a:r>
            <a:r>
              <a:rPr lang="en-US" i="1" dirty="0" smtClean="0"/>
              <a:t>under review</a:t>
            </a:r>
            <a:endParaRPr lang="en-US" i="1" dirty="0"/>
          </a:p>
          <a:p>
            <a:endParaRPr lang="en-US" dirty="0" smtClean="0"/>
          </a:p>
          <a:p>
            <a:r>
              <a:rPr lang="en-US" dirty="0" smtClean="0"/>
              <a:t>Conference</a:t>
            </a:r>
          </a:p>
          <a:p>
            <a:pPr lvl="1"/>
            <a:r>
              <a:rPr lang="en-US" dirty="0" err="1" smtClean="0"/>
              <a:t>Katarzyna</a:t>
            </a:r>
            <a:r>
              <a:rPr lang="en-US" dirty="0" smtClean="0"/>
              <a:t> </a:t>
            </a:r>
            <a:r>
              <a:rPr lang="en-US" dirty="0" err="1" smtClean="0"/>
              <a:t>Swirydowicz</a:t>
            </a:r>
            <a:r>
              <a:rPr lang="en-US" dirty="0" smtClean="0"/>
              <a:t>, Amit Amritkar, Eric De </a:t>
            </a:r>
            <a:r>
              <a:rPr lang="en-US" dirty="0" err="1" smtClean="0"/>
              <a:t>Sturler</a:t>
            </a:r>
            <a:r>
              <a:rPr lang="en-US" dirty="0" smtClean="0"/>
              <a:t> and Danesh Tafti. “Recycling Krylov subspaces for CFD application.” Presentation at ASME 2014 Fluids Engineering Division Summer Meeting, August 3-7, 2014, Chicago, Illinois, USA</a:t>
            </a:r>
          </a:p>
          <a:p>
            <a:pPr lvl="1"/>
            <a:r>
              <a:rPr lang="en-US" dirty="0" smtClean="0"/>
              <a:t>Amit Amritkar and </a:t>
            </a:r>
            <a:r>
              <a:rPr lang="en-US" dirty="0"/>
              <a:t>Danesh </a:t>
            </a:r>
            <a:r>
              <a:rPr lang="en-US" dirty="0" smtClean="0"/>
              <a:t>Tafti. “CFD </a:t>
            </a:r>
            <a:r>
              <a:rPr lang="en-US" dirty="0"/>
              <a:t>computations using preconditioned Krylov solver on </a:t>
            </a:r>
            <a:r>
              <a:rPr lang="en-US" dirty="0" smtClean="0"/>
              <a:t>GPUs.” Proceedings </a:t>
            </a:r>
            <a:r>
              <a:rPr lang="en-US" dirty="0"/>
              <a:t>of ASME 2014 Fluids Engineering Division Summer Meeting, August 3-7, 2014, Chicago, Illinois, USA</a:t>
            </a:r>
            <a:endParaRPr lang="en-US" dirty="0" smtClean="0"/>
          </a:p>
          <a:p>
            <a:pPr lvl="1"/>
            <a:r>
              <a:rPr lang="en-US" dirty="0" smtClean="0"/>
              <a:t>Amit </a:t>
            </a:r>
            <a:r>
              <a:rPr lang="en-US" dirty="0"/>
              <a:t>Amritkar, Danesh Tafti, Paul Sathre, Kaixi Hou, Sriram </a:t>
            </a:r>
            <a:r>
              <a:rPr lang="en-US" dirty="0" err="1" smtClean="0"/>
              <a:t>Chivakula</a:t>
            </a:r>
            <a:r>
              <a:rPr lang="en-US" dirty="0" smtClean="0"/>
              <a:t> and </a:t>
            </a:r>
            <a:r>
              <a:rPr lang="en-US" dirty="0"/>
              <a:t>Wu-Chun </a:t>
            </a:r>
            <a:r>
              <a:rPr lang="en-US" dirty="0" smtClean="0"/>
              <a:t>Feng. “</a:t>
            </a:r>
            <a:r>
              <a:rPr lang="en-US" dirty="0"/>
              <a:t>Accelerating </a:t>
            </a:r>
            <a:r>
              <a:rPr lang="en-US" dirty="0" smtClean="0"/>
              <a:t>Bio-Inspired MAV Computations using GPUs.” Proceedings of AIAA Aviation and Aeronautics Forum and Exposition 2014, 16 - 20 June 2014, Atlanta, Georgia </a:t>
            </a:r>
          </a:p>
        </p:txBody>
      </p:sp>
    </p:spTree>
    <p:extLst>
      <p:ext uri="{BB962C8B-B14F-4D97-AF65-F5344CB8AC3E}">
        <p14:creationId xmlns:p14="http://schemas.microsoft.com/office/powerpoint/2010/main" val="225161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14313" indent="-214313">
              <a:buFont typeface="Arial" panose="020B0604020202020204" pitchFamily="34" charset="0"/>
              <a:buChar char="•"/>
            </a:pPr>
            <a:r>
              <a:rPr lang="en-US" dirty="0"/>
              <a:t>Immersed Boundary </a:t>
            </a:r>
            <a:r>
              <a:rPr lang="en-US" dirty="0" smtClean="0"/>
              <a:t>Method</a:t>
            </a:r>
            <a:endParaRPr lang="en-US" dirty="0"/>
          </a:p>
          <a:p>
            <a:pPr marL="214313" indent="-214313">
              <a:buFont typeface="Arial" panose="020B0604020202020204" pitchFamily="34" charset="0"/>
              <a:buChar char="•"/>
            </a:pPr>
            <a:r>
              <a:rPr lang="en-US" dirty="0"/>
              <a:t>Finite Element </a:t>
            </a:r>
            <a:r>
              <a:rPr lang="en-US" dirty="0" smtClean="0"/>
              <a:t>Solver</a:t>
            </a:r>
            <a:endParaRPr lang="en-US" dirty="0"/>
          </a:p>
          <a:p>
            <a:pPr marL="214313" indent="-214313">
              <a:buFont typeface="Arial" panose="020B0604020202020204" pitchFamily="34" charset="0"/>
              <a:buChar char="•"/>
            </a:pPr>
            <a:r>
              <a:rPr lang="en-US" dirty="0"/>
              <a:t>Fluid structure Interaction coupling </a:t>
            </a:r>
            <a:endParaRPr lang="en-US" dirty="0" smtClean="0"/>
          </a:p>
          <a:p>
            <a:pPr marL="214313" indent="-214313">
              <a:buFont typeface="Arial" panose="020B0604020202020204" pitchFamily="34" charset="0"/>
              <a:buChar char="•"/>
            </a:pPr>
            <a:r>
              <a:rPr lang="en-US" dirty="0" smtClean="0"/>
              <a:t>Benchmark </a:t>
            </a:r>
            <a:r>
              <a:rPr lang="en-US" dirty="0"/>
              <a:t>simulation </a:t>
            </a:r>
            <a:r>
              <a:rPr lang="en-US" dirty="0" smtClean="0"/>
              <a:t>results</a:t>
            </a:r>
            <a:endParaRPr lang="en-US" dirty="0"/>
          </a:p>
        </p:txBody>
      </p:sp>
      <p:sp>
        <p:nvSpPr>
          <p:cNvPr id="2" name="Title 1"/>
          <p:cNvSpPr>
            <a:spLocks noGrp="1"/>
          </p:cNvSpPr>
          <p:nvPr>
            <p:ph type="title"/>
          </p:nvPr>
        </p:nvSpPr>
        <p:spPr/>
        <p:txBody>
          <a:bodyPr/>
          <a:lstStyle/>
          <a:p>
            <a:r>
              <a:rPr lang="en-US" sz="2700" dirty="0"/>
              <a:t>Fluid Structure </a:t>
            </a:r>
            <a:r>
              <a:rPr lang="en-US" sz="2700" dirty="0" smtClean="0"/>
              <a:t>Interaction</a:t>
            </a:r>
            <a:br>
              <a:rPr lang="en-US" sz="2700" dirty="0" smtClean="0"/>
            </a:br>
            <a:r>
              <a:rPr lang="en-US" sz="1600" dirty="0"/>
              <a:t>Long He, </a:t>
            </a:r>
            <a:r>
              <a:rPr lang="en-US" sz="1600" dirty="0" err="1"/>
              <a:t>Keyur</a:t>
            </a:r>
            <a:r>
              <a:rPr lang="en-US" sz="1600" dirty="0"/>
              <a:t> Joshi, </a:t>
            </a:r>
            <a:r>
              <a:rPr lang="en-US" sz="1600" dirty="0" err="1"/>
              <a:t>Danesh</a:t>
            </a:r>
            <a:r>
              <a:rPr lang="en-US" sz="1600" dirty="0"/>
              <a:t> </a:t>
            </a:r>
            <a:r>
              <a:rPr lang="en-US" sz="1600" dirty="0" err="1"/>
              <a:t>Tafti</a:t>
            </a:r>
            <a:endParaRPr lang="en-US" dirty="0"/>
          </a:p>
        </p:txBody>
      </p:sp>
    </p:spTree>
    <p:extLst>
      <p:ext uri="{BB962C8B-B14F-4D97-AF65-F5344CB8AC3E}">
        <p14:creationId xmlns:p14="http://schemas.microsoft.com/office/powerpoint/2010/main" val="404536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Immersed </a:t>
            </a:r>
            <a:r>
              <a:rPr lang="en-US" dirty="0"/>
              <a:t>B</a:t>
            </a:r>
            <a:r>
              <a:rPr lang="en-US" dirty="0" smtClean="0"/>
              <a:t>oundary </a:t>
            </a:r>
            <a:r>
              <a:rPr lang="en-US" dirty="0"/>
              <a:t>M</a:t>
            </a:r>
            <a:r>
              <a:rPr lang="en-US" dirty="0" smtClean="0"/>
              <a:t>ethod</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9532" y="1281589"/>
            <a:ext cx="3321844" cy="2568893"/>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r="7356"/>
          <a:stretch/>
        </p:blipFill>
        <p:spPr bwMode="auto">
          <a:xfrm>
            <a:off x="4043359" y="3361134"/>
            <a:ext cx="5052428" cy="1453754"/>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0814" y="1200860"/>
            <a:ext cx="2537828" cy="14501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4803" y="1200860"/>
            <a:ext cx="2537828" cy="1450187"/>
          </a:xfrm>
          <a:prstGeom prst="rect">
            <a:avLst/>
          </a:prstGeom>
        </p:spPr>
      </p:pic>
      <p:sp>
        <p:nvSpPr>
          <p:cNvPr id="10" name="TextBox 9"/>
          <p:cNvSpPr txBox="1"/>
          <p:nvPr/>
        </p:nvSpPr>
        <p:spPr>
          <a:xfrm>
            <a:off x="5400675" y="835813"/>
            <a:ext cx="2318583" cy="346249"/>
          </a:xfrm>
          <a:prstGeom prst="rect">
            <a:avLst/>
          </a:prstGeom>
          <a:noFill/>
        </p:spPr>
        <p:txBody>
          <a:bodyPr wrap="none" lIns="68580" tIns="34290" rIns="68580" bIns="34290" rtlCol="0">
            <a:spAutoFit/>
          </a:bodyPr>
          <a:lstStyle/>
          <a:p>
            <a:r>
              <a:rPr lang="en-US" dirty="0" smtClean="0"/>
              <a:t>Body conforming grid</a:t>
            </a:r>
            <a:endParaRPr lang="en-US" dirty="0"/>
          </a:p>
        </p:txBody>
      </p:sp>
      <p:sp>
        <p:nvSpPr>
          <p:cNvPr id="11" name="TextBox 10"/>
          <p:cNvSpPr txBox="1"/>
          <p:nvPr/>
        </p:nvSpPr>
        <p:spPr>
          <a:xfrm>
            <a:off x="5385626" y="2928938"/>
            <a:ext cx="2639184" cy="346249"/>
          </a:xfrm>
          <a:prstGeom prst="rect">
            <a:avLst/>
          </a:prstGeom>
          <a:noFill/>
        </p:spPr>
        <p:txBody>
          <a:bodyPr wrap="none" lIns="68580" tIns="34290" rIns="68580" bIns="34290" rtlCol="0">
            <a:spAutoFit/>
          </a:bodyPr>
          <a:lstStyle/>
          <a:p>
            <a:r>
              <a:rPr lang="en-US" dirty="0" smtClean="0"/>
              <a:t>Immersed boundary grid</a:t>
            </a:r>
            <a:endParaRPr lang="en-US" dirty="0"/>
          </a:p>
        </p:txBody>
      </p:sp>
    </p:spTree>
    <p:extLst>
      <p:ext uri="{BB962C8B-B14F-4D97-AF65-F5344CB8AC3E}">
        <p14:creationId xmlns:p14="http://schemas.microsoft.com/office/powerpoint/2010/main" val="18859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1619</Words>
  <Application>Microsoft Office PowerPoint</Application>
  <PresentationFormat>On-screen Show (16:9)</PresentationFormat>
  <Paragraphs>260</Paragraphs>
  <Slides>25</Slides>
  <Notes>13</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Arial</vt:lpstr>
      <vt:lpstr>Calibri</vt:lpstr>
      <vt:lpstr>Cambria Math</vt:lpstr>
      <vt:lpstr>Times New Roman</vt:lpstr>
      <vt:lpstr>Wingdings</vt:lpstr>
      <vt:lpstr>Default Design</vt:lpstr>
      <vt:lpstr>GenIDLEST Co-Design</vt:lpstr>
      <vt:lpstr>Recap</vt:lpstr>
      <vt:lpstr>Goals</vt:lpstr>
      <vt:lpstr>GPU computing co-design with CS team Amit Amritkar, Danesh Tafti, Wu Feng, Paul Sathre, Kaixi Hou, Sriram Chivukula, Hao Wang, Tom Scogland</vt:lpstr>
      <vt:lpstr>Solver co-design with Math team Amit Amritkar, Danesh Tafti, Eric deSturler, Katarzyna Swirydowicz</vt:lpstr>
      <vt:lpstr>Future work</vt:lpstr>
      <vt:lpstr>Publications</vt:lpstr>
      <vt:lpstr>Fluid Structure Interaction Long He, Keyur Joshi, Danesh Tafti</vt:lpstr>
      <vt:lpstr>Immersed Boundary Method</vt:lpstr>
      <vt:lpstr>Immersed Boundary Method</vt:lpstr>
      <vt:lpstr>Immersed Boundary Method</vt:lpstr>
      <vt:lpstr>Immersed Boundary Method</vt:lpstr>
      <vt:lpstr>Nonlinear Structural FE Code</vt:lpstr>
      <vt:lpstr>Nonlinear Structural FE Code</vt:lpstr>
      <vt:lpstr>PowerPoint Presentation</vt:lpstr>
      <vt:lpstr>Turek-Hron FSI Benchmark</vt:lpstr>
      <vt:lpstr>FSI Case 2</vt:lpstr>
      <vt:lpstr>Bubble in channel flow</vt:lpstr>
      <vt:lpstr>Parallelization of FSI Code</vt:lpstr>
      <vt:lpstr>Parallelization Scenarios: Scenario-1</vt:lpstr>
      <vt:lpstr>Parallelization Scenarios: Scenario-2</vt:lpstr>
      <vt:lpstr>Parallelization Scenarios: Scenario-3</vt:lpstr>
      <vt:lpstr>Future Application</vt:lpstr>
      <vt:lpstr>Future work</vt:lpstr>
      <vt:lpstr>Left vs Right preconditioner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2014-07-22T16:37:54Z</dcterms:created>
  <dcterms:modified xsi:type="dcterms:W3CDTF">2014-12-19T19:39:09Z</dcterms:modified>
</cp:coreProperties>
</file>