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0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pgroup.com/userforum/viewtopic.php?t=459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066799"/>
          </a:xfrm>
        </p:spPr>
        <p:txBody>
          <a:bodyPr>
            <a:normAutofit fontScale="90000"/>
          </a:bodyPr>
          <a:lstStyle/>
          <a:p>
            <a:r>
              <a:rPr lang="en-US" dirty="0" smtClean="0"/>
              <a:t>Co-Design Update</a:t>
            </a:r>
            <a:br>
              <a:rPr lang="en-US" dirty="0" smtClean="0"/>
            </a:br>
            <a:r>
              <a:rPr lang="en-US" dirty="0" smtClean="0"/>
              <a:t>12/19/14</a:t>
            </a:r>
            <a:endParaRPr lang="en-US" dirty="0"/>
          </a:p>
        </p:txBody>
      </p:sp>
      <p:sp>
        <p:nvSpPr>
          <p:cNvPr id="3" name="Subtitle 2"/>
          <p:cNvSpPr>
            <a:spLocks noGrp="1"/>
          </p:cNvSpPr>
          <p:nvPr>
            <p:ph type="subTitle" idx="1"/>
          </p:nvPr>
        </p:nvSpPr>
        <p:spPr>
          <a:xfrm>
            <a:off x="1371600" y="3505200"/>
            <a:ext cx="6400800" cy="685800"/>
          </a:xfrm>
        </p:spPr>
        <p:txBody>
          <a:bodyPr>
            <a:normAutofit fontScale="62500" lnSpcReduction="20000"/>
          </a:bodyPr>
          <a:lstStyle/>
          <a:p>
            <a:r>
              <a:rPr lang="en-US" dirty="0" smtClean="0"/>
              <a:t>Brent Pickering</a:t>
            </a:r>
          </a:p>
          <a:p>
            <a:r>
              <a:rPr lang="en-US" dirty="0" smtClean="0"/>
              <a:t>Virginia Tech AOE Department</a:t>
            </a:r>
            <a:endParaRPr lang="en-US" dirty="0"/>
          </a:p>
        </p:txBody>
      </p:sp>
    </p:spTree>
    <p:extLst>
      <p:ext uri="{BB962C8B-B14F-4D97-AF65-F5344CB8AC3E}">
        <p14:creationId xmlns:p14="http://schemas.microsoft.com/office/powerpoint/2010/main" val="1904072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mtClean="0"/>
              <a:t>Collaboration</a:t>
            </a:r>
            <a:endParaRPr lang="en-US" dirty="0"/>
          </a:p>
        </p:txBody>
      </p:sp>
      <p:sp>
        <p:nvSpPr>
          <p:cNvPr id="3" name="Content Placeholder 2"/>
          <p:cNvSpPr>
            <a:spLocks noGrp="1"/>
          </p:cNvSpPr>
          <p:nvPr>
            <p:ph idx="1"/>
          </p:nvPr>
        </p:nvSpPr>
        <p:spPr>
          <a:xfrm>
            <a:off x="457200" y="1219200"/>
            <a:ext cx="8321040" cy="1295400"/>
          </a:xfrm>
        </p:spPr>
        <p:txBody>
          <a:bodyPr>
            <a:normAutofit fontScale="92500"/>
          </a:bodyPr>
          <a:lstStyle/>
          <a:p>
            <a:r>
              <a:rPr lang="en-US" sz="1700" dirty="0"/>
              <a:t>Continuing to work with Dr. </a:t>
            </a:r>
            <a:r>
              <a:rPr lang="en-US" sz="1700" dirty="0" err="1"/>
              <a:t>Sandu’s</a:t>
            </a:r>
            <a:r>
              <a:rPr lang="en-US" sz="1700" dirty="0"/>
              <a:t> research group on the time-integration test code </a:t>
            </a:r>
            <a:r>
              <a:rPr lang="en-US" sz="1700" dirty="0" smtClean="0"/>
              <a:t>(“SENSEI-lite”).</a:t>
            </a:r>
            <a:endParaRPr lang="en-US" sz="1700" dirty="0"/>
          </a:p>
          <a:p>
            <a:pPr lvl="1"/>
            <a:r>
              <a:rPr lang="en-US" sz="1600" dirty="0"/>
              <a:t>Recap: </a:t>
            </a:r>
            <a:r>
              <a:rPr lang="en-US" sz="1600" dirty="0" err="1"/>
              <a:t>Matlab</a:t>
            </a:r>
            <a:r>
              <a:rPr lang="en-US" sz="1600" dirty="0"/>
              <a:t> (</a:t>
            </a:r>
            <a:r>
              <a:rPr lang="en-US" sz="1600" dirty="0" err="1"/>
              <a:t>mex</a:t>
            </a:r>
            <a:r>
              <a:rPr lang="en-US" sz="1600" dirty="0"/>
              <a:t>) based 2D proxy of the SENSEI FVM code.</a:t>
            </a:r>
          </a:p>
          <a:p>
            <a:pPr lvl="1"/>
            <a:r>
              <a:rPr lang="en-US" sz="1600" dirty="0"/>
              <a:t>Full NS equations are implemented for RHS: can split into viscous and inviscid contributions. </a:t>
            </a:r>
          </a:p>
          <a:p>
            <a:endParaRPr lang="en-US" dirty="0"/>
          </a:p>
        </p:txBody>
      </p:sp>
      <p:pic>
        <p:nvPicPr>
          <p:cNvPr id="4" name="Picture 2" descr="C:\Users\bpickeri\Downloads\misc\export (2).jpg"/>
          <p:cNvPicPr>
            <a:picLocks noChangeAspect="1" noChangeArrowheads="1"/>
          </p:cNvPicPr>
          <p:nvPr/>
        </p:nvPicPr>
        <p:blipFill rotWithShape="1">
          <a:blip r:embed="rId2">
            <a:extLst>
              <a:ext uri="{28A0092B-C50C-407E-A947-70E740481C1C}">
                <a14:useLocalDpi xmlns:a14="http://schemas.microsoft.com/office/drawing/2010/main" val="0"/>
              </a:ext>
            </a:extLst>
          </a:blip>
          <a:srcRect l="15738" t="25632" r="13695" b="34751"/>
          <a:stretch/>
        </p:blipFill>
        <p:spPr bwMode="auto">
          <a:xfrm>
            <a:off x="5029200" y="2667000"/>
            <a:ext cx="3749040" cy="1874520"/>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2"/>
          <p:cNvSpPr txBox="1">
            <a:spLocks/>
          </p:cNvSpPr>
          <p:nvPr/>
        </p:nvSpPr>
        <p:spPr>
          <a:xfrm>
            <a:off x="609600" y="2670372"/>
            <a:ext cx="4419600" cy="1977828"/>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6200" dirty="0" smtClean="0"/>
              <a:t>Primary test case: 2D unsteady cylinder.</a:t>
            </a:r>
          </a:p>
          <a:p>
            <a:pPr lvl="1"/>
            <a:r>
              <a:rPr lang="en-US" sz="6000" dirty="0" smtClean="0"/>
              <a:t>Fixed issues with time integration order (has been working successfully with higher order).</a:t>
            </a:r>
          </a:p>
          <a:p>
            <a:pPr lvl="1"/>
            <a:r>
              <a:rPr lang="en-US" sz="6000" dirty="0" smtClean="0"/>
              <a:t>Added ability to modify viscosity coefficient (e.g., to change the “stiffness” of the diffusive equations).</a:t>
            </a:r>
          </a:p>
          <a:p>
            <a:pPr lvl="1"/>
            <a:r>
              <a:rPr lang="en-US" sz="6000" dirty="0" smtClean="0"/>
              <a:t>Returns </a:t>
            </a:r>
            <a:r>
              <a:rPr lang="en-US" sz="6000" dirty="0" err="1" smtClean="0"/>
              <a:t>rhs</a:t>
            </a:r>
            <a:r>
              <a:rPr lang="en-US" sz="6000" dirty="0" smtClean="0"/>
              <a:t> vectors only at present, split into viscous/inviscid.</a:t>
            </a:r>
          </a:p>
        </p:txBody>
      </p:sp>
      <p:sp>
        <p:nvSpPr>
          <p:cNvPr id="8" name="Content Placeholder 2"/>
          <p:cNvSpPr txBox="1">
            <a:spLocks/>
          </p:cNvSpPr>
          <p:nvPr/>
        </p:nvSpPr>
        <p:spPr>
          <a:xfrm>
            <a:off x="609600" y="4876800"/>
            <a:ext cx="8321040" cy="1371600"/>
          </a:xfrm>
          <a:prstGeom prst="rect">
            <a:avLst/>
          </a:prstGeom>
        </p:spPr>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Future work: LHS function.</a:t>
            </a:r>
          </a:p>
          <a:p>
            <a:pPr lvl="1"/>
            <a:r>
              <a:rPr lang="en-US" dirty="0" smtClean="0"/>
              <a:t>Can be implemented in the same </a:t>
            </a:r>
            <a:r>
              <a:rPr lang="en-US" dirty="0" err="1" smtClean="0"/>
              <a:t>Matlab</a:t>
            </a:r>
            <a:r>
              <a:rPr lang="en-US" dirty="0" smtClean="0"/>
              <a:t> framework (SENSEI-lite), permitting equation split, etc. and any additional custom features...  </a:t>
            </a:r>
          </a:p>
          <a:p>
            <a:pPr lvl="1"/>
            <a:r>
              <a:rPr lang="en-US" dirty="0" smtClean="0"/>
              <a:t>Another possibility would be to fork </a:t>
            </a:r>
            <a:r>
              <a:rPr lang="en-US" dirty="0" err="1" smtClean="0"/>
              <a:t>SENSEI</a:t>
            </a:r>
            <a:r>
              <a:rPr lang="en-US" dirty="0" err="1" smtClean="0">
                <a:sym typeface="Wingdings" panose="05000000000000000000" pitchFamily="2" charset="2"/>
              </a:rPr>
              <a:t>more</a:t>
            </a:r>
            <a:r>
              <a:rPr lang="en-US" dirty="0" smtClean="0">
                <a:sym typeface="Wingdings" panose="05000000000000000000" pitchFamily="2" charset="2"/>
              </a:rPr>
              <a:t> work overall to get the equation splitting, etc., working, however the implicit machinery is in place (and we could run more problem cases).</a:t>
            </a:r>
            <a:r>
              <a:rPr lang="en-US" dirty="0" smtClean="0"/>
              <a:t> </a:t>
            </a:r>
          </a:p>
        </p:txBody>
      </p:sp>
    </p:spTree>
    <p:extLst>
      <p:ext uri="{BB962C8B-B14F-4D97-AF65-F5344CB8AC3E}">
        <p14:creationId xmlns:p14="http://schemas.microsoft.com/office/powerpoint/2010/main" val="35628082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Moving Forward with SENSEI</a:t>
            </a:r>
            <a:endParaRPr lang="en-US" dirty="0"/>
          </a:p>
        </p:txBody>
      </p:sp>
      <p:sp>
        <p:nvSpPr>
          <p:cNvPr id="3" name="Content Placeholder 2"/>
          <p:cNvSpPr>
            <a:spLocks noGrp="1"/>
          </p:cNvSpPr>
          <p:nvPr>
            <p:ph idx="1"/>
          </p:nvPr>
        </p:nvSpPr>
        <p:spPr>
          <a:xfrm>
            <a:off x="457200" y="1219200"/>
            <a:ext cx="8229600" cy="3581400"/>
          </a:xfrm>
        </p:spPr>
        <p:txBody>
          <a:bodyPr>
            <a:normAutofit fontScale="62500" lnSpcReduction="20000"/>
          </a:bodyPr>
          <a:lstStyle/>
          <a:p>
            <a:r>
              <a:rPr lang="en-US" sz="3300" dirty="0" smtClean="0"/>
              <a:t>Most straightforward approach at present seems to be </a:t>
            </a:r>
            <a:r>
              <a:rPr lang="en-US" sz="3300" dirty="0" err="1" smtClean="0"/>
              <a:t>OpenACC</a:t>
            </a:r>
            <a:r>
              <a:rPr lang="en-US" sz="3300" dirty="0" smtClean="0"/>
              <a:t>:</a:t>
            </a:r>
            <a:endParaRPr lang="en-US" sz="3300" dirty="0"/>
          </a:p>
          <a:p>
            <a:pPr lvl="1"/>
            <a:r>
              <a:rPr lang="en-US" sz="2700" dirty="0" smtClean="0"/>
              <a:t>Compilers with full </a:t>
            </a:r>
            <a:r>
              <a:rPr lang="en-US" sz="2700" dirty="0" err="1" smtClean="0"/>
              <a:t>OpenMP</a:t>
            </a:r>
            <a:r>
              <a:rPr lang="en-US" sz="2700" dirty="0" smtClean="0"/>
              <a:t> 4.0 accelerator support?  Support for other directive APIs competitive with </a:t>
            </a:r>
            <a:r>
              <a:rPr lang="en-US" sz="2700" dirty="0" err="1" smtClean="0"/>
              <a:t>OpenACC</a:t>
            </a:r>
            <a:r>
              <a:rPr lang="en-US" sz="2700" dirty="0" smtClean="0"/>
              <a:t>?</a:t>
            </a:r>
          </a:p>
          <a:p>
            <a:pPr lvl="1"/>
            <a:r>
              <a:rPr lang="en-US" sz="2700" dirty="0" smtClean="0"/>
              <a:t>However, we are having some issues compiling </a:t>
            </a:r>
            <a:r>
              <a:rPr lang="en-US" sz="2700" dirty="0"/>
              <a:t>SENSEI with PGI (see </a:t>
            </a:r>
            <a:r>
              <a:rPr lang="en-US" sz="2700" dirty="0" smtClean="0"/>
              <a:t>bug report  at </a:t>
            </a:r>
            <a:r>
              <a:rPr lang="en-US" sz="2700" dirty="0" smtClean="0">
                <a:hlinkClick r:id="rId2"/>
              </a:rPr>
              <a:t>http</a:t>
            </a:r>
            <a:r>
              <a:rPr lang="en-US" sz="2700" dirty="0">
                <a:hlinkClick r:id="rId2"/>
              </a:rPr>
              <a:t>://</a:t>
            </a:r>
            <a:r>
              <a:rPr lang="en-US" sz="2700" dirty="0" smtClean="0">
                <a:hlinkClick r:id="rId2"/>
              </a:rPr>
              <a:t>www.pgroup.com/userforum/viewtopic.php?t=4591</a:t>
            </a:r>
            <a:r>
              <a:rPr lang="en-US" sz="2700" dirty="0" smtClean="0"/>
              <a:t>)</a:t>
            </a:r>
            <a:endParaRPr lang="en-US" sz="2700" dirty="0"/>
          </a:p>
          <a:p>
            <a:pPr marL="0" indent="0">
              <a:buNone/>
            </a:pPr>
            <a:endParaRPr lang="en-US" dirty="0"/>
          </a:p>
          <a:p>
            <a:r>
              <a:rPr lang="en-US" dirty="0" smtClean="0"/>
              <a:t>SENSEI likely requires some refactoring to work with </a:t>
            </a:r>
            <a:r>
              <a:rPr lang="en-US" i="1" dirty="0" smtClean="0"/>
              <a:t>any </a:t>
            </a:r>
            <a:r>
              <a:rPr lang="en-US" dirty="0" smtClean="0"/>
              <a:t>directive based programming scheme.</a:t>
            </a:r>
          </a:p>
          <a:p>
            <a:pPr lvl="1"/>
            <a:r>
              <a:rPr lang="en-US" dirty="0" smtClean="0"/>
              <a:t>Still have the problem with virtual methods/function pointers.</a:t>
            </a:r>
          </a:p>
          <a:p>
            <a:pPr lvl="1"/>
            <a:r>
              <a:rPr lang="en-US" dirty="0" smtClean="0"/>
              <a:t>Additionally, there seems to be “loop-carried dependency” issues in the current implementation (may prevent automatic parallelization).</a:t>
            </a:r>
          </a:p>
          <a:p>
            <a:pPr lvl="1"/>
            <a:r>
              <a:rPr lang="en-US" dirty="0" smtClean="0"/>
              <a:t>Some data structures (e.g. flux-limiter storage) are optimized to avoid redundant calculations and storage and are not currently set up well for SIMD.</a:t>
            </a:r>
          </a:p>
          <a:p>
            <a:pPr marL="0" indent="0">
              <a:buNone/>
            </a:pPr>
            <a:endParaRPr lang="en-US" dirty="0" smtClean="0"/>
          </a:p>
        </p:txBody>
      </p:sp>
      <p:sp>
        <p:nvSpPr>
          <p:cNvPr id="4" name="Rectangle 3"/>
          <p:cNvSpPr/>
          <p:nvPr/>
        </p:nvSpPr>
        <p:spPr>
          <a:xfrm>
            <a:off x="524803" y="4783404"/>
            <a:ext cx="3733800" cy="1905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1439203" y="4783404"/>
            <a:ext cx="0" cy="1905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a:endCxn id="4" idx="2"/>
          </p:cNvCxnSpPr>
          <p:nvPr/>
        </p:nvCxnSpPr>
        <p:spPr>
          <a:xfrm flipH="1">
            <a:off x="2391703" y="4783404"/>
            <a:ext cx="675" cy="1905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44203" y="4783404"/>
            <a:ext cx="0" cy="1905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982003" y="4783404"/>
            <a:ext cx="0" cy="1905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896403" y="4783404"/>
            <a:ext cx="0" cy="1905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887003" y="4783404"/>
            <a:ext cx="0" cy="1905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801403" y="4783404"/>
            <a:ext cx="0" cy="1905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518058" y="6241319"/>
            <a:ext cx="37351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524803" y="5747366"/>
            <a:ext cx="37351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518058" y="5240604"/>
            <a:ext cx="37351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125677" y="5248359"/>
            <a:ext cx="0" cy="228600"/>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2125677" y="5012004"/>
            <a:ext cx="0" cy="236355"/>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896403" y="5240604"/>
            <a:ext cx="495300"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896403" y="5747366"/>
            <a:ext cx="495300" cy="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2125677" y="5502412"/>
            <a:ext cx="0" cy="244954"/>
          </a:xfrm>
          <a:prstGeom prst="straightConnector1">
            <a:avLst/>
          </a:prstGeom>
          <a:ln w="158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2125677" y="5747366"/>
            <a:ext cx="0" cy="255238"/>
          </a:xfrm>
          <a:prstGeom prst="straightConnector1">
            <a:avLst/>
          </a:prstGeom>
          <a:ln w="158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897078" y="6241319"/>
            <a:ext cx="495300" cy="0"/>
          </a:xfrm>
          <a:prstGeom prst="line">
            <a:avLst/>
          </a:prstGeom>
          <a:ln w="127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2125677" y="6002604"/>
            <a:ext cx="0" cy="228600"/>
          </a:xfrm>
          <a:prstGeom prst="straightConnector1">
            <a:avLst/>
          </a:prstGeom>
          <a:ln w="15875">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2125677" y="6231204"/>
            <a:ext cx="0" cy="304800"/>
          </a:xfrm>
          <a:prstGeom prst="straightConnector1">
            <a:avLst/>
          </a:prstGeom>
          <a:ln w="15875">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endCxn id="4" idx="0"/>
          </p:cNvCxnSpPr>
          <p:nvPr/>
        </p:nvCxnSpPr>
        <p:spPr>
          <a:xfrm flipH="1" flipV="1">
            <a:off x="2391703" y="4783404"/>
            <a:ext cx="676" cy="45720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V="1">
            <a:off x="2410922" y="5037291"/>
            <a:ext cx="227926" cy="1"/>
          </a:xfrm>
          <a:prstGeom prst="straightConnector1">
            <a:avLst/>
          </a:prstGeom>
          <a:ln w="15875">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H="1" flipV="1">
            <a:off x="2144728" y="5037289"/>
            <a:ext cx="285919" cy="2"/>
          </a:xfrm>
          <a:prstGeom prst="straightConnector1">
            <a:avLst/>
          </a:prstGeom>
          <a:ln w="15875">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H="1" flipV="1">
            <a:off x="2393055" y="5248359"/>
            <a:ext cx="676" cy="487545"/>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flipV="1">
            <a:off x="2391703" y="5502412"/>
            <a:ext cx="227926" cy="1"/>
          </a:xfrm>
          <a:prstGeom prst="straightConnector1">
            <a:avLst/>
          </a:prstGeom>
          <a:ln w="15875">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H="1" flipV="1">
            <a:off x="2144053" y="5501065"/>
            <a:ext cx="285919" cy="2"/>
          </a:xfrm>
          <a:prstGeom prst="straightConnector1">
            <a:avLst/>
          </a:prstGeom>
          <a:ln w="15875">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H="1" flipV="1">
            <a:off x="2398287" y="5747366"/>
            <a:ext cx="676" cy="487545"/>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flipV="1">
            <a:off x="2400980" y="5999391"/>
            <a:ext cx="227926" cy="1"/>
          </a:xfrm>
          <a:prstGeom prst="straightConnector1">
            <a:avLst/>
          </a:prstGeom>
          <a:ln w="158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H="1" flipV="1">
            <a:off x="2143041" y="5999392"/>
            <a:ext cx="285919" cy="2"/>
          </a:xfrm>
          <a:prstGeom prst="straightConnector1">
            <a:avLst/>
          </a:prstGeom>
          <a:ln w="158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029200" y="5012004"/>
            <a:ext cx="3505200" cy="1523494"/>
          </a:xfrm>
          <a:prstGeom prst="rect">
            <a:avLst/>
          </a:prstGeom>
          <a:noFill/>
          <a:ln>
            <a:solidFill>
              <a:schemeClr val="tx1"/>
            </a:solidFill>
          </a:ln>
        </p:spPr>
        <p:txBody>
          <a:bodyPr wrap="square" rtlCol="0">
            <a:spAutoFit/>
          </a:bodyPr>
          <a:lstStyle/>
          <a:p>
            <a:r>
              <a:rPr lang="en-US" dirty="0" smtClean="0">
                <a:sym typeface="Wingdings" panose="05000000000000000000" pitchFamily="2" charset="2"/>
              </a:rPr>
              <a:t> </a:t>
            </a:r>
            <a:r>
              <a:rPr lang="en-US" sz="1500" dirty="0" smtClean="0">
                <a:sym typeface="Wingdings" panose="05000000000000000000" pitchFamily="2" charset="2"/>
              </a:rPr>
              <a:t>A common issue with FVM is the need to write flux data calculated at each interface back to the cells.  In SENSEI, there is also some data exchange used to avoid redundant computations (limiters, viscous </a:t>
            </a:r>
            <a:r>
              <a:rPr lang="en-US" sz="1500" dirty="0" err="1" smtClean="0">
                <a:sym typeface="Wingdings" panose="05000000000000000000" pitchFamily="2" charset="2"/>
              </a:rPr>
              <a:t>subgrid</a:t>
            </a:r>
            <a:r>
              <a:rPr lang="en-US" sz="1500" dirty="0" smtClean="0">
                <a:sym typeface="Wingdings" panose="05000000000000000000" pitchFamily="2" charset="2"/>
              </a:rPr>
              <a:t>).</a:t>
            </a:r>
            <a:endParaRPr lang="en-US" sz="1500" dirty="0"/>
          </a:p>
        </p:txBody>
      </p:sp>
    </p:spTree>
    <p:extLst>
      <p:ext uri="{BB962C8B-B14F-4D97-AF65-F5344CB8AC3E}">
        <p14:creationId xmlns:p14="http://schemas.microsoft.com/office/powerpoint/2010/main" val="546621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Moving Forward with SENSEI</a:t>
            </a:r>
            <a:endParaRPr lang="en-US" dirty="0"/>
          </a:p>
        </p:txBody>
      </p:sp>
      <p:sp>
        <p:nvSpPr>
          <p:cNvPr id="3" name="Content Placeholder 2"/>
          <p:cNvSpPr>
            <a:spLocks noGrp="1"/>
          </p:cNvSpPr>
          <p:nvPr>
            <p:ph idx="1"/>
          </p:nvPr>
        </p:nvSpPr>
        <p:spPr>
          <a:xfrm>
            <a:off x="457200" y="1219200"/>
            <a:ext cx="8229600" cy="3886200"/>
          </a:xfrm>
        </p:spPr>
        <p:txBody>
          <a:bodyPr>
            <a:normAutofit fontScale="62500" lnSpcReduction="20000"/>
          </a:bodyPr>
          <a:lstStyle/>
          <a:p>
            <a:r>
              <a:rPr lang="en-US" sz="3300" dirty="0" smtClean="0"/>
              <a:t>In the near term, working on a simplified proxy function to test our FVM algorithms with </a:t>
            </a:r>
            <a:r>
              <a:rPr lang="en-US" sz="3300" dirty="0" err="1" smtClean="0"/>
              <a:t>OpenACC</a:t>
            </a:r>
            <a:r>
              <a:rPr lang="en-US" sz="3300" dirty="0" smtClean="0"/>
              <a:t> directives.</a:t>
            </a:r>
            <a:endParaRPr lang="en-US" sz="3300" dirty="0"/>
          </a:p>
          <a:p>
            <a:pPr lvl="1"/>
            <a:r>
              <a:rPr lang="en-US" sz="2700" dirty="0" smtClean="0"/>
              <a:t>Looking at many possibilities such as different loop orders, storing flux values, separate kernels for each flux direction, etc.</a:t>
            </a:r>
          </a:p>
          <a:p>
            <a:pPr lvl="1"/>
            <a:r>
              <a:rPr lang="en-US" sz="2700" dirty="0" smtClean="0"/>
              <a:t>Higher parallel performance of GPU may offset redundant arithmetic.</a:t>
            </a:r>
          </a:p>
          <a:p>
            <a:pPr lvl="1"/>
            <a:r>
              <a:rPr lang="en-US" sz="2700" dirty="0" smtClean="0"/>
              <a:t>Might be necessary to take a minor hit in CPU performance for a general scheme that works well on accelerator platforms. </a:t>
            </a:r>
            <a:endParaRPr lang="en-US" sz="2700" dirty="0"/>
          </a:p>
          <a:p>
            <a:pPr marL="0" indent="0">
              <a:buNone/>
            </a:pPr>
            <a:endParaRPr lang="en-US" dirty="0"/>
          </a:p>
          <a:p>
            <a:r>
              <a:rPr lang="en-US" dirty="0" smtClean="0"/>
              <a:t>Longer term:</a:t>
            </a:r>
          </a:p>
          <a:p>
            <a:pPr lvl="1"/>
            <a:r>
              <a:rPr lang="en-US" dirty="0" smtClean="0"/>
              <a:t>Probably need to replace some of our virtual methods with switch-case.</a:t>
            </a:r>
          </a:p>
          <a:p>
            <a:pPr lvl="1"/>
            <a:r>
              <a:rPr lang="en-US" dirty="0" smtClean="0"/>
              <a:t>Restructure data-dependent loops.  (LHS buildup routines could be tricky, and may require separate functions for </a:t>
            </a:r>
            <a:r>
              <a:rPr lang="en-US" dirty="0" err="1" smtClean="0"/>
              <a:t>acc</a:t>
            </a:r>
            <a:r>
              <a:rPr lang="en-US" dirty="0" smtClean="0"/>
              <a:t>).  </a:t>
            </a:r>
            <a:r>
              <a:rPr lang="en-US" i="1" dirty="0" smtClean="0"/>
              <a:t>Loop fusion </a:t>
            </a:r>
            <a:r>
              <a:rPr lang="en-US" i="1" smtClean="0"/>
              <a:t>if possible.</a:t>
            </a:r>
            <a:endParaRPr lang="en-US" dirty="0" smtClean="0"/>
          </a:p>
          <a:p>
            <a:pPr lvl="1"/>
            <a:r>
              <a:rPr lang="en-US" dirty="0" smtClean="0"/>
              <a:t>We still need a GPU iterative solver library to run </a:t>
            </a:r>
            <a:r>
              <a:rPr lang="en-US" i="1" dirty="0" smtClean="0"/>
              <a:t>implicit</a:t>
            </a:r>
            <a:r>
              <a:rPr lang="en-US" dirty="0" smtClean="0"/>
              <a:t> cases</a:t>
            </a:r>
            <a:r>
              <a:rPr lang="en-US" dirty="0" smtClean="0">
                <a:sym typeface="Wingdings" panose="05000000000000000000" pitchFamily="2" charset="2"/>
              </a:rPr>
              <a:t>…</a:t>
            </a:r>
            <a:endParaRPr lang="en-US" dirty="0" smtClean="0"/>
          </a:p>
          <a:p>
            <a:pPr marL="0" indent="0">
              <a:buNone/>
            </a:pPr>
            <a:endParaRPr lang="en-US" dirty="0" smtClean="0"/>
          </a:p>
        </p:txBody>
      </p:sp>
    </p:spTree>
    <p:extLst>
      <p:ext uri="{BB962C8B-B14F-4D97-AF65-F5344CB8AC3E}">
        <p14:creationId xmlns:p14="http://schemas.microsoft.com/office/powerpoint/2010/main" val="29203358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Upcoming Publications</a:t>
            </a:r>
            <a:endParaRPr lang="en-US" dirty="0"/>
          </a:p>
        </p:txBody>
      </p:sp>
      <p:sp>
        <p:nvSpPr>
          <p:cNvPr id="3" name="Content Placeholder 2"/>
          <p:cNvSpPr>
            <a:spLocks noGrp="1"/>
          </p:cNvSpPr>
          <p:nvPr>
            <p:ph idx="1"/>
          </p:nvPr>
        </p:nvSpPr>
        <p:spPr/>
        <p:txBody>
          <a:bodyPr>
            <a:normAutofit/>
          </a:bodyPr>
          <a:lstStyle/>
          <a:p>
            <a:r>
              <a:rPr lang="en-US" sz="2500" dirty="0" smtClean="0"/>
              <a:t>Almost finished with </a:t>
            </a:r>
            <a:r>
              <a:rPr lang="en-US" sz="2500" dirty="0" err="1" smtClean="0"/>
              <a:t>OpenACC</a:t>
            </a:r>
            <a:r>
              <a:rPr lang="en-US" sz="2500" dirty="0" smtClean="0"/>
              <a:t> journal article (based on SciTech paper).  Will submit to </a:t>
            </a:r>
            <a:r>
              <a:rPr lang="en-US" sz="2500" i="1" dirty="0" smtClean="0"/>
              <a:t>Computers and Fluids</a:t>
            </a:r>
            <a:r>
              <a:rPr lang="en-US" sz="2500" dirty="0" smtClean="0"/>
              <a:t> at the beginning of January.</a:t>
            </a:r>
          </a:p>
          <a:p>
            <a:pPr lvl="1"/>
            <a:r>
              <a:rPr lang="en-US" sz="2100" dirty="0" smtClean="0"/>
              <a:t>Finished with LDC code after this!  (Note: observed strange performance regression (~25%) in LDC code using newer PGI compiler </a:t>
            </a:r>
            <a:r>
              <a:rPr lang="en-US" sz="2100" smtClean="0"/>
              <a:t>versions.)</a:t>
            </a:r>
            <a:endParaRPr lang="en-US" sz="2100" dirty="0" smtClean="0"/>
          </a:p>
          <a:p>
            <a:pPr marL="0" indent="0">
              <a:buNone/>
            </a:pPr>
            <a:endParaRPr lang="en-US" sz="2500" dirty="0" smtClean="0"/>
          </a:p>
        </p:txBody>
      </p:sp>
    </p:spTree>
    <p:extLst>
      <p:ext uri="{BB962C8B-B14F-4D97-AF65-F5344CB8AC3E}">
        <p14:creationId xmlns:p14="http://schemas.microsoft.com/office/powerpoint/2010/main" val="1743106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525</Words>
  <Application>Microsoft Office PowerPoint</Application>
  <PresentationFormat>On-screen Show (4:3)</PresentationFormat>
  <Paragraphs>37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Co-Design Update 12/19/14</vt:lpstr>
      <vt:lpstr>Collaboration</vt:lpstr>
      <vt:lpstr>Moving Forward with SENSEI</vt:lpstr>
      <vt:lpstr>Moving Forward with SENSEI</vt:lpstr>
      <vt:lpstr>Upcoming Publications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Co-Design Update 12/19/14</dc:title>
  <dc:creator>Brent Pickering</dc:creator>
  <cp:lastModifiedBy>Brent Pickering</cp:lastModifiedBy>
  <cp:revision>23</cp:revision>
  <dcterms:created xsi:type="dcterms:W3CDTF">2006-08-16T00:00:00Z</dcterms:created>
  <dcterms:modified xsi:type="dcterms:W3CDTF">2014-12-19T16:17:03Z</dcterms:modified>
</cp:coreProperties>
</file>